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328" r:id="rId3"/>
    <p:sldId id="317" r:id="rId4"/>
    <p:sldId id="257" r:id="rId5"/>
    <p:sldId id="329" r:id="rId6"/>
    <p:sldId id="322" r:id="rId7"/>
    <p:sldId id="323" r:id="rId8"/>
    <p:sldId id="325" r:id="rId9"/>
    <p:sldId id="269" r:id="rId10"/>
    <p:sldId id="298" r:id="rId11"/>
    <p:sldId id="302" r:id="rId12"/>
    <p:sldId id="314" r:id="rId13"/>
    <p:sldId id="331" r:id="rId14"/>
    <p:sldId id="332" r:id="rId15"/>
    <p:sldId id="333" r:id="rId16"/>
    <p:sldId id="299" r:id="rId17"/>
    <p:sldId id="308" r:id="rId18"/>
    <p:sldId id="334" r:id="rId19"/>
    <p:sldId id="310" r:id="rId20"/>
    <p:sldId id="309" r:id="rId21"/>
    <p:sldId id="32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2BFF-C1D9-764E-8C1C-A9D8BE3ED33C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E1AF-49C8-8D4E-99D9-079E63974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4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2BFF-C1D9-764E-8C1C-A9D8BE3ED33C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E1AF-49C8-8D4E-99D9-079E63974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2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2BFF-C1D9-764E-8C1C-A9D8BE3ED33C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E1AF-49C8-8D4E-99D9-079E63974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1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2BFF-C1D9-764E-8C1C-A9D8BE3ED33C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E1AF-49C8-8D4E-99D9-079E63974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2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2BFF-C1D9-764E-8C1C-A9D8BE3ED33C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E1AF-49C8-8D4E-99D9-079E63974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4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2BFF-C1D9-764E-8C1C-A9D8BE3ED33C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E1AF-49C8-8D4E-99D9-079E63974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0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2BFF-C1D9-764E-8C1C-A9D8BE3ED33C}" type="datetimeFigureOut">
              <a:rPr lang="en-US" smtClean="0"/>
              <a:t>9/27/21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E1AF-49C8-8D4E-99D9-079E63974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4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2BFF-C1D9-764E-8C1C-A9D8BE3ED33C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E1AF-49C8-8D4E-99D9-079E63974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0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2BFF-C1D9-764E-8C1C-A9D8BE3ED33C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E1AF-49C8-8D4E-99D9-079E63974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0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2BFF-C1D9-764E-8C1C-A9D8BE3ED33C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E1AF-49C8-8D4E-99D9-079E63974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7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2BFF-C1D9-764E-8C1C-A9D8BE3ED33C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E1AF-49C8-8D4E-99D9-079E63974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6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82BFF-C1D9-764E-8C1C-A9D8BE3ED33C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EE1AF-49C8-8D4E-99D9-079E63974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3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65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/>
                <a:cs typeface="Helvetica"/>
              </a:rPr>
              <a:t>BI 410/510: Data management and visualization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23442"/>
            <a:ext cx="6400800" cy="1752600"/>
          </a:xfrm>
        </p:spPr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Dr. Lauren Hallett</a:t>
            </a:r>
          </a:p>
        </p:txBody>
      </p:sp>
    </p:spTree>
    <p:extLst>
      <p:ext uri="{BB962C8B-B14F-4D97-AF65-F5344CB8AC3E}">
        <p14:creationId xmlns:p14="http://schemas.microsoft.com/office/powerpoint/2010/main" val="2584547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Real data, real tools </a:t>
            </a:r>
          </a:p>
          <a:p>
            <a:r>
              <a:rPr lang="en-US" dirty="0"/>
              <a:t>Things will break</a:t>
            </a:r>
          </a:p>
          <a:p>
            <a:r>
              <a:rPr lang="en-US" dirty="0"/>
              <a:t> Things will change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Helvetica"/>
                <a:cs typeface="Helvetica"/>
              </a:rPr>
              <a:t>This course:</a:t>
            </a:r>
          </a:p>
        </p:txBody>
      </p:sp>
    </p:spTree>
    <p:extLst>
      <p:ext uri="{BB962C8B-B14F-4D97-AF65-F5344CB8AC3E}">
        <p14:creationId xmlns:p14="http://schemas.microsoft.com/office/powerpoint/2010/main" val="250597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things will be in keeping with good pedagogy: </a:t>
            </a:r>
          </a:p>
          <a:p>
            <a:pPr lvl="1"/>
            <a:r>
              <a:rPr lang="en-US" dirty="0"/>
              <a:t>We’ll start with graphs first</a:t>
            </a:r>
          </a:p>
          <a:p>
            <a:pPr lvl="1"/>
            <a:r>
              <a:rPr lang="en-US" dirty="0"/>
              <a:t>Short videos and active learning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things aren’t:</a:t>
            </a:r>
          </a:p>
          <a:p>
            <a:pPr lvl="1"/>
            <a:r>
              <a:rPr lang="en-US" dirty="0"/>
              <a:t>We’ll jump forward and back at times</a:t>
            </a:r>
          </a:p>
          <a:p>
            <a:pPr lvl="1"/>
            <a:r>
              <a:rPr lang="en-US" dirty="0"/>
              <a:t>Starting at the deep 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Helvetica"/>
                <a:cs typeface="Helvetica"/>
              </a:rPr>
              <a:t>This course:</a:t>
            </a:r>
          </a:p>
        </p:txBody>
      </p:sp>
    </p:spTree>
    <p:extLst>
      <p:ext uri="{BB962C8B-B14F-4D97-AF65-F5344CB8AC3E}">
        <p14:creationId xmlns:p14="http://schemas.microsoft.com/office/powerpoint/2010/main" val="113681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222"/>
            <a:ext cx="8229600" cy="534314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Different modules that transition from demonstration to independent coding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Modules can be completed fully asynchronously, but I recommend you watch the videos and then finish the code with me in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Frequent practice via four problem sets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independent project in which you go from raw data to a reproducible final report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free online text to help you along! https://r4ds.had.co.nz/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Helvetica"/>
                <a:cs typeface="Helvetica"/>
              </a:rPr>
              <a:t>How we’ll do it:</a:t>
            </a:r>
          </a:p>
        </p:txBody>
      </p:sp>
    </p:spTree>
    <p:extLst>
      <p:ext uri="{BB962C8B-B14F-4D97-AF65-F5344CB8AC3E}">
        <p14:creationId xmlns:p14="http://schemas.microsoft.com/office/powerpoint/2010/main" val="97401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222"/>
            <a:ext cx="8229600" cy="53431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are using Apple. If Windows, help each other and be patient with me!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have either never heard of R or not used it – we’re in this together!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few of you are familiar with command line programming – help those that don’t!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What you said: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28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222"/>
            <a:ext cx="8229600" cy="53431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liked having access to resources – short videos, class recordings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liked frequent polling during class, and liked classes that were more interactive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Discussion boards were not fun, breakout rooms only work if everyone talks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wanted your homework back quickly </a:t>
            </a:r>
            <a:r>
              <a:rPr lang="en-US" sz="2800" i="1" dirty="0"/>
              <a:t>Help each other here – get your HW in on time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want reminders of assignment dates</a:t>
            </a: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What you said: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1892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DFE4-C77F-FC42-A877-7BD1E1FA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3E542-2F51-4546-A4FC-2AB6D805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3-4 pm Tuesday</a:t>
            </a:r>
          </a:p>
          <a:p>
            <a:r>
              <a:rPr lang="en-US" dirty="0"/>
              <a:t>10-11 am Thursday</a:t>
            </a:r>
          </a:p>
        </p:txBody>
      </p:sp>
    </p:spTree>
    <p:extLst>
      <p:ext uri="{BB962C8B-B14F-4D97-AF65-F5344CB8AC3E}">
        <p14:creationId xmlns:p14="http://schemas.microsoft.com/office/powerpoint/2010/main" val="143283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0"/>
            <a:ext cx="7633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22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/>
              <a:t>Exploratory data analysis exercise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Goals for this exercise:</a:t>
            </a:r>
          </a:p>
          <a:p>
            <a:r>
              <a:rPr lang="en-US" dirty="0"/>
              <a:t>Highlight the value of plotting our data before we analyze it</a:t>
            </a:r>
          </a:p>
          <a:p>
            <a:r>
              <a:rPr lang="en-US" dirty="0"/>
              <a:t>Get to know one another</a:t>
            </a:r>
          </a:p>
          <a:p>
            <a:r>
              <a:rPr lang="en-US" dirty="0"/>
              <a:t>Viscerally appreciate how much easier R will make our lives!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41DA29C6-F4B5-C544-B5F5-3C37655F6C12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/>
              <a:t>Set up check!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69396-6EBD-7746-A352-2615C9D84793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you open R Studio?</a:t>
            </a:r>
          </a:p>
        </p:txBody>
      </p:sp>
    </p:spTree>
    <p:extLst>
      <p:ext uri="{BB962C8B-B14F-4D97-AF65-F5344CB8AC3E}">
        <p14:creationId xmlns:p14="http://schemas.microsoft.com/office/powerpoint/2010/main" val="2341191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sson1_bad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94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4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51802A9-4B41-E44B-95F2-CB310194B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66" y="714703"/>
            <a:ext cx="8249132" cy="50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18DA65-0C9B-674B-9CF8-9CB7C6490453}"/>
              </a:ext>
            </a:extLst>
          </p:cNvPr>
          <p:cNvSpPr txBox="1"/>
          <p:nvPr/>
        </p:nvSpPr>
        <p:spPr>
          <a:xfrm>
            <a:off x="6728532" y="6400800"/>
            <a:ext cx="220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Image: Rosanne Bane</a:t>
            </a:r>
          </a:p>
        </p:txBody>
      </p:sp>
    </p:spTree>
    <p:extLst>
      <p:ext uri="{BB962C8B-B14F-4D97-AF65-F5344CB8AC3E}">
        <p14:creationId xmlns:p14="http://schemas.microsoft.com/office/powerpoint/2010/main" val="4184076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esson1_good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48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30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8D24058-E4C2-5A43-8E4F-98C760A8765C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out materials in the “START HERE” module to learn the nuts and bolts of course structure and introduce yourself </a:t>
            </a:r>
          </a:p>
          <a:p>
            <a:r>
              <a:rPr lang="en-US" dirty="0"/>
              <a:t>Watch the videos associated with the “Week 1” module</a:t>
            </a:r>
          </a:p>
          <a:p>
            <a:r>
              <a:rPr lang="en-US" dirty="0"/>
              <a:t>Follow the computer set-up instructions to install R and RStudio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A62250D-CCA4-0048-8C77-C5D25B2DCFF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/>
              <a:t>Before the first class</a:t>
            </a:r>
          </a:p>
        </p:txBody>
      </p:sp>
    </p:spTree>
    <p:extLst>
      <p:ext uri="{BB962C8B-B14F-4D97-AF65-F5344CB8AC3E}">
        <p14:creationId xmlns:p14="http://schemas.microsoft.com/office/powerpoint/2010/main" val="422687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0222"/>
            <a:ext cx="8686800" cy="5343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Your learning</a:t>
            </a:r>
          </a:p>
          <a:p>
            <a:pPr lvl="1">
              <a:buFontTx/>
              <a:buChar char="-"/>
            </a:pPr>
            <a:r>
              <a:rPr lang="en-US" dirty="0"/>
              <a:t>Understand and design steps that link raw data to communicated findings</a:t>
            </a:r>
          </a:p>
          <a:p>
            <a:pPr lvl="1">
              <a:buFontTx/>
              <a:buChar char="-"/>
            </a:pPr>
            <a:r>
              <a:rPr lang="en-US" dirty="0"/>
              <a:t>Interpret raw data as well as figures presented in scientific papers/the media</a:t>
            </a:r>
          </a:p>
          <a:p>
            <a:pPr lvl="1">
              <a:buFontTx/>
              <a:buChar char="-"/>
            </a:pPr>
            <a:r>
              <a:rPr lang="en-US" dirty="0"/>
              <a:t>Gain exposure to R and comfort with programming </a:t>
            </a:r>
          </a:p>
          <a:p>
            <a:pPr marL="0" indent="0">
              <a:buNone/>
            </a:pPr>
            <a:r>
              <a:rPr lang="en-US" dirty="0"/>
              <a:t>Your experience</a:t>
            </a:r>
          </a:p>
          <a:p>
            <a:pPr lvl="1">
              <a:buFontTx/>
              <a:buChar char="-"/>
            </a:pPr>
            <a:r>
              <a:rPr lang="en-US" dirty="0"/>
              <a:t>Resources to empower you to learn and explore</a:t>
            </a:r>
          </a:p>
          <a:p>
            <a:pPr lvl="1">
              <a:buFontTx/>
              <a:buChar char="-"/>
            </a:pPr>
            <a:r>
              <a:rPr lang="en-US" dirty="0"/>
              <a:t>Flexibility to adapt to challenging times</a:t>
            </a:r>
          </a:p>
          <a:p>
            <a:pPr lvl="1">
              <a:buFontTx/>
              <a:buChar char="-"/>
            </a:pPr>
            <a:r>
              <a:rPr lang="en-US" dirty="0"/>
              <a:t>Community to support and develop together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Helvetica"/>
                <a:cs typeface="Helvetica"/>
              </a:rPr>
              <a:t>Overall goals</a:t>
            </a:r>
          </a:p>
        </p:txBody>
      </p:sp>
    </p:spTree>
    <p:extLst>
      <p:ext uri="{BB962C8B-B14F-4D97-AF65-F5344CB8AC3E}">
        <p14:creationId xmlns:p14="http://schemas.microsoft.com/office/powerpoint/2010/main" val="29284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88" y="0"/>
            <a:ext cx="8231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5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9923"/>
          <a:stretch/>
        </p:blipFill>
        <p:spPr>
          <a:xfrm>
            <a:off x="154688" y="1366344"/>
            <a:ext cx="8231591" cy="5491655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6BC7EDAB-769B-4848-ACC1-1E5FF8A1BE15}"/>
              </a:ext>
            </a:extLst>
          </p:cNvPr>
          <p:cNvSpPr txBox="1">
            <a:spLocks/>
          </p:cNvSpPr>
          <p:nvPr/>
        </p:nvSpPr>
        <p:spPr>
          <a:xfrm>
            <a:off x="257503" y="223344"/>
            <a:ext cx="862899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l"/>
            <a:r>
              <a:rPr lang="en-US" dirty="0"/>
              <a:t>What types of data are being used?</a:t>
            </a:r>
          </a:p>
        </p:txBody>
      </p:sp>
    </p:spTree>
    <p:extLst>
      <p:ext uri="{BB962C8B-B14F-4D97-AF65-F5344CB8AC3E}">
        <p14:creationId xmlns:p14="http://schemas.microsoft.com/office/powerpoint/2010/main" val="312332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0"/>
            <a:ext cx="7989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5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0"/>
            <a:ext cx="6744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71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focus is on these </a:t>
            </a:r>
            <a:br>
              <a:rPr lang="en-US" dirty="0"/>
            </a:br>
            <a:r>
              <a:rPr lang="en-US" i="1" dirty="0"/>
              <a:t>Science bottlenecks</a:t>
            </a:r>
          </a:p>
        </p:txBody>
      </p:sp>
    </p:spTree>
    <p:extLst>
      <p:ext uri="{BB962C8B-B14F-4D97-AF65-F5344CB8AC3E}">
        <p14:creationId xmlns:p14="http://schemas.microsoft.com/office/powerpoint/2010/main" val="2861795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/>
              <a:t>Course content: Developing workflows for the data life cycle</a:t>
            </a:r>
          </a:p>
        </p:txBody>
      </p:sp>
      <p:pic>
        <p:nvPicPr>
          <p:cNvPr id="3" name="Picture 2" descr="data-science-expl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40" y="2010068"/>
            <a:ext cx="7541291" cy="27714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01449" y="6213431"/>
            <a:ext cx="479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Wickham and </a:t>
            </a:r>
            <a:r>
              <a:rPr lang="en-US" dirty="0" err="1">
                <a:latin typeface="Helvetica"/>
                <a:cs typeface="Helvetica"/>
              </a:rPr>
              <a:t>Grolemund</a:t>
            </a:r>
            <a:r>
              <a:rPr lang="en-US" dirty="0">
                <a:latin typeface="Helvetica"/>
                <a:cs typeface="Helvetica"/>
              </a:rPr>
              <a:t> R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127160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</TotalTime>
  <Words>460</Words>
  <Application>Microsoft Macintosh PowerPoint</Application>
  <PresentationFormat>On-screen Show (4:3)</PresentationFormat>
  <Paragraphs>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Helvetica</vt:lpstr>
      <vt:lpstr>Office Theme</vt:lpstr>
      <vt:lpstr>BI 410/510: Data management and visualization </vt:lpstr>
      <vt:lpstr>PowerPoint Presentation</vt:lpstr>
      <vt:lpstr>Overall goals</vt:lpstr>
      <vt:lpstr>PowerPoint Presentation</vt:lpstr>
      <vt:lpstr>PowerPoint Presentation</vt:lpstr>
      <vt:lpstr>PowerPoint Presentation</vt:lpstr>
      <vt:lpstr>PowerPoint Presentation</vt:lpstr>
      <vt:lpstr>Our focus is on these  Science bottlenecks</vt:lpstr>
      <vt:lpstr>PowerPoint Presentation</vt:lpstr>
      <vt:lpstr>This course:</vt:lpstr>
      <vt:lpstr>This course:</vt:lpstr>
      <vt:lpstr>How we’ll do it:</vt:lpstr>
      <vt:lpstr>What you said:</vt:lpstr>
      <vt:lpstr>What you said:</vt:lpstr>
      <vt:lpstr>Office Hours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data analysis and visualization </dc:title>
  <dc:creator>Lauren Hallett</dc:creator>
  <cp:lastModifiedBy>Lauren Hallett</cp:lastModifiedBy>
  <cp:revision>61</cp:revision>
  <dcterms:created xsi:type="dcterms:W3CDTF">2018-01-08T03:19:20Z</dcterms:created>
  <dcterms:modified xsi:type="dcterms:W3CDTF">2021-09-27T15:16:49Z</dcterms:modified>
</cp:coreProperties>
</file>