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1" r:id="rId1"/>
  </p:sldMasterIdLst>
  <p:notesMasterIdLst>
    <p:notesMasterId r:id="rId21"/>
  </p:notesMasterIdLst>
  <p:sldIdLst>
    <p:sldId id="256" r:id="rId2"/>
    <p:sldId id="257" r:id="rId3"/>
    <p:sldId id="259" r:id="rId4"/>
    <p:sldId id="262" r:id="rId5"/>
    <p:sldId id="260" r:id="rId6"/>
    <p:sldId id="261" r:id="rId7"/>
    <p:sldId id="269" r:id="rId8"/>
    <p:sldId id="268" r:id="rId9"/>
    <p:sldId id="263" r:id="rId10"/>
    <p:sldId id="264" r:id="rId11"/>
    <p:sldId id="265" r:id="rId12"/>
    <p:sldId id="267" r:id="rId13"/>
    <p:sldId id="266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Wingdings 2" panose="05020102010507070707" pitchFamily="18" charset="2"/>
      <p:regular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  <p:embeddedFont>
      <p:font typeface="Segoe UI" panose="020B0502040204020203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5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C52BF7-F10D-42DD-8479-FF2DDF1A0279}">
  <a:tblStyle styleId="{41C52BF7-F10D-42DD-8479-FF2DDF1A02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01" y="1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38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</p:spPr>
        <p:txBody>
          <a:bodyPr/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11038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600450"/>
            <a:ext cx="792106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360045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025504"/>
            <a:ext cx="7921064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82999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811092"/>
            <a:ext cx="4749312" cy="242939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928877"/>
            <a:ext cx="4420380" cy="1984434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3332760"/>
            <a:ext cx="4418727" cy="534931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811092"/>
            <a:ext cx="2857501" cy="305659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39061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1714939"/>
            <a:ext cx="3671336" cy="187797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1826968"/>
            <a:ext cx="3286891" cy="150584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714500"/>
            <a:ext cx="3660225" cy="172164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25607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24171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34567"/>
            <a:ext cx="3391762" cy="406122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39628"/>
            <a:ext cx="1871093" cy="38510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34567"/>
            <a:ext cx="4958655" cy="406122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25227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183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34444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561804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666716"/>
            <a:ext cx="3889405" cy="272907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666715"/>
            <a:ext cx="3895937" cy="27290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74561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063354"/>
            <a:ext cx="3892392" cy="233243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631156"/>
            <a:ext cx="3895937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063354"/>
            <a:ext cx="3895937" cy="233243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16291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45831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820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34566"/>
            <a:ext cx="2660650" cy="13609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34566"/>
            <a:ext cx="2660650" cy="121379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34567"/>
            <a:ext cx="4689475" cy="40612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2660650" cy="270023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94754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545642"/>
            <a:ext cx="3639741" cy="121287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1435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758513"/>
            <a:ext cx="3639741" cy="263727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4531022"/>
            <a:ext cx="732659" cy="273844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4531022"/>
            <a:ext cx="247156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436917"/>
            <a:ext cx="796616" cy="367949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66981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67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269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" sz="4000" b="1" i="0" u="none" strike="noStrike" cap="none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SQL Capstone </a:t>
            </a:r>
            <a:r>
              <a:rPr lang="en" sz="4000" b="1" i="0" u="none" strike="noStrike" cap="none" dirty="0" smtClean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br>
              <a:rPr lang="en" sz="4000" b="1" i="0" u="none" strike="noStrike" cap="none" dirty="0" smtClean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4000" b="1" i="0" u="none" strike="noStrike" cap="none" dirty="0" smtClean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Warby Parker Funnel Analysis</a:t>
            </a:r>
            <a:endParaRPr sz="4000" b="1" i="0" u="none" strike="noStrike" cap="none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87056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Lauren Mira </a:t>
            </a:r>
          </a:p>
          <a:p>
            <a:r>
              <a:rPr lang="en-US" dirty="0" smtClean="0"/>
              <a:t>Learn SQL from Scratch </a:t>
            </a:r>
          </a:p>
          <a:p>
            <a:r>
              <a:rPr lang="en-US" dirty="0" smtClean="0"/>
              <a:t>#cohort-nov-13-2018</a:t>
            </a:r>
            <a:endParaRPr lang="en-US" dirty="0"/>
          </a:p>
        </p:txBody>
      </p:sp>
      <p:pic>
        <p:nvPicPr>
          <p:cNvPr id="5" name="Shape 2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4678" y="4504623"/>
            <a:ext cx="2024775" cy="4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2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153314"/>
            <a:ext cx="7928999" cy="1002279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Does number of pairs tried on at home affect likelihood of purchasing? – Cont’d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672" y="1625144"/>
            <a:ext cx="4454602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First, I identified the following: </a:t>
            </a:r>
          </a:p>
          <a:p>
            <a:endParaRPr lang="en-US" sz="16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sz="16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sz="16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sz="16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sz="16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sz="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Now I </a:t>
            </a:r>
            <a:r>
              <a:rPr lang="en-US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will ‘Use a </a:t>
            </a:r>
            <a:r>
              <a:rPr lang="en-US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LEFT JOIN </a:t>
            </a:r>
            <a:r>
              <a:rPr lang="en-US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to combine the three </a:t>
            </a:r>
            <a:r>
              <a:rPr lang="en-US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tables’ and add in columns indicating if someone tried on glasses at home and if they purchased.</a:t>
            </a:r>
            <a:endParaRPr lang="en-US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4346" y="1963698"/>
            <a:ext cx="2902893" cy="2252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Can join </a:t>
            </a:r>
            <a:r>
              <a:rPr lang="en-US" sz="1200" b="1" u="sng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quiz</a:t>
            </a:r>
            <a:r>
              <a:rPr lang="en-US" sz="12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 and </a:t>
            </a:r>
            <a:r>
              <a:rPr lang="en-US" sz="1200" b="1" u="sng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home_try_on</a:t>
            </a:r>
            <a:r>
              <a:rPr lang="en-US" sz="12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User_id</a:t>
            </a:r>
            <a:endParaRPr lang="en-US" sz="12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Can join </a:t>
            </a:r>
            <a:r>
              <a:rPr lang="en-US" sz="1200" b="1" u="sng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home_try_on</a:t>
            </a:r>
            <a:r>
              <a:rPr lang="en-US" sz="12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 and </a:t>
            </a:r>
            <a:r>
              <a:rPr lang="en-US" sz="1200" b="1" u="sng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purchase</a:t>
            </a:r>
            <a:r>
              <a:rPr lang="en-US" sz="12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 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User_id</a:t>
            </a:r>
            <a:endParaRPr lang="en-US" sz="12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Can join </a:t>
            </a:r>
            <a:r>
              <a:rPr lang="en-US" sz="1200" b="1" u="sng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quiz</a:t>
            </a:r>
            <a:r>
              <a:rPr lang="en-US" sz="12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 and </a:t>
            </a:r>
            <a:r>
              <a:rPr lang="en-US" sz="1200" b="1" u="sng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purchase</a:t>
            </a:r>
            <a:r>
              <a:rPr lang="en-US" sz="12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 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User_id</a:t>
            </a:r>
            <a:r>
              <a:rPr lang="en-US" sz="12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Style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Color</a:t>
            </a:r>
          </a:p>
        </p:txBody>
      </p:sp>
      <p:sp>
        <p:nvSpPr>
          <p:cNvPr id="8" name="Shape 323"/>
          <p:cNvSpPr txBox="1"/>
          <p:nvPr/>
        </p:nvSpPr>
        <p:spPr>
          <a:xfrm>
            <a:off x="4451930" y="3261412"/>
            <a:ext cx="4084570" cy="184629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q.user_id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IS NOT NULL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h.number_of_pairs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p.user_id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IS NOT NULL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is_purchase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FROM quiz as 'q'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LEFT JOIN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as 'h'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q.user_id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h.user_id</a:t>
            </a:r>
            <a:endParaRPr lang="en-US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LEFT JOIN purchase as 'p'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p.user_id</a:t>
            </a:r>
            <a:endParaRPr lang="en-US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LIMIT 10; </a:t>
            </a:r>
            <a:endParaRPr sz="11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l="44561" t="2765" b="9575"/>
          <a:stretch/>
        </p:blipFill>
        <p:spPr>
          <a:xfrm>
            <a:off x="3657598" y="1258171"/>
            <a:ext cx="5329383" cy="2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30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2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03200" y="4016313"/>
            <a:ext cx="3879273" cy="842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153314"/>
            <a:ext cx="7928999" cy="1002279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Does number of pairs tried on at home affect likelihood of purchasing? – Cont’d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2200" y="1662090"/>
            <a:ext cx="44546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Based on the results and query from the previous slide, we can calculate overall conversion rates by aggregating across all rows. </a:t>
            </a:r>
            <a:endParaRPr lang="en-US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8" name="Shape 323"/>
          <p:cNvSpPr txBox="1"/>
          <p:nvPr/>
        </p:nvSpPr>
        <p:spPr>
          <a:xfrm>
            <a:off x="5449455" y="1330036"/>
            <a:ext cx="3622753" cy="373435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WITH conversions AS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(SELECT DISTINCT 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q.user_id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IS NOT NULL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h.number_of_pairs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p.user_id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IS NOT NULL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is_purchase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FROM quiz as 'q'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LEFT JOIN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as 'h'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q.user_id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h.user_id</a:t>
            </a:r>
            <a:endParaRPr lang="en-US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LEFT JOIN purchase as 'p'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p.user_id</a:t>
            </a:r>
            <a:endParaRPr lang="en-US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SELECT COUNT (*)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num_quiz_takers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', SUM(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num_home_try_on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1.0 * SUM 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 / COUNT (*)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home_try_on_pct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SUM 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is_purchase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num_purchase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1.0 * SUM 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is_purchase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 / SUM 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purchase_pct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FROM conversions;</a:t>
            </a:r>
            <a:endParaRPr sz="11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" name="Shape 325"/>
          <p:cNvGraphicFramePr/>
          <p:nvPr>
            <p:extLst>
              <p:ext uri="{D42A27DB-BD31-4B8C-83A1-F6EECF244321}">
                <p14:modId xmlns:p14="http://schemas.microsoft.com/office/powerpoint/2010/main" val="1137576419"/>
              </p:ext>
            </p:extLst>
          </p:nvPr>
        </p:nvGraphicFramePr>
        <p:xfrm>
          <a:off x="110837" y="2894821"/>
          <a:ext cx="5256328" cy="965979"/>
        </p:xfrm>
        <a:graphic>
          <a:graphicData uri="http://schemas.openxmlformats.org/drawingml/2006/table">
            <a:tbl>
              <a:tblPr>
                <a:noFill/>
                <a:tableStyleId>{41C52BF7-F10D-42DD-8479-FF2DDF1A0279}</a:tableStyleId>
              </a:tblPr>
              <a:tblGrid>
                <a:gridCol w="914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148">
                  <a:extLst>
                    <a:ext uri="{9D8B030D-6E8A-4147-A177-3AD203B41FA5}">
                      <a16:colId xmlns:a16="http://schemas.microsoft.com/office/drawing/2014/main" val="1819716614"/>
                    </a:ext>
                  </a:extLst>
                </a:gridCol>
                <a:gridCol w="1092835">
                  <a:extLst>
                    <a:ext uri="{9D8B030D-6E8A-4147-A177-3AD203B41FA5}">
                      <a16:colId xmlns:a16="http://schemas.microsoft.com/office/drawing/2014/main" val="559522051"/>
                    </a:ext>
                  </a:extLst>
                </a:gridCol>
              </a:tblGrid>
              <a:tr h="6489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num_quiz_takers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04056">
                        <a:alpha val="8235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num_home_try_on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04056">
                        <a:alpha val="8235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home_try_on_pct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04056">
                        <a:alpha val="8235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num_purchase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04056">
                        <a:alpha val="8235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purchase_pct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04056">
                        <a:alpha val="8235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750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495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22200" y="4053257"/>
            <a:ext cx="445460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Results show that…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Quiz takers </a:t>
            </a:r>
            <a:r>
              <a:rPr lang="en-US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Home Try On = </a:t>
            </a:r>
            <a:r>
              <a:rPr lang="en-US" b="1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75%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Home Try On </a:t>
            </a:r>
            <a:r>
              <a:rPr lang="en-US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Purchase = </a:t>
            </a:r>
            <a:r>
              <a:rPr lang="en-US" b="1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66%</a:t>
            </a:r>
          </a:p>
          <a:p>
            <a:endParaRPr lang="en-US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82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2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of previous slide’s query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3517754" cy="3245900"/>
          </a:xfrm>
        </p:spPr>
        <p:txBody>
          <a:bodyPr>
            <a:normAutofit/>
          </a:bodyPr>
          <a:lstStyle/>
          <a:p>
            <a:r>
              <a:rPr lang="en-US" sz="1100" dirty="0" smtClean="0">
                <a:latin typeface="Roboto" panose="020B0604020202020204" charset="0"/>
                <a:ea typeface="Roboto" panose="020B0604020202020204" charset="0"/>
              </a:rPr>
              <a:t>Creating a temporary table called “conversions” enables me to utilize the columns in that table to easily calculate the conversion rates for each step of the </a:t>
            </a:r>
            <a:r>
              <a:rPr lang="en-US" sz="1100" dirty="0" err="1" smtClean="0">
                <a:latin typeface="Roboto" panose="020B0604020202020204" charset="0"/>
                <a:ea typeface="Roboto" panose="020B0604020202020204" charset="0"/>
              </a:rPr>
              <a:t>Warby</a:t>
            </a:r>
            <a:r>
              <a:rPr lang="en-US" sz="1100" dirty="0" smtClean="0">
                <a:latin typeface="Roboto" panose="020B0604020202020204" charset="0"/>
                <a:ea typeface="Roboto" panose="020B0604020202020204" charset="0"/>
              </a:rPr>
              <a:t> Parker funnel. </a:t>
            </a:r>
          </a:p>
          <a:p>
            <a:endParaRPr lang="en-US" sz="1100" dirty="0" smtClean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sz="1100" dirty="0" smtClean="0">
                <a:latin typeface="Roboto" panose="020B0604020202020204" charset="0"/>
                <a:ea typeface="Roboto" panose="020B0604020202020204" charset="0"/>
              </a:rPr>
              <a:t>SELECT COUNT (*) </a:t>
            </a:r>
            <a:r>
              <a:rPr lang="en-US" sz="1100" dirty="0" err="1" smtClean="0">
                <a:latin typeface="Roboto" panose="020B0604020202020204" charset="0"/>
                <a:ea typeface="Roboto" panose="020B0604020202020204" charset="0"/>
              </a:rPr>
              <a:t>inidicates</a:t>
            </a:r>
            <a:r>
              <a:rPr lang="en-US" sz="1100" dirty="0" smtClean="0">
                <a:latin typeface="Roboto" panose="020B0604020202020204" charset="0"/>
                <a:ea typeface="Roboto" panose="020B0604020202020204" charset="0"/>
              </a:rPr>
              <a:t> the total number of people that started the funnel. </a:t>
            </a:r>
          </a:p>
          <a:p>
            <a:endParaRPr lang="en-US" sz="1100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sz="1100" dirty="0" smtClean="0">
                <a:latin typeface="Roboto" panose="020B0604020202020204" charset="0"/>
                <a:ea typeface="Roboto" panose="020B0604020202020204" charset="0"/>
              </a:rPr>
              <a:t>The last few lines are utilizing columns in the temporary table “conversions” and performing division to get the rates.</a:t>
            </a:r>
            <a:endParaRPr lang="en-US" sz="1100" dirty="0">
              <a:latin typeface="Roboto" panose="020B0604020202020204" charset="0"/>
              <a:ea typeface="Roboto" panose="020B0604020202020204" charset="0"/>
            </a:endParaRPr>
          </a:p>
          <a:p>
            <a:endParaRPr lang="en-US" sz="11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6" name="Shape 323"/>
          <p:cNvSpPr txBox="1"/>
          <p:nvPr/>
        </p:nvSpPr>
        <p:spPr>
          <a:xfrm>
            <a:off x="5006110" y="230907"/>
            <a:ext cx="3816718" cy="471054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900"/>
            </a:pPr>
            <a:endParaRPr lang="en-US" sz="11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Pts val="900"/>
            </a:pPr>
            <a:endParaRPr lang="en-US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Pts val="900"/>
            </a:pPr>
            <a:endParaRPr lang="en-US" sz="11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Pts val="900"/>
            </a:pPr>
            <a:r>
              <a:rPr lang="en-US" sz="1100" dirty="0" smtClean="0"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conversions AS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(SELECT DISTINCT 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q.user_id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IS NOT NULL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h.number_of_pairs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p.user_id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IS NOT NULL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is_purchase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FROM quiz as 'q'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LEFT JOIN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as 'h'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q.user_id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h.user_id</a:t>
            </a:r>
            <a:endParaRPr lang="en-US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LEFT JOIN purchase as 'p'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p.user_id</a:t>
            </a:r>
            <a:endParaRPr lang="en-US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SELECT COUNT (*)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num_quiz_takers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', SUM(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num_home_try_on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1.0 * SUM 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 / COUNT (*)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home_try_on_pct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SUM 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is_purchase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num_purchase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1.0 * SUM 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is_purchase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 / SUM 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purchase_pct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FROM conversions;</a:t>
            </a:r>
            <a:endParaRPr sz="11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7745" y="997529"/>
            <a:ext cx="1182255" cy="11453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045527" y="2780146"/>
            <a:ext cx="1099128" cy="3694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930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2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Roboto" panose="020B0604020202020204" charset="0"/>
              </a:rPr>
              <a:t>Additionally, I wanted to see what the overall conversion rate was from start to finish.</a:t>
            </a:r>
            <a:endParaRPr lang="en-US" dirty="0">
              <a:ea typeface="Roboto" panose="020B060402020202020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latin typeface="Roboto" panose="020B0604020202020204" charset="0"/>
                <a:ea typeface="Roboto" panose="020B0604020202020204" charset="0"/>
              </a:rPr>
              <a:t>I added the boxed line (to the right) in order to calculate how many people complete purchase from the starting point of taking the style quiz. </a:t>
            </a:r>
          </a:p>
          <a:p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dirty="0" smtClean="0">
                <a:latin typeface="Roboto" panose="020B0604020202020204" charset="0"/>
                <a:ea typeface="Roboto" panose="020B0604020202020204" charset="0"/>
              </a:rPr>
              <a:t>For this slide and the previous slide, it is important to remember to use ‘</a:t>
            </a:r>
            <a:r>
              <a:rPr lang="en-US" b="1" dirty="0" smtClean="0">
                <a:latin typeface="Roboto" panose="020B0604020202020204" charset="0"/>
                <a:ea typeface="Roboto" panose="020B0604020202020204" charset="0"/>
              </a:rPr>
              <a:t>1.0 *</a:t>
            </a:r>
            <a:r>
              <a:rPr lang="en-US" dirty="0" smtClean="0">
                <a:latin typeface="Roboto" panose="020B0604020202020204" charset="0"/>
                <a:ea typeface="Roboto" panose="020B0604020202020204" charset="0"/>
              </a:rPr>
              <a:t>’ so the resulting data is a float integer.</a:t>
            </a:r>
          </a:p>
          <a:p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endParaRPr lang="en-US" dirty="0" smtClean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endParaRPr lang="en-US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7" name="Shape 323"/>
          <p:cNvSpPr txBox="1"/>
          <p:nvPr/>
        </p:nvSpPr>
        <p:spPr>
          <a:xfrm>
            <a:off x="4054764" y="334565"/>
            <a:ext cx="4599709" cy="456994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900"/>
            </a:pPr>
            <a:endParaRPr lang="en-US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WITH conversions AS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(SELECT DISTINCT 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q.user_id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IS NOT NULL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h.number_of_pairs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p.user_id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IS NOT NULL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is_purchase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FROM quiz as 'q'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LEFT JOIN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as 'h'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q.user_id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h.user_id</a:t>
            </a:r>
            <a:endParaRPr lang="en-US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LEFT JOIN purchase as 'p'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p.user_id</a:t>
            </a:r>
            <a:endParaRPr lang="en-US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SELECT COUNT (*)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num_quiz_takers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', SUM(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num_home_try_on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1.0 * SUM 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 / COUNT (*)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home_try_on_pct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SUM 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is_purchase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num_purchase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1.0 * SUM 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is_purchase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 / SUM 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purchase_pct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',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1.0 * SUM 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is_purchase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 / COUNT (*)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overall_purchase_pct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FROM conversions;</a:t>
            </a:r>
            <a:endParaRPr sz="11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6981" y="3592945"/>
            <a:ext cx="4895273" cy="378691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20243" y="4067865"/>
            <a:ext cx="3629891" cy="740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" panose="020B0604020202020204" charset="0"/>
                <a:ea typeface="Roboto" panose="020B0604020202020204" charset="0"/>
              </a:rPr>
              <a:t>Overall conversion from start to finish = </a:t>
            </a:r>
            <a:r>
              <a:rPr lang="en-US" b="1" dirty="0" smtClean="0">
                <a:latin typeface="Roboto" panose="020B0604020202020204" charset="0"/>
                <a:ea typeface="Roboto" panose="020B0604020202020204" charset="0"/>
              </a:rPr>
              <a:t>49.5%</a:t>
            </a:r>
            <a:endParaRPr lang="en-US" b="1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3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2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Purchase Trends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Shape 2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64678" y="4504623"/>
            <a:ext cx="2024775" cy="425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4751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2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 Rates for Diff. # of Glasses Tried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Roboto" panose="020B0604020202020204" charset="0"/>
                <a:ea typeface="Roboto" panose="020B0604020202020204" charset="0"/>
              </a:rPr>
              <a:t>Warby</a:t>
            </a:r>
            <a:r>
              <a:rPr lang="en-US" dirty="0" smtClean="0">
                <a:latin typeface="Roboto" panose="020B0604020202020204" charset="0"/>
                <a:ea typeface="Roboto" panose="020B0604020202020204" charset="0"/>
              </a:rPr>
              <a:t> Parker offers to try on 3 or 5 pairs of glasses at home. Users can also opt to not try on any at home. </a:t>
            </a:r>
          </a:p>
          <a:p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dirty="0" smtClean="0">
                <a:latin typeface="Roboto" panose="020B0604020202020204" charset="0"/>
                <a:ea typeface="Roboto" panose="020B0604020202020204" charset="0"/>
              </a:rPr>
              <a:t>Let’s look at what the purchase rate is for those that try on 3 pairs vs. 5 pairs vs. none.</a:t>
            </a:r>
            <a:endParaRPr lang="en-US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9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2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Conversion Rate for 3 Pairs of Home Try On = </a:t>
            </a:r>
            <a:br>
              <a:rPr lang="en-US" dirty="0" smtClean="0"/>
            </a:br>
            <a:r>
              <a:rPr lang="en-US" dirty="0" smtClean="0"/>
              <a:t>53%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5"/>
            <a:ext cx="2660650" cy="2165246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Roboto" panose="020B0604020202020204" charset="0"/>
                <a:ea typeface="Roboto" panose="020B0604020202020204" charset="0"/>
              </a:rPr>
              <a:t>The WHERE clause enables us to search for results that only look at number of pairs tried on that = 3. </a:t>
            </a:r>
            <a:endParaRPr lang="en-US" sz="14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5" name="Shape 323"/>
          <p:cNvSpPr txBox="1"/>
          <p:nvPr/>
        </p:nvSpPr>
        <p:spPr>
          <a:xfrm>
            <a:off x="3641725" y="230908"/>
            <a:ext cx="5181103" cy="400858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WITH conversions AS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(SELECT DISTINCT 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q.user_id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IS NOT NULL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h.number_of_pairs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p.user_id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IS NOT NULL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is_purchase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FROM quiz as 'q'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LEFT JOIN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as 'h'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q.user_id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h.user_id</a:t>
            </a:r>
            <a:endParaRPr lang="en-US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LEFT JOIN purchase as 'p'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p.user_id</a:t>
            </a:r>
            <a:endParaRPr lang="en-US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WHERE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number_of_pairs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LIKE </a:t>
            </a:r>
            <a:r>
              <a:rPr lang="en-US" sz="1100" dirty="0" smtClean="0">
                <a:latin typeface="Courier New"/>
                <a:ea typeface="Courier New"/>
                <a:cs typeface="Courier New"/>
                <a:sym typeface="Courier New"/>
              </a:rPr>
              <a:t>‘3 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pairs'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SELECT COUNT (*)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num_quiz_takers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', SUM(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num_home_try_on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1.0 * SUM 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 / COUNT (*)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home_try_on_pct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SUM 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is_purchase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num_purchase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1.0 * SUM 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is_purchase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 / SUM 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purchase_pct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',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1.0 * SUM 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is_purchase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 / COUNT (*)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overall_purchase_pct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FROM conversions;</a:t>
            </a:r>
            <a:endParaRPr sz="11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04864" y="4343151"/>
            <a:ext cx="7153275" cy="66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32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2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Conversion Rate for 5 Pairs of Home Try On = </a:t>
            </a:r>
            <a:br>
              <a:rPr lang="en-US" dirty="0" smtClean="0"/>
            </a:br>
            <a:r>
              <a:rPr lang="en-US" dirty="0" smtClean="0"/>
              <a:t>79%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5"/>
            <a:ext cx="2660650" cy="2165246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Roboto" panose="020B0604020202020204" charset="0"/>
                <a:ea typeface="Roboto" panose="020B0604020202020204" charset="0"/>
              </a:rPr>
              <a:t>The WHERE clause enables us to search for results that only look at number of pairs tried on that = 5. </a:t>
            </a:r>
          </a:p>
        </p:txBody>
      </p:sp>
      <p:sp>
        <p:nvSpPr>
          <p:cNvPr id="5" name="Shape 323"/>
          <p:cNvSpPr txBox="1"/>
          <p:nvPr/>
        </p:nvSpPr>
        <p:spPr>
          <a:xfrm>
            <a:off x="3641725" y="230908"/>
            <a:ext cx="5181103" cy="400858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WITH conversions AS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(SELECT DISTINCT 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q.user_id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IS NOT NULL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h.number_of_pairs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p.user_id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IS NOT NULL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is_purchase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FROM quiz as 'q'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LEFT JOIN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as 'h'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q.user_id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h.user_id</a:t>
            </a:r>
            <a:endParaRPr lang="en-US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LEFT JOIN purchase as 'p'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p.user_id</a:t>
            </a:r>
            <a:endParaRPr lang="en-US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WHERE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number_of_pairs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LIKE </a:t>
            </a:r>
            <a:r>
              <a:rPr lang="en-US" sz="1100" dirty="0" smtClean="0">
                <a:latin typeface="Courier New"/>
                <a:ea typeface="Courier New"/>
                <a:cs typeface="Courier New"/>
                <a:sym typeface="Courier New"/>
              </a:rPr>
              <a:t>‘5 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pairs'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SELECT COUNT (*)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num_quiz_takers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', SUM(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num_home_try_on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1.0 * SUM 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 / COUNT (*)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home_try_on_pct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SUM 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is_purchase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num_purchase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1.0 * SUM 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is_purchase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 / SUM 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purchase_pct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',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1.0 * SUM 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is_purchase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 / COUNT (*)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overall_purchase_pct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FROM conversions;</a:t>
            </a:r>
            <a:endParaRPr sz="11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43740" b="84762"/>
          <a:stretch/>
        </p:blipFill>
        <p:spPr bwMode="auto">
          <a:xfrm>
            <a:off x="1274617" y="4343151"/>
            <a:ext cx="6640945" cy="7211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53666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2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Conversion Rate for 0 Pairs of Home Try On = </a:t>
            </a:r>
            <a:br>
              <a:rPr lang="en-US" dirty="0" smtClean="0"/>
            </a:br>
            <a:r>
              <a:rPr lang="en-US" dirty="0" smtClean="0"/>
              <a:t>0%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2660650" cy="2525463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Roboto" panose="020B0604020202020204" charset="0"/>
                <a:ea typeface="Roboto" panose="020B0604020202020204" charset="0"/>
              </a:rPr>
              <a:t>Users who try on 5 pairs versus 3 pairs have a higher conversion rate. </a:t>
            </a:r>
          </a:p>
          <a:p>
            <a:endParaRPr lang="en-US" sz="1400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sz="1400" dirty="0" smtClean="0">
                <a:latin typeface="Roboto" panose="020B0604020202020204" charset="0"/>
                <a:ea typeface="Roboto" panose="020B0604020202020204" charset="0"/>
              </a:rPr>
              <a:t>It may be interesting in the future for </a:t>
            </a:r>
            <a:r>
              <a:rPr lang="en-US" sz="1400" dirty="0" err="1" smtClean="0">
                <a:latin typeface="Roboto" panose="020B0604020202020204" charset="0"/>
                <a:ea typeface="Roboto" panose="020B0604020202020204" charset="0"/>
              </a:rPr>
              <a:t>Warby</a:t>
            </a:r>
            <a:r>
              <a:rPr lang="en-US" sz="1400" dirty="0" smtClean="0">
                <a:latin typeface="Roboto" panose="020B0604020202020204" charset="0"/>
                <a:ea typeface="Roboto" panose="020B0604020202020204" charset="0"/>
              </a:rPr>
              <a:t> Parker to test only giving customers the option to pick 5 glasses to try on. </a:t>
            </a:r>
          </a:p>
        </p:txBody>
      </p:sp>
      <p:sp>
        <p:nvSpPr>
          <p:cNvPr id="5" name="Shape 323"/>
          <p:cNvSpPr txBox="1"/>
          <p:nvPr/>
        </p:nvSpPr>
        <p:spPr>
          <a:xfrm>
            <a:off x="3641725" y="230908"/>
            <a:ext cx="5181103" cy="399010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900"/>
            </a:pPr>
            <a:endParaRPr lang="en-US" sz="11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Pts val="900"/>
            </a:pPr>
            <a:endParaRPr lang="en-US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Pts val="900"/>
            </a:pPr>
            <a:endParaRPr lang="en-US" sz="11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Pts val="900"/>
            </a:pPr>
            <a:r>
              <a:rPr lang="en-US" sz="1100" dirty="0" smtClean="0"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conversions AS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(SELECT DISTINCT 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q.user_id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IS NOT NULL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h.number_of_pairs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p.user_id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IS NOT NULL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is_purchase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FROM quiz as 'q'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LEFT JOIN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as 'h'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q.user_id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h.user_id</a:t>
            </a:r>
            <a:endParaRPr lang="en-US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LEFT JOIN purchase as 'p'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h.user_id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p.user_id</a:t>
            </a:r>
            <a:endParaRPr lang="en-US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SELECT count (*),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SUM 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num_home_try_on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', 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SUM 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is_purchase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 as '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num_purchase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FROM conversions</a:t>
            </a:r>
          </a:p>
          <a:p>
            <a:pPr lvl="0">
              <a:buSzPts val="9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number_of_pairs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IS NULL;</a:t>
            </a:r>
            <a:endParaRPr sz="11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584036" y="4343151"/>
            <a:ext cx="5791200" cy="66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79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2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45" y="335391"/>
            <a:ext cx="8829963" cy="727838"/>
          </a:xfrm>
        </p:spPr>
        <p:txBody>
          <a:bodyPr/>
          <a:lstStyle/>
          <a:p>
            <a:r>
              <a:rPr lang="en-US" dirty="0"/>
              <a:t>The most common types of </a:t>
            </a:r>
            <a:r>
              <a:rPr lang="en-US" dirty="0" smtClean="0"/>
              <a:t>purchase </a:t>
            </a:r>
            <a:r>
              <a:rPr lang="en-US" dirty="0" smtClean="0"/>
              <a:t>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628" y="1705525"/>
            <a:ext cx="3288718" cy="272738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boto" panose="020B0604020202020204" charset="0"/>
                <a:ea typeface="Roboto" panose="020B0604020202020204" charset="0"/>
                <a:cs typeface="Segoe UI" panose="020B0502040204020203" pitchFamily="34" charset="0"/>
              </a:rPr>
              <a:t>Per the right query, we can see that the Product ID 3 was the most purchased item at 63 users. </a:t>
            </a:r>
          </a:p>
          <a:p>
            <a:r>
              <a:rPr lang="en-US" dirty="0" smtClean="0">
                <a:latin typeface="Roboto" panose="020B0604020202020204" charset="0"/>
                <a:ea typeface="Roboto" panose="020B0604020202020204" charset="0"/>
                <a:cs typeface="Segoe UI" panose="020B0502040204020203" pitchFamily="34" charset="0"/>
              </a:rPr>
              <a:t>The following top 4 items though are priced at $95 rather than the top item that is priced at $150. </a:t>
            </a:r>
          </a:p>
          <a:p>
            <a:pPr lvl="1"/>
            <a:r>
              <a:rPr lang="en-US" dirty="0" smtClean="0">
                <a:latin typeface="Roboto" panose="020B0604020202020204" charset="0"/>
                <a:ea typeface="Roboto" panose="020B0604020202020204" charset="0"/>
                <a:cs typeface="Segoe UI" panose="020B0502040204020203" pitchFamily="34" charset="0"/>
              </a:rPr>
              <a:t>Perhaps </a:t>
            </a:r>
            <a:r>
              <a:rPr lang="en-US" dirty="0" err="1" smtClean="0">
                <a:latin typeface="Roboto" panose="020B0604020202020204" charset="0"/>
                <a:ea typeface="Roboto" panose="020B0604020202020204" charset="0"/>
                <a:cs typeface="Segoe UI" panose="020B0502040204020203" pitchFamily="34" charset="0"/>
              </a:rPr>
              <a:t>Warby</a:t>
            </a:r>
            <a:r>
              <a:rPr lang="en-US" dirty="0" smtClean="0">
                <a:latin typeface="Roboto" panose="020B0604020202020204" charset="0"/>
                <a:ea typeface="Roboto" panose="020B0604020202020204" charset="0"/>
                <a:cs typeface="Segoe UI" panose="020B0502040204020203" pitchFamily="34" charset="0"/>
              </a:rPr>
              <a:t> Parker should consider re-pricing items around the $95 range so they can see an increase in volume for the lower ranked items.</a:t>
            </a:r>
            <a:endParaRPr lang="en-US" dirty="0">
              <a:latin typeface="Roboto" panose="020B0604020202020204" charset="0"/>
              <a:ea typeface="Roboto" panose="020B060402020202020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295" y="1536587"/>
            <a:ext cx="3269263" cy="1059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450" y="2669710"/>
            <a:ext cx="5384799" cy="241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8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269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4678" y="4504623"/>
            <a:ext cx="2024775" cy="4258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408194" y="637564"/>
            <a:ext cx="3635006" cy="534931"/>
          </a:xfrm>
        </p:spPr>
        <p:txBody>
          <a:bodyPr/>
          <a:lstStyle/>
          <a:p>
            <a:r>
              <a:rPr lang="en-US" sz="2800" b="1" dirty="0" smtClean="0"/>
              <a:t>TABLE OF CONTENTS</a:t>
            </a:r>
            <a:endParaRPr lang="en-US" sz="28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328000" y="1281601"/>
            <a:ext cx="3642206" cy="31139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Get Familiar with </a:t>
            </a:r>
            <a:r>
              <a:rPr lang="en-US" sz="1800" dirty="0" err="1">
                <a:latin typeface="Roboto" panose="020B0604020202020204" charset="0"/>
                <a:ea typeface="Roboto" panose="020B0604020202020204" charset="0"/>
              </a:rPr>
              <a:t>Warby</a:t>
            </a:r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800" dirty="0" smtClean="0">
                <a:latin typeface="Roboto" panose="020B0604020202020204" charset="0"/>
                <a:ea typeface="Roboto" panose="020B0604020202020204" charset="0"/>
              </a:rPr>
              <a:t>Parker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Roboto" panose="020B0604020202020204" charset="0"/>
                <a:ea typeface="Roboto" panose="020B0604020202020204" charset="0"/>
              </a:rPr>
              <a:t>What </a:t>
            </a:r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is the Quiz Funnel? </a:t>
            </a:r>
            <a:endParaRPr lang="en-US" sz="1800" dirty="0" smtClean="0"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Roboto" panose="020B0604020202020204" charset="0"/>
                <a:ea typeface="Roboto" panose="020B0604020202020204" charset="0"/>
              </a:rPr>
              <a:t>A/B </a:t>
            </a:r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testing with Home Try On </a:t>
            </a:r>
            <a:r>
              <a:rPr lang="en-US" sz="1800" dirty="0" smtClean="0">
                <a:latin typeface="Roboto" panose="020B0604020202020204" charset="0"/>
                <a:ea typeface="Roboto" panose="020B0604020202020204" charset="0"/>
              </a:rPr>
              <a:t>Funnel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Roboto" panose="020B0604020202020204" charset="0"/>
                <a:ea typeface="Roboto" panose="020B0604020202020204" charset="0"/>
              </a:rPr>
              <a:t>Purchase trends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674" y="176689"/>
            <a:ext cx="4005216" cy="42188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99658" y="4396901"/>
            <a:ext cx="15632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https://www.warbyparker.com/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4056">
            <a:alpha val="82352"/>
          </a:srgbClr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Get Familiar with </a:t>
            </a:r>
            <a:r>
              <a:rPr lang="en-US" dirty="0" err="1" smtClean="0">
                <a:solidFill>
                  <a:schemeClr val="bg1"/>
                </a:solidFill>
              </a:rPr>
              <a:t>Warby</a:t>
            </a:r>
            <a:r>
              <a:rPr lang="en-US" dirty="0" smtClean="0">
                <a:solidFill>
                  <a:schemeClr val="bg1"/>
                </a:solidFill>
              </a:rPr>
              <a:t> Parker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Shape 2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4678" y="4504623"/>
            <a:ext cx="2024775" cy="4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269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/>
        </p:nvSpPr>
        <p:spPr>
          <a:xfrm>
            <a:off x="193964" y="1681018"/>
            <a:ext cx="2983345" cy="1008254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1450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Warby</a:t>
            </a:r>
            <a:r>
              <a:rPr lang="en-US" sz="1200" b="0" i="0" u="none" strike="noStrike" cap="none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Parker’s purchase funnel is</a:t>
            </a:r>
          </a:p>
          <a:p>
            <a:pPr marL="285750" lvl="2" indent="-109538">
              <a:lnSpc>
                <a:spcPct val="115000"/>
              </a:lnSpc>
              <a:buSzPts val="1200"/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Complete Style Quiz</a:t>
            </a:r>
          </a:p>
          <a:p>
            <a:pPr marL="285750" lvl="3" indent="-109538">
              <a:lnSpc>
                <a:spcPct val="115000"/>
              </a:lnSpc>
              <a:buSzPts val="12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Home Try On </a:t>
            </a:r>
          </a:p>
          <a:p>
            <a:pPr marL="285750" lvl="3" indent="-109538">
              <a:lnSpc>
                <a:spcPct val="115000"/>
              </a:lnSpc>
              <a:buSzPts val="1200"/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Purchase Pair of Glasses</a:t>
            </a:r>
            <a:r>
              <a:rPr lang="en-US" sz="1200" b="0" i="0" u="none" strike="noStrike" cap="none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Getting Familiar with </a:t>
            </a:r>
            <a:r>
              <a:rPr lang="en-US" sz="2400" dirty="0" err="1" smtClean="0">
                <a:solidFill>
                  <a:schemeClr val="bg1"/>
                </a:solidFill>
              </a:rPr>
              <a:t>Warby</a:t>
            </a:r>
            <a:r>
              <a:rPr lang="en-US" sz="2400" dirty="0" smtClean="0">
                <a:solidFill>
                  <a:schemeClr val="bg1"/>
                </a:solidFill>
              </a:rPr>
              <a:t> Parker data tables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b="38323"/>
          <a:stretch/>
        </p:blipFill>
        <p:spPr>
          <a:xfrm>
            <a:off x="3334328" y="1546472"/>
            <a:ext cx="5299364" cy="89192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4"/>
          <a:srcRect b="46708"/>
          <a:stretch/>
        </p:blipFill>
        <p:spPr>
          <a:xfrm>
            <a:off x="3334328" y="2715730"/>
            <a:ext cx="5299364" cy="88520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5"/>
          <a:srcRect b="35145"/>
          <a:stretch/>
        </p:blipFill>
        <p:spPr>
          <a:xfrm>
            <a:off x="3334328" y="3878263"/>
            <a:ext cx="5299364" cy="95235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6"/>
          <a:srcRect l="69269" t="11126" r="3069" b="36331"/>
          <a:stretch/>
        </p:blipFill>
        <p:spPr>
          <a:xfrm>
            <a:off x="789708" y="2761871"/>
            <a:ext cx="1644074" cy="23275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40791" y="1546472"/>
            <a:ext cx="338554" cy="73866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QUIZ</a:t>
            </a:r>
            <a:endParaRPr lang="en-US" sz="1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40791" y="2562467"/>
            <a:ext cx="338554" cy="107916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Home_try_on</a:t>
            </a:r>
            <a:endParaRPr lang="en-US" sz="1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56181" y="3985108"/>
            <a:ext cx="323165" cy="73866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PURCHASE</a:t>
            </a:r>
            <a:endParaRPr lang="en-US" sz="9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269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177975" y="1573032"/>
            <a:ext cx="8520600" cy="17214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User take a Style Quiz in order to help them find the perfect set of glasses - the quiz questions are below:</a:t>
            </a:r>
            <a:endParaRPr sz="1200" b="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-US" sz="1200" b="0" i="0" u="none" strike="noStrike" cap="none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What are you looking for?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-US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What’s your fit? 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-US" sz="1200" b="0" i="0" u="none" strike="noStrike" cap="none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Which shapes do you like?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-US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Which colors do you like? 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-US" sz="1200" b="0" i="0" u="none" strike="noStrike" cap="none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When was your last eye exam?</a:t>
            </a:r>
            <a:endParaRPr sz="1200" b="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These results are stored in the Survey table. See below for possible answers stored in the survey table.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Users Must Take a Style Quiz!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82" y="3215041"/>
            <a:ext cx="6430954" cy="18374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510" y="3704444"/>
            <a:ext cx="1501270" cy="7087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269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/>
        </p:nvSpPr>
        <p:spPr>
          <a:xfrm>
            <a:off x="6268991" y="3269673"/>
            <a:ext cx="2782645" cy="178261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900"/>
            </a:pPr>
            <a:endParaRPr lang="en-US"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Pts val="900"/>
            </a:pPr>
            <a:endParaRPr lang="en-US" sz="10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Pts val="900"/>
            </a:pPr>
            <a:endParaRPr lang="en-US" sz="10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Pts val="900"/>
            </a:pPr>
            <a:r>
              <a:rPr lang="en-US" sz="1000" dirty="0" smtClean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question, COUNT (</a:t>
            </a:r>
            <a:r>
              <a:rPr lang="en-US" sz="1000" dirty="0" err="1">
                <a:latin typeface="Courier New"/>
                <a:ea typeface="Courier New"/>
                <a:cs typeface="Courier New"/>
                <a:sym typeface="Courier New"/>
              </a:rPr>
              <a:t>user_id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SzPts val="900"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FROM survey</a:t>
            </a:r>
          </a:p>
          <a:p>
            <a:pPr lvl="0">
              <a:buSzPts val="900"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GROUP BY questions;</a:t>
            </a:r>
            <a:endParaRPr sz="10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4" y="1551709"/>
            <a:ext cx="5991917" cy="195810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You often see people dropping off during any type of funnel, in this case, while taking the quiz and answering the 5 questions. </a:t>
            </a:r>
          </a:p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900" i="1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00" i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What </a:t>
            </a:r>
            <a:r>
              <a:rPr lang="en-US" sz="1000" i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is the number of responses for each question?</a:t>
            </a:r>
            <a:endParaRPr lang="en-US" sz="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algn="ctr"/>
            <a:r>
              <a:rPr lang="en-US" sz="1000" i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Which question(s) of the quiz have a lower completion rates?</a:t>
            </a:r>
            <a:endParaRPr lang="en-US" sz="1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algn="ctr"/>
            <a:r>
              <a:rPr lang="en-US" sz="1000" i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What do you think is the reason</a:t>
            </a:r>
            <a:r>
              <a:rPr lang="en-US" sz="1000" i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?</a:t>
            </a:r>
            <a:endParaRPr lang="en-US" sz="9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900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indent="-1714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Question 5</a:t>
            </a:r>
            <a:r>
              <a:rPr lang="en-US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has the lowest completion rate. Perhaps </a:t>
            </a:r>
            <a:r>
              <a:rPr lang="en-US" sz="12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this is the lowest completed question </a:t>
            </a:r>
            <a:r>
              <a:rPr lang="en-US" sz="1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because </a:t>
            </a:r>
            <a:r>
              <a:rPr lang="en-US" sz="12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1) someone hasn’t had an eye exam or 2) folks can’t recall their last eye exam and don’t feel comfortable putting a random </a:t>
            </a:r>
            <a:r>
              <a:rPr lang="en-US" sz="1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date/date range. </a:t>
            </a:r>
            <a:endParaRPr lang="en-US" sz="12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200" b="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25" name="Shape 325"/>
          <p:cNvGraphicFramePr/>
          <p:nvPr>
            <p:extLst>
              <p:ext uri="{D42A27DB-BD31-4B8C-83A1-F6EECF244321}">
                <p14:modId xmlns:p14="http://schemas.microsoft.com/office/powerpoint/2010/main" val="649209944"/>
              </p:ext>
            </p:extLst>
          </p:nvPr>
        </p:nvGraphicFramePr>
        <p:xfrm>
          <a:off x="492010" y="3620657"/>
          <a:ext cx="5419263" cy="1431631"/>
        </p:xfrm>
        <a:graphic>
          <a:graphicData uri="http://schemas.openxmlformats.org/drawingml/2006/table">
            <a:tbl>
              <a:tblPr>
                <a:noFill/>
                <a:tableStyleId>{41C52BF7-F10D-42DD-8479-FF2DDF1A0279}</a:tableStyleId>
              </a:tblPr>
              <a:tblGrid>
                <a:gridCol w="2563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4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question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04056">
                        <a:alpha val="8235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 (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04056">
                        <a:alpha val="8235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Completion Rate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04056">
                        <a:alpha val="8235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 What are you looking for?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 What's your fit?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475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95.0%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 Which shapes do you like?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380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80.0%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 Which colors do you like?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95.0%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 When was your last eye exam?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74.8%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769054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Quiz Funnel Conversions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8991" y="1811028"/>
            <a:ext cx="278264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Chose to </a:t>
            </a:r>
            <a:r>
              <a:rPr lang="en-US" sz="1050" b="1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GROUP BY</a:t>
            </a:r>
            <a:r>
              <a:rPr lang="en-US" sz="105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question in order to get an understanding of how many people answer each question. </a:t>
            </a:r>
          </a:p>
          <a:p>
            <a:pPr algn="ctr"/>
            <a:endParaRPr lang="en-US" sz="1050" i="1" dirty="0" smtClean="0">
              <a:solidFill>
                <a:schemeClr val="tx2">
                  <a:lumMod val="20000"/>
                  <a:lumOff val="8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pPr algn="ctr"/>
            <a:r>
              <a:rPr lang="en-US" sz="105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Completion rate was calculated in Excel by simple division.</a:t>
            </a:r>
            <a:endParaRPr lang="en-US" sz="1050" i="1" dirty="0">
              <a:solidFill>
                <a:schemeClr val="tx2">
                  <a:lumMod val="20000"/>
                  <a:lumOff val="8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0895" y="1431636"/>
            <a:ext cx="5870" cy="37118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007928" y="2179782"/>
            <a:ext cx="341746" cy="16440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common results of the style </a:t>
            </a:r>
            <a:r>
              <a:rPr lang="en-US" dirty="0" smtClean="0"/>
              <a:t>quiz</a:t>
            </a:r>
            <a:br>
              <a:rPr lang="en-US" dirty="0" smtClean="0"/>
            </a:br>
            <a:r>
              <a:rPr lang="en-US" sz="2000" dirty="0" smtClean="0"/>
              <a:t>(couldn’t figure this out </a:t>
            </a:r>
            <a:r>
              <a:rPr lang="en-US" sz="2000" dirty="0" smtClean="0">
                <a:sym typeface="Wingdings" panose="05000000000000000000" pitchFamily="2" charset="2"/>
              </a:rPr>
              <a:t> 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617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2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A/B testing with Home Try On </a:t>
            </a:r>
            <a:r>
              <a:rPr lang="en-US" sz="3200" dirty="0" smtClean="0">
                <a:solidFill>
                  <a:schemeClr val="bg1"/>
                </a:solidFill>
              </a:rPr>
              <a:t>Funnel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Shape 2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64678" y="4504623"/>
            <a:ext cx="2024775" cy="425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136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2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153314"/>
            <a:ext cx="7928999" cy="1002279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Does number of pairs tried on at home affect likelihood of purchasing?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690" y="1648237"/>
            <a:ext cx="8894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Let's find out whether or not users who get more pairs to try on at home will be more likely to make a </a:t>
            </a:r>
            <a:r>
              <a:rPr lang="en-US" i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purchase by creating this new table: </a:t>
            </a:r>
            <a:endParaRPr lang="en-US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840" y="2369811"/>
            <a:ext cx="3314315" cy="11905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2198" y="3758744"/>
            <a:ext cx="77519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This table will tell us 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H</a:t>
            </a:r>
            <a:r>
              <a:rPr lang="en-US" sz="16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ow many users tried on glasses at home (</a:t>
            </a:r>
            <a:r>
              <a:rPr lang="en-US" sz="16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is_home_try_on</a:t>
            </a:r>
            <a:r>
              <a:rPr lang="en-US" sz="16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H</a:t>
            </a:r>
            <a:r>
              <a:rPr lang="en-US" sz="16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ow many pairs they tried on (</a:t>
            </a:r>
            <a:r>
              <a:rPr lang="en-US" sz="16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number_of_pairs</a:t>
            </a:r>
            <a:r>
              <a:rPr lang="en-US" sz="16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If they ended up purchasing a pair at the end (</a:t>
            </a:r>
            <a:r>
              <a:rPr lang="en-US" sz="16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is_purchase</a:t>
            </a:r>
            <a:r>
              <a:rPr lang="en-US" sz="16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 of this journey.</a:t>
            </a:r>
            <a:endParaRPr lang="en-US" sz="16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797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1689</Words>
  <Application>Microsoft Office PowerPoint</Application>
  <PresentationFormat>On-screen Show (16:9)</PresentationFormat>
  <Paragraphs>255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Century Gothic</vt:lpstr>
      <vt:lpstr>Calibri</vt:lpstr>
      <vt:lpstr>Wingdings 2</vt:lpstr>
      <vt:lpstr>Wingdings</vt:lpstr>
      <vt:lpstr>Roboto</vt:lpstr>
      <vt:lpstr>Arial</vt:lpstr>
      <vt:lpstr>Times New Roman</vt:lpstr>
      <vt:lpstr>Courier New</vt:lpstr>
      <vt:lpstr>Segoe UI</vt:lpstr>
      <vt:lpstr>Symbol</vt:lpstr>
      <vt:lpstr>Quotable</vt:lpstr>
      <vt:lpstr>SQL Capstone –  Warby Parker Funnel Analysis</vt:lpstr>
      <vt:lpstr>PowerPoint Presentation</vt:lpstr>
      <vt:lpstr>Get Familiar with Warby Parker</vt:lpstr>
      <vt:lpstr>Getting Familiar with Warby Parker data tables</vt:lpstr>
      <vt:lpstr>Users Must Take a Style Quiz!</vt:lpstr>
      <vt:lpstr>Quiz Funnel Conversions</vt:lpstr>
      <vt:lpstr>The most common results of the style quiz (couldn’t figure this out  )</vt:lpstr>
      <vt:lpstr>A/B testing with Home Try On Funnel</vt:lpstr>
      <vt:lpstr>Does number of pairs tried on at home affect likelihood of purchasing?</vt:lpstr>
      <vt:lpstr>Does number of pairs tried on at home affect likelihood of purchasing? – Cont’d</vt:lpstr>
      <vt:lpstr>Does number of pairs tried on at home affect likelihood of purchasing? – Cont’d</vt:lpstr>
      <vt:lpstr>Breakdown of previous slide’s query</vt:lpstr>
      <vt:lpstr>Additionally, I wanted to see what the overall conversion rate was from start to finish.</vt:lpstr>
      <vt:lpstr>Purchase Trends</vt:lpstr>
      <vt:lpstr>Purchase Rates for Diff. # of Glasses Tried </vt:lpstr>
      <vt:lpstr>Conversion Rate for 3 Pairs of Home Try On =  53% </vt:lpstr>
      <vt:lpstr>Conversion Rate for 5 Pairs of Home Try On =  79% </vt:lpstr>
      <vt:lpstr>Conversion Rate for 0 Pairs of Home Try On =  0% </vt:lpstr>
      <vt:lpstr>The most common types of purchase made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Capstone –  Warby Parker Funnel Analysis</dc:title>
  <cp:lastModifiedBy>Mira, Lauren</cp:lastModifiedBy>
  <cp:revision>45</cp:revision>
  <dcterms:modified xsi:type="dcterms:W3CDTF">2018-12-31T18:23:58Z</dcterms:modified>
</cp:coreProperties>
</file>