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9" d="100"/>
          <a:sy n="69" d="100"/>
        </p:scale>
        <p:origin x="56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88C22B-AC15-48B1-B18E-5F8B9226D712}"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426985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C22B-AC15-48B1-B18E-5F8B9226D712}"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96014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C22B-AC15-48B1-B18E-5F8B9226D712}"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346079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8C22B-AC15-48B1-B18E-5F8B9226D712}"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273417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88C22B-AC15-48B1-B18E-5F8B9226D712}"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302742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88C22B-AC15-48B1-B18E-5F8B9226D712}"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262768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8C22B-AC15-48B1-B18E-5F8B9226D712}"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205661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8C22B-AC15-48B1-B18E-5F8B9226D712}"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84438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8C22B-AC15-48B1-B18E-5F8B9226D712}"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369189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88C22B-AC15-48B1-B18E-5F8B9226D712}"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321080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88C22B-AC15-48B1-B18E-5F8B9226D712}"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5226-3706-4CE7-A65E-59933D4330D8}" type="slidenum">
              <a:rPr lang="en-US" smtClean="0"/>
              <a:t>‹#›</a:t>
            </a:fld>
            <a:endParaRPr lang="en-US"/>
          </a:p>
        </p:txBody>
      </p:sp>
    </p:spTree>
    <p:extLst>
      <p:ext uri="{BB962C8B-B14F-4D97-AF65-F5344CB8AC3E}">
        <p14:creationId xmlns:p14="http://schemas.microsoft.com/office/powerpoint/2010/main" val="338329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8C22B-AC15-48B1-B18E-5F8B9226D712}"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85226-3706-4CE7-A65E-59933D4330D8}" type="slidenum">
              <a:rPr lang="en-US" smtClean="0"/>
              <a:t>‹#›</a:t>
            </a:fld>
            <a:endParaRPr lang="en-US"/>
          </a:p>
        </p:txBody>
      </p:sp>
    </p:spTree>
    <p:extLst>
      <p:ext uri="{BB962C8B-B14F-4D97-AF65-F5344CB8AC3E}">
        <p14:creationId xmlns:p14="http://schemas.microsoft.com/office/powerpoint/2010/main" val="342189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Intro</a:t>
            </a:r>
            <a:endParaRPr lang="en-US" dirty="0"/>
          </a:p>
        </p:txBody>
      </p:sp>
      <p:sp>
        <p:nvSpPr>
          <p:cNvPr id="3" name="Content Placeholder 2"/>
          <p:cNvSpPr>
            <a:spLocks noGrp="1"/>
          </p:cNvSpPr>
          <p:nvPr>
            <p:ph idx="1"/>
          </p:nvPr>
        </p:nvSpPr>
        <p:spPr>
          <a:xfrm>
            <a:off x="838200" y="1825625"/>
            <a:ext cx="10515600" cy="3305175"/>
          </a:xfrm>
        </p:spPr>
        <p:txBody>
          <a:bodyPr>
            <a:normAutofit lnSpcReduction="10000"/>
          </a:bodyPr>
          <a:lstStyle/>
          <a:p>
            <a:pPr marL="0" indent="0">
              <a:buNone/>
            </a:pPr>
            <a:r>
              <a:rPr lang="en-US" dirty="0" smtClean="0"/>
              <a:t>Our company is an imaginary eCommerce office supplies company that sells office supplies, furniture and stationary throughout the United States. Since the company only operates online and does not have the costs associated with typical big box retailers, it is able to consistently offer customers lower prices than the competition. As this is a low margin business, the company is focused on gaining repeat customers through providing exceptional service and lower prices, in order to reduce overall marketing costs. The company records data from transactions. The next slide contains our relational database. </a:t>
            </a:r>
            <a:endParaRPr lang="en-US" dirty="0"/>
          </a:p>
        </p:txBody>
      </p:sp>
      <p:sp>
        <p:nvSpPr>
          <p:cNvPr id="4" name="TextBox 3"/>
          <p:cNvSpPr txBox="1"/>
          <p:nvPr/>
        </p:nvSpPr>
        <p:spPr>
          <a:xfrm>
            <a:off x="321733" y="6443133"/>
            <a:ext cx="7239000" cy="369332"/>
          </a:xfrm>
          <a:prstGeom prst="rect">
            <a:avLst/>
          </a:prstGeom>
          <a:noFill/>
        </p:spPr>
        <p:txBody>
          <a:bodyPr wrap="square" rtlCol="0">
            <a:spAutoFit/>
          </a:bodyPr>
          <a:lstStyle/>
          <a:p>
            <a:r>
              <a:rPr lang="en-US" dirty="0" smtClean="0"/>
              <a:t>Team Members: Lauren </a:t>
            </a:r>
            <a:r>
              <a:rPr lang="en-US" dirty="0" err="1" smtClean="0"/>
              <a:t>Schoenadel</a:t>
            </a:r>
            <a:r>
              <a:rPr lang="en-US" dirty="0" smtClean="0"/>
              <a:t>, Emma Sewell, Andy </a:t>
            </a:r>
            <a:r>
              <a:rPr lang="en-US" dirty="0" err="1" smtClean="0"/>
              <a:t>Goncalves</a:t>
            </a:r>
            <a:endParaRPr lang="en-US" dirty="0"/>
          </a:p>
        </p:txBody>
      </p:sp>
    </p:spTree>
    <p:extLst>
      <p:ext uri="{BB962C8B-B14F-4D97-AF65-F5344CB8AC3E}">
        <p14:creationId xmlns:p14="http://schemas.microsoft.com/office/powerpoint/2010/main" val="341701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5868" y="3545841"/>
            <a:ext cx="1768196" cy="18158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b="1" dirty="0" smtClean="0"/>
              <a:t>Customer</a:t>
            </a:r>
          </a:p>
          <a:p>
            <a:pPr marL="285750" indent="-285750">
              <a:buFont typeface="Arial" panose="020B0604020202020204" pitchFamily="34" charset="0"/>
              <a:buChar char="•"/>
            </a:pPr>
            <a:r>
              <a:rPr lang="en-US" sz="1400" dirty="0" smtClean="0"/>
              <a:t>Customer ID (PK)</a:t>
            </a:r>
          </a:p>
          <a:p>
            <a:pPr marL="285750" indent="-285750">
              <a:buFont typeface="Arial" panose="020B0604020202020204" pitchFamily="34" charset="0"/>
              <a:buChar char="•"/>
            </a:pPr>
            <a:r>
              <a:rPr lang="en-US" sz="1400" dirty="0" smtClean="0"/>
              <a:t>First Name</a:t>
            </a:r>
          </a:p>
          <a:p>
            <a:pPr marL="285750" indent="-285750">
              <a:buFont typeface="Arial" panose="020B0604020202020204" pitchFamily="34" charset="0"/>
              <a:buChar char="•"/>
            </a:pPr>
            <a:r>
              <a:rPr lang="en-US" sz="1400" dirty="0" smtClean="0"/>
              <a:t>Last Name</a:t>
            </a:r>
          </a:p>
          <a:p>
            <a:pPr marL="285750" indent="-285750">
              <a:buFont typeface="Arial" panose="020B0604020202020204" pitchFamily="34" charset="0"/>
              <a:buChar char="•"/>
            </a:pPr>
            <a:r>
              <a:rPr lang="en-US" sz="1400" dirty="0" smtClean="0"/>
              <a:t>Email Address</a:t>
            </a:r>
          </a:p>
          <a:p>
            <a:pPr marL="285750" indent="-285750">
              <a:buFont typeface="Arial" panose="020B0604020202020204" pitchFamily="34" charset="0"/>
              <a:buChar char="•"/>
            </a:pPr>
            <a:r>
              <a:rPr lang="en-US" sz="1400" dirty="0" smtClean="0"/>
              <a:t>Phone Number</a:t>
            </a:r>
          </a:p>
          <a:p>
            <a:pPr marL="285750" indent="-285750">
              <a:buFont typeface="Arial" panose="020B0604020202020204" pitchFamily="34" charset="0"/>
              <a:buChar char="•"/>
            </a:pPr>
            <a:r>
              <a:rPr lang="en-US" sz="1400" dirty="0" smtClean="0"/>
              <a:t>Billing </a:t>
            </a:r>
            <a:r>
              <a:rPr lang="en-US" sz="1400" dirty="0" smtClean="0"/>
              <a:t>Address ID (FK)</a:t>
            </a:r>
            <a:endParaRPr lang="en-US" sz="1400" dirty="0" smtClean="0"/>
          </a:p>
        </p:txBody>
      </p:sp>
      <p:sp>
        <p:nvSpPr>
          <p:cNvPr id="6" name="TextBox 5"/>
          <p:cNvSpPr txBox="1"/>
          <p:nvPr/>
        </p:nvSpPr>
        <p:spPr>
          <a:xfrm>
            <a:off x="6239166" y="2024188"/>
            <a:ext cx="2080943" cy="1384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b="1" dirty="0" smtClean="0"/>
              <a:t>Sales Order</a:t>
            </a:r>
          </a:p>
          <a:p>
            <a:pPr marL="285750" indent="-285750">
              <a:buFont typeface="Arial" panose="020B0604020202020204" pitchFamily="34" charset="0"/>
              <a:buChar char="•"/>
            </a:pPr>
            <a:r>
              <a:rPr lang="en-US" sz="1400" dirty="0" smtClean="0"/>
              <a:t>Sales Order ID (PK)</a:t>
            </a:r>
          </a:p>
          <a:p>
            <a:pPr marL="285750" indent="-285750">
              <a:buFont typeface="Arial" panose="020B0604020202020204" pitchFamily="34" charset="0"/>
              <a:buChar char="•"/>
            </a:pPr>
            <a:r>
              <a:rPr lang="en-US" sz="1400" dirty="0" smtClean="0"/>
              <a:t>Customer </a:t>
            </a:r>
            <a:r>
              <a:rPr lang="en-US" sz="1400" dirty="0" smtClean="0"/>
              <a:t>ID (FK)</a:t>
            </a:r>
          </a:p>
          <a:p>
            <a:pPr marL="285750" indent="-285750">
              <a:buFont typeface="Arial" panose="020B0604020202020204" pitchFamily="34" charset="0"/>
              <a:buChar char="•"/>
            </a:pPr>
            <a:r>
              <a:rPr lang="en-US" sz="1400" dirty="0" smtClean="0"/>
              <a:t>Order Date</a:t>
            </a:r>
          </a:p>
          <a:p>
            <a:pPr marL="285750" indent="-285750">
              <a:buFont typeface="Arial" panose="020B0604020202020204" pitchFamily="34" charset="0"/>
              <a:buChar char="•"/>
            </a:pPr>
            <a:r>
              <a:rPr lang="en-US" sz="1400" dirty="0" smtClean="0"/>
              <a:t>Status</a:t>
            </a:r>
          </a:p>
          <a:p>
            <a:pPr marL="285750" indent="-285750">
              <a:buFont typeface="Arial" panose="020B0604020202020204" pitchFamily="34" charset="0"/>
              <a:buChar char="•"/>
            </a:pPr>
            <a:r>
              <a:rPr lang="en-US" sz="1400" dirty="0" smtClean="0"/>
              <a:t>Total </a:t>
            </a:r>
            <a:r>
              <a:rPr lang="en-US" sz="1400" dirty="0" smtClean="0"/>
              <a:t>Amount</a:t>
            </a:r>
            <a:endParaRPr lang="en-US" sz="1400" dirty="0" smtClean="0"/>
          </a:p>
        </p:txBody>
      </p:sp>
      <p:sp>
        <p:nvSpPr>
          <p:cNvPr id="7" name="TextBox 6"/>
          <p:cNvSpPr txBox="1"/>
          <p:nvPr/>
        </p:nvSpPr>
        <p:spPr>
          <a:xfrm>
            <a:off x="8950619" y="4590440"/>
            <a:ext cx="2171079" cy="1600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b="1" dirty="0" smtClean="0"/>
              <a:t>Sales Order Product</a:t>
            </a:r>
          </a:p>
          <a:p>
            <a:pPr marL="285750" indent="-285750">
              <a:buFont typeface="Arial" panose="020B0604020202020204" pitchFamily="34" charset="0"/>
              <a:buChar char="•"/>
            </a:pPr>
            <a:r>
              <a:rPr lang="en-US" sz="1400" dirty="0" smtClean="0"/>
              <a:t>Product ID (FK)</a:t>
            </a:r>
          </a:p>
          <a:p>
            <a:pPr marL="285750" indent="-285750">
              <a:buFont typeface="Arial" panose="020B0604020202020204" pitchFamily="34" charset="0"/>
              <a:buChar char="•"/>
            </a:pPr>
            <a:r>
              <a:rPr lang="en-US" sz="1400" dirty="0" smtClean="0"/>
              <a:t>Sales Order ID (FK)</a:t>
            </a:r>
          </a:p>
          <a:p>
            <a:pPr marL="285750" indent="-285750">
              <a:buFont typeface="Arial" panose="020B0604020202020204" pitchFamily="34" charset="0"/>
              <a:buChar char="•"/>
            </a:pPr>
            <a:r>
              <a:rPr lang="en-US" sz="1400" dirty="0" smtClean="0"/>
              <a:t>Sales Order Product ID (PK</a:t>
            </a:r>
            <a:r>
              <a:rPr lang="en-US" sz="1400" dirty="0" smtClean="0"/>
              <a:t>)</a:t>
            </a:r>
          </a:p>
          <a:p>
            <a:pPr marL="285750" indent="-285750">
              <a:buFont typeface="Arial" panose="020B0604020202020204" pitchFamily="34" charset="0"/>
              <a:buChar char="•"/>
            </a:pPr>
            <a:r>
              <a:rPr lang="en-US" sz="1400" dirty="0" smtClean="0"/>
              <a:t>Quantity</a:t>
            </a:r>
            <a:endParaRPr lang="en-US" sz="1400" dirty="0" smtClean="0"/>
          </a:p>
          <a:p>
            <a:pPr marL="285750" indent="-285750">
              <a:buFont typeface="Arial" panose="020B0604020202020204" pitchFamily="34" charset="0"/>
              <a:buChar char="•"/>
            </a:pPr>
            <a:endParaRPr lang="en-US" sz="1400" dirty="0" smtClean="0"/>
          </a:p>
        </p:txBody>
      </p:sp>
      <p:sp>
        <p:nvSpPr>
          <p:cNvPr id="12" name="TextBox 11"/>
          <p:cNvSpPr txBox="1"/>
          <p:nvPr/>
        </p:nvSpPr>
        <p:spPr>
          <a:xfrm>
            <a:off x="9046877" y="682238"/>
            <a:ext cx="1978564" cy="2031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b="1" dirty="0" smtClean="0"/>
              <a:t>Product</a:t>
            </a:r>
          </a:p>
          <a:p>
            <a:pPr marL="285750" indent="-285750">
              <a:buFont typeface="Arial" panose="020B0604020202020204" pitchFamily="34" charset="0"/>
              <a:buChar char="•"/>
            </a:pPr>
            <a:r>
              <a:rPr lang="en-US" sz="1400" dirty="0" smtClean="0"/>
              <a:t>Product ID (PK)</a:t>
            </a:r>
          </a:p>
          <a:p>
            <a:pPr marL="285750" indent="-285750">
              <a:buFont typeface="Arial" panose="020B0604020202020204" pitchFamily="34" charset="0"/>
              <a:buChar char="•"/>
            </a:pPr>
            <a:r>
              <a:rPr lang="en-US" sz="1400" dirty="0" smtClean="0"/>
              <a:t>Product Type (ex. Furniture)</a:t>
            </a:r>
          </a:p>
          <a:p>
            <a:pPr marL="285750" indent="-285750">
              <a:buFont typeface="Arial" panose="020B0604020202020204" pitchFamily="34" charset="0"/>
              <a:buChar char="•"/>
            </a:pPr>
            <a:r>
              <a:rPr lang="en-US" sz="1400" dirty="0" smtClean="0"/>
              <a:t>Name</a:t>
            </a:r>
          </a:p>
          <a:p>
            <a:pPr marL="285750" indent="-285750">
              <a:buFont typeface="Arial" panose="020B0604020202020204" pitchFamily="34" charset="0"/>
              <a:buChar char="•"/>
            </a:pPr>
            <a:r>
              <a:rPr lang="en-US" sz="1400" dirty="0" smtClean="0"/>
              <a:t>Vendor</a:t>
            </a:r>
          </a:p>
          <a:p>
            <a:pPr marL="285750" indent="-285750">
              <a:buFont typeface="Arial" panose="020B0604020202020204" pitchFamily="34" charset="0"/>
              <a:buChar char="•"/>
            </a:pPr>
            <a:r>
              <a:rPr lang="en-US" sz="1400" dirty="0" smtClean="0"/>
              <a:t>Description</a:t>
            </a:r>
          </a:p>
          <a:p>
            <a:pPr marL="285750" indent="-285750">
              <a:buFont typeface="Arial" panose="020B0604020202020204" pitchFamily="34" charset="0"/>
              <a:buChar char="•"/>
            </a:pPr>
            <a:r>
              <a:rPr lang="en-US" sz="1400" dirty="0" smtClean="0"/>
              <a:t>Cost</a:t>
            </a:r>
          </a:p>
          <a:p>
            <a:pPr marL="285750" indent="-285750">
              <a:buFont typeface="Arial" panose="020B0604020202020204" pitchFamily="34" charset="0"/>
              <a:buChar char="•"/>
            </a:pPr>
            <a:r>
              <a:rPr lang="en-US" sz="1400" dirty="0" smtClean="0"/>
              <a:t>Price</a:t>
            </a:r>
            <a:endParaRPr lang="en-US" sz="1400" dirty="0"/>
          </a:p>
        </p:txBody>
      </p:sp>
      <p:cxnSp>
        <p:nvCxnSpPr>
          <p:cNvPr id="25" name="Elbow Connector 24"/>
          <p:cNvCxnSpPr>
            <a:stCxn id="26" idx="2"/>
            <a:endCxn id="5" idx="1"/>
          </p:cNvCxnSpPr>
          <p:nvPr/>
        </p:nvCxnSpPr>
        <p:spPr>
          <a:xfrm rot="16200000" flipH="1">
            <a:off x="612460" y="2340373"/>
            <a:ext cx="2451193" cy="17756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263" y="402151"/>
            <a:ext cx="1711964" cy="1600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b="1" dirty="0" smtClean="0"/>
              <a:t>Address</a:t>
            </a:r>
          </a:p>
          <a:p>
            <a:pPr marL="285750" indent="-285750">
              <a:buFont typeface="Arial" panose="020B0604020202020204" pitchFamily="34" charset="0"/>
              <a:buChar char="•"/>
            </a:pPr>
            <a:r>
              <a:rPr lang="en-US" sz="1400" dirty="0" smtClean="0"/>
              <a:t>Address ID (PK)</a:t>
            </a:r>
          </a:p>
          <a:p>
            <a:pPr marL="285750" indent="-285750">
              <a:buFont typeface="Arial" panose="020B0604020202020204" pitchFamily="34" charset="0"/>
              <a:buChar char="•"/>
            </a:pPr>
            <a:r>
              <a:rPr lang="en-US" sz="1400" dirty="0" smtClean="0"/>
              <a:t>Address </a:t>
            </a:r>
            <a:r>
              <a:rPr lang="en-US" sz="1400" dirty="0" smtClean="0"/>
              <a:t>line</a:t>
            </a:r>
          </a:p>
          <a:p>
            <a:pPr marL="285750" indent="-285750">
              <a:buFont typeface="Arial" panose="020B0604020202020204" pitchFamily="34" charset="0"/>
              <a:buChar char="•"/>
            </a:pPr>
            <a:r>
              <a:rPr lang="en-US" sz="1400" dirty="0" smtClean="0"/>
              <a:t>City</a:t>
            </a:r>
          </a:p>
          <a:p>
            <a:pPr marL="285750" indent="-285750">
              <a:buFont typeface="Arial" panose="020B0604020202020204" pitchFamily="34" charset="0"/>
              <a:buChar char="•"/>
            </a:pPr>
            <a:r>
              <a:rPr lang="en-US" sz="1400" dirty="0" smtClean="0"/>
              <a:t>State</a:t>
            </a:r>
          </a:p>
          <a:p>
            <a:pPr marL="285750" indent="-285750">
              <a:buFont typeface="Arial" panose="020B0604020202020204" pitchFamily="34" charset="0"/>
              <a:buChar char="•"/>
            </a:pPr>
            <a:r>
              <a:rPr lang="en-US" sz="1400" dirty="0" smtClean="0"/>
              <a:t>Zip code</a:t>
            </a:r>
          </a:p>
          <a:p>
            <a:endParaRPr lang="en-US" sz="1400" dirty="0"/>
          </a:p>
        </p:txBody>
      </p:sp>
      <p:cxnSp>
        <p:nvCxnSpPr>
          <p:cNvPr id="32" name="Elbow Connector 31"/>
          <p:cNvCxnSpPr>
            <a:stCxn id="5" idx="0"/>
            <a:endCxn id="6" idx="0"/>
          </p:cNvCxnSpPr>
          <p:nvPr/>
        </p:nvCxnSpPr>
        <p:spPr>
          <a:xfrm rot="5400000" flipH="1" flipV="1">
            <a:off x="4683976" y="950179"/>
            <a:ext cx="1521653" cy="3669672"/>
          </a:xfrm>
          <a:prstGeom prst="bentConnector3">
            <a:avLst>
              <a:gd name="adj1" fmla="val 11502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2"/>
            <a:endCxn id="6" idx="2"/>
          </p:cNvCxnSpPr>
          <p:nvPr/>
        </p:nvCxnSpPr>
        <p:spPr>
          <a:xfrm rot="5400000" flipH="1">
            <a:off x="7267051" y="3421771"/>
            <a:ext cx="2781695" cy="2756521"/>
          </a:xfrm>
          <a:prstGeom prst="bentConnector3">
            <a:avLst>
              <a:gd name="adj1" fmla="val -8218"/>
            </a:avLst>
          </a:prstGeom>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346689" y="4036442"/>
            <a:ext cx="296333" cy="369332"/>
          </a:xfrm>
          <a:prstGeom prst="rect">
            <a:avLst/>
          </a:prstGeom>
          <a:noFill/>
        </p:spPr>
        <p:txBody>
          <a:bodyPr wrap="square" rtlCol="0">
            <a:spAutoFit/>
          </a:bodyPr>
          <a:lstStyle/>
          <a:p>
            <a:r>
              <a:rPr lang="en-US" dirty="0" smtClean="0"/>
              <a:t>1</a:t>
            </a:r>
            <a:endParaRPr lang="en-US" dirty="0"/>
          </a:p>
        </p:txBody>
      </p:sp>
      <p:sp>
        <p:nvSpPr>
          <p:cNvPr id="203" name="TextBox 202"/>
          <p:cNvSpPr txBox="1"/>
          <p:nvPr/>
        </p:nvSpPr>
        <p:spPr>
          <a:xfrm>
            <a:off x="2371556" y="4082279"/>
            <a:ext cx="296333" cy="369332"/>
          </a:xfrm>
          <a:prstGeom prst="rect">
            <a:avLst/>
          </a:prstGeom>
          <a:noFill/>
        </p:spPr>
        <p:txBody>
          <a:bodyPr wrap="square" rtlCol="0">
            <a:spAutoFit/>
          </a:bodyPr>
          <a:lstStyle/>
          <a:p>
            <a:r>
              <a:rPr lang="en-US" dirty="0"/>
              <a:t>M</a:t>
            </a:r>
          </a:p>
        </p:txBody>
      </p:sp>
      <p:sp>
        <p:nvSpPr>
          <p:cNvPr id="204" name="TextBox 203"/>
          <p:cNvSpPr txBox="1"/>
          <p:nvPr/>
        </p:nvSpPr>
        <p:spPr>
          <a:xfrm>
            <a:off x="3587264" y="3258242"/>
            <a:ext cx="296333" cy="369332"/>
          </a:xfrm>
          <a:prstGeom prst="rect">
            <a:avLst/>
          </a:prstGeom>
          <a:noFill/>
        </p:spPr>
        <p:txBody>
          <a:bodyPr wrap="square" rtlCol="0">
            <a:spAutoFit/>
          </a:bodyPr>
          <a:lstStyle/>
          <a:p>
            <a:r>
              <a:rPr lang="en-US" dirty="0" smtClean="0"/>
              <a:t>1</a:t>
            </a:r>
            <a:endParaRPr lang="en-US" dirty="0"/>
          </a:p>
        </p:txBody>
      </p:sp>
      <p:sp>
        <p:nvSpPr>
          <p:cNvPr id="206" name="TextBox 205"/>
          <p:cNvSpPr txBox="1"/>
          <p:nvPr/>
        </p:nvSpPr>
        <p:spPr>
          <a:xfrm>
            <a:off x="491067" y="2177161"/>
            <a:ext cx="296333" cy="369332"/>
          </a:xfrm>
          <a:prstGeom prst="rect">
            <a:avLst/>
          </a:prstGeom>
          <a:noFill/>
        </p:spPr>
        <p:txBody>
          <a:bodyPr wrap="square" rtlCol="0">
            <a:spAutoFit/>
          </a:bodyPr>
          <a:lstStyle/>
          <a:p>
            <a:r>
              <a:rPr lang="en-US" dirty="0" smtClean="0"/>
              <a:t>1</a:t>
            </a:r>
            <a:endParaRPr lang="en-US" dirty="0"/>
          </a:p>
        </p:txBody>
      </p:sp>
      <p:sp>
        <p:nvSpPr>
          <p:cNvPr id="210" name="TextBox 209"/>
          <p:cNvSpPr txBox="1"/>
          <p:nvPr/>
        </p:nvSpPr>
        <p:spPr>
          <a:xfrm>
            <a:off x="9430754" y="5872486"/>
            <a:ext cx="296333" cy="369332"/>
          </a:xfrm>
          <a:prstGeom prst="rect">
            <a:avLst/>
          </a:prstGeom>
          <a:noFill/>
        </p:spPr>
        <p:txBody>
          <a:bodyPr wrap="square" rtlCol="0">
            <a:spAutoFit/>
          </a:bodyPr>
          <a:lstStyle/>
          <a:p>
            <a:r>
              <a:rPr lang="en-US" dirty="0"/>
              <a:t>M</a:t>
            </a:r>
          </a:p>
        </p:txBody>
      </p:sp>
      <p:sp>
        <p:nvSpPr>
          <p:cNvPr id="211" name="TextBox 210"/>
          <p:cNvSpPr txBox="1"/>
          <p:nvPr/>
        </p:nvSpPr>
        <p:spPr>
          <a:xfrm>
            <a:off x="7346689" y="1654855"/>
            <a:ext cx="296333" cy="369332"/>
          </a:xfrm>
          <a:prstGeom prst="rect">
            <a:avLst/>
          </a:prstGeom>
          <a:noFill/>
        </p:spPr>
        <p:txBody>
          <a:bodyPr wrap="square" rtlCol="0">
            <a:spAutoFit/>
          </a:bodyPr>
          <a:lstStyle/>
          <a:p>
            <a:r>
              <a:rPr lang="en-US" dirty="0"/>
              <a:t>M</a:t>
            </a:r>
          </a:p>
        </p:txBody>
      </p:sp>
      <p:sp>
        <p:nvSpPr>
          <p:cNvPr id="214" name="TextBox 213"/>
          <p:cNvSpPr txBox="1"/>
          <p:nvPr/>
        </p:nvSpPr>
        <p:spPr>
          <a:xfrm>
            <a:off x="10131253" y="2836113"/>
            <a:ext cx="296333" cy="369332"/>
          </a:xfrm>
          <a:prstGeom prst="rect">
            <a:avLst/>
          </a:prstGeom>
          <a:noFill/>
        </p:spPr>
        <p:txBody>
          <a:bodyPr wrap="square" rtlCol="0">
            <a:spAutoFit/>
          </a:bodyPr>
          <a:lstStyle/>
          <a:p>
            <a:r>
              <a:rPr lang="en-US" dirty="0" smtClean="0"/>
              <a:t>1</a:t>
            </a:r>
            <a:endParaRPr lang="en-US" dirty="0"/>
          </a:p>
        </p:txBody>
      </p:sp>
      <p:sp>
        <p:nvSpPr>
          <p:cNvPr id="216" name="TextBox 215"/>
          <p:cNvSpPr txBox="1"/>
          <p:nvPr/>
        </p:nvSpPr>
        <p:spPr>
          <a:xfrm>
            <a:off x="10131254" y="4221108"/>
            <a:ext cx="296333" cy="369332"/>
          </a:xfrm>
          <a:prstGeom prst="rect">
            <a:avLst/>
          </a:prstGeom>
          <a:noFill/>
        </p:spPr>
        <p:txBody>
          <a:bodyPr wrap="square" rtlCol="0">
            <a:spAutoFit/>
          </a:bodyPr>
          <a:lstStyle/>
          <a:p>
            <a:r>
              <a:rPr lang="en-US" dirty="0"/>
              <a:t>M</a:t>
            </a:r>
          </a:p>
        </p:txBody>
      </p:sp>
      <p:cxnSp>
        <p:nvCxnSpPr>
          <p:cNvPr id="218" name="Elbow Connector 217"/>
          <p:cNvCxnSpPr>
            <a:stCxn id="12" idx="2"/>
            <a:endCxn id="7" idx="0"/>
          </p:cNvCxnSpPr>
          <p:nvPr/>
        </p:nvCxnSpPr>
        <p:spPr>
          <a:xfrm rot="5400000">
            <a:off x="9097721" y="3652001"/>
            <a:ext cx="1876877" cy="127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370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212</Words>
  <Application>Microsoft Office PowerPoint</Application>
  <PresentationFormat>Widescreen</PresentationFormat>
  <Paragraphs>43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Company 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cp:revision>
  <dcterms:created xsi:type="dcterms:W3CDTF">2018-03-09T20:21:55Z</dcterms:created>
  <dcterms:modified xsi:type="dcterms:W3CDTF">2018-03-12T20:07:13Z</dcterms:modified>
</cp:coreProperties>
</file>