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9" r:id="rId4"/>
    <p:sldId id="281" r:id="rId5"/>
    <p:sldId id="259" r:id="rId6"/>
    <p:sldId id="266" r:id="rId7"/>
    <p:sldId id="280" r:id="rId8"/>
    <p:sldId id="283" r:id="rId9"/>
    <p:sldId id="284" r:id="rId10"/>
    <p:sldId id="286" r:id="rId11"/>
    <p:sldId id="285" r:id="rId12"/>
    <p:sldId id="270" r:id="rId13"/>
    <p:sldId id="277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/>
    <p:restoredTop sz="94069"/>
  </p:normalViewPr>
  <p:slideViewPr>
    <p:cSldViewPr snapToGrid="0" snapToObjects="1">
      <p:cViewPr>
        <p:scale>
          <a:sx n="88" d="100"/>
          <a:sy n="88" d="100"/>
        </p:scale>
        <p:origin x="131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2C96F-540D-4342-8BAC-F96F8E865363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55889-CE59-8140-9A97-69A77B3C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55889-CE59-8140-9A97-69A77B3C88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43E1-F5DD-574E-B94C-4A055429B1B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1A78-97EA-9246-8CF9-B3E746DC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2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43E1-F5DD-574E-B94C-4A055429B1B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1A78-97EA-9246-8CF9-B3E746DC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7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43E1-F5DD-574E-B94C-4A055429B1B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1A78-97EA-9246-8CF9-B3E746DC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43E1-F5DD-574E-B94C-4A055429B1B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1A78-97EA-9246-8CF9-B3E746DC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43E1-F5DD-574E-B94C-4A055429B1B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1A78-97EA-9246-8CF9-B3E746DC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43E1-F5DD-574E-B94C-4A055429B1B2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1A78-97EA-9246-8CF9-B3E746DC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43E1-F5DD-574E-B94C-4A055429B1B2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1A78-97EA-9246-8CF9-B3E746DC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5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43E1-F5DD-574E-B94C-4A055429B1B2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1A78-97EA-9246-8CF9-B3E746DC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43E1-F5DD-574E-B94C-4A055429B1B2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1A78-97EA-9246-8CF9-B3E746DC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43E1-F5DD-574E-B94C-4A055429B1B2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1A78-97EA-9246-8CF9-B3E746DC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43E1-F5DD-574E-B94C-4A055429B1B2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1A78-97EA-9246-8CF9-B3E746DC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5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143E1-F5DD-574E-B94C-4A055429B1B2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1A78-97EA-9246-8CF9-B3E746DC7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9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aid.ed.gov/sa/about/data-center/school/hcm" TargetMode="External"/><Relationship Id="rId4" Type="http://schemas.openxmlformats.org/officeDocument/2006/relationships/hyperlink" Target="https://studentaid.ed.gov/sa/about/data-center/school/ge" TargetMode="External"/><Relationship Id="rId5" Type="http://schemas.openxmlformats.org/officeDocument/2006/relationships/hyperlink" Target="https://collegescorecard.ed.gov/data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d.gov/news/press-releases/education-department-releases-final-debt-earnings-rates-gainful-employment-program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legescorecard.ed.gov/dat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udentaid.ed.gov/sa/about/data-center/school/g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122362"/>
            <a:ext cx="10382250" cy="4135437"/>
          </a:xfrm>
        </p:spPr>
        <p:txBody>
          <a:bodyPr>
            <a:normAutofit/>
          </a:bodyPr>
          <a:lstStyle/>
          <a:p>
            <a:r>
              <a:rPr lang="en-US" dirty="0" smtClean="0"/>
              <a:t>Detecting Colleges </a:t>
            </a:r>
            <a:r>
              <a:rPr lang="en-US" dirty="0" smtClean="0"/>
              <a:t>With High Debt-to-Earnings Ratios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By: Lauren </a:t>
            </a:r>
            <a:r>
              <a:rPr lang="en-US" sz="2000" dirty="0" err="1" smtClean="0"/>
              <a:t>Shareshian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8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for-profit colleges different?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32" y="1404711"/>
            <a:ext cx="7365697" cy="5453289"/>
          </a:xfrm>
        </p:spPr>
      </p:pic>
    </p:spTree>
    <p:extLst>
      <p:ext uri="{BB962C8B-B14F-4D97-AF65-F5344CB8AC3E}">
        <p14:creationId xmlns:p14="http://schemas.microsoft.com/office/powerpoint/2010/main" val="136822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for-profit colleges different?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99" y="1506310"/>
            <a:ext cx="7011885" cy="5199289"/>
          </a:xfrm>
        </p:spPr>
      </p:pic>
    </p:spTree>
    <p:extLst>
      <p:ext uri="{BB962C8B-B14F-4D97-AF65-F5344CB8AC3E}">
        <p14:creationId xmlns:p14="http://schemas.microsoft.com/office/powerpoint/2010/main" val="185712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5125"/>
            <a:ext cx="11530012" cy="1325563"/>
          </a:xfrm>
        </p:spPr>
        <p:txBody>
          <a:bodyPr/>
          <a:lstStyle/>
          <a:p>
            <a:r>
              <a:rPr lang="en-US" dirty="0"/>
              <a:t>Predicting For-Profit </a:t>
            </a:r>
            <a:r>
              <a:rPr lang="en-US" dirty="0" smtClean="0"/>
              <a:t>Status using Four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568446"/>
              </p:ext>
            </p:extLst>
          </p:nvPr>
        </p:nvGraphicFramePr>
        <p:xfrm>
          <a:off x="4459754" y="4482437"/>
          <a:ext cx="730362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35"/>
                <a:gridCol w="1484935"/>
                <a:gridCol w="1484935"/>
                <a:gridCol w="1484935"/>
                <a:gridCol w="1363881"/>
              </a:tblGrid>
              <a:tr h="313373">
                <a:tc>
                  <a:txBody>
                    <a:bodyPr/>
                    <a:lstStyle/>
                    <a:p>
                      <a:r>
                        <a:rPr lang="en-US" dirty="0" smtClean="0"/>
                        <a:t>Estimator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ROC</a:t>
                      </a:r>
                      <a:r>
                        <a:rPr lang="en-US" sz="18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Logistic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0.959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0.943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0.962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Extreme</a:t>
                      </a:r>
                      <a:r>
                        <a:rPr lang="en-US" b="1" baseline="0" dirty="0" smtClean="0"/>
                        <a:t> Gradient Boosting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0.999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0.988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0.984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0.989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4" y="3796967"/>
            <a:ext cx="3959225" cy="3021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5454" y="1796419"/>
            <a:ext cx="773224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Tx/>
              <a:buAutoNum type="arabicPeriod"/>
              <a:defRPr/>
            </a:pPr>
            <a:r>
              <a:rPr lang="en-US" sz="2200" dirty="0" smtClean="0"/>
              <a:t>How much I have to pay </a:t>
            </a:r>
            <a:r>
              <a:rPr lang="en-US" sz="1100" dirty="0" smtClean="0"/>
              <a:t>(tuition </a:t>
            </a:r>
            <a:r>
              <a:rPr lang="en-US" sz="1100" dirty="0"/>
              <a:t>revenue per </a:t>
            </a:r>
            <a:r>
              <a:rPr lang="en-US" sz="1100" dirty="0" err="1"/>
              <a:t>fte</a:t>
            </a:r>
            <a:r>
              <a:rPr lang="en-US" sz="1100" dirty="0"/>
              <a:t>)</a:t>
            </a:r>
          </a:p>
          <a:p>
            <a:pPr marL="514350" lvl="0" indent="-514350">
              <a:buFontTx/>
              <a:buAutoNum type="arabicPeriod"/>
              <a:defRPr/>
            </a:pPr>
            <a:r>
              <a:rPr lang="en-US" sz="2200" dirty="0"/>
              <a:t>How much the school invests in me </a:t>
            </a:r>
            <a:r>
              <a:rPr lang="en-US" sz="1100" dirty="0"/>
              <a:t>(instructional expenditure per </a:t>
            </a:r>
            <a:r>
              <a:rPr lang="en-US" sz="1100" dirty="0" err="1"/>
              <a:t>fte</a:t>
            </a:r>
            <a:r>
              <a:rPr lang="en-US" sz="1100" dirty="0"/>
              <a:t>)</a:t>
            </a:r>
          </a:p>
          <a:p>
            <a:pPr marL="514350" lvl="0" indent="-514350">
              <a:buFontTx/>
              <a:buAutoNum type="arabicPeriod"/>
              <a:defRPr/>
            </a:pPr>
            <a:r>
              <a:rPr lang="en-US" sz="2200" dirty="0"/>
              <a:t>How quickly I will be able to pay back my loan </a:t>
            </a:r>
            <a:r>
              <a:rPr lang="en-US" sz="1100" dirty="0"/>
              <a:t>(5 year declining balance</a:t>
            </a:r>
            <a:r>
              <a:rPr lang="en-US" sz="1100" dirty="0" smtClean="0"/>
              <a:t>)</a:t>
            </a:r>
          </a:p>
          <a:p>
            <a:pPr marL="514350" lvl="0" indent="-514350">
              <a:buFontTx/>
              <a:buAutoNum type="arabicPeriod"/>
              <a:defRPr/>
            </a:pPr>
            <a:r>
              <a:rPr lang="en-US" sz="2200" dirty="0" smtClean="0"/>
              <a:t>Faculty salary</a:t>
            </a:r>
          </a:p>
          <a:p>
            <a:pPr marL="514350" lvl="0" indent="-514350">
              <a:buFontTx/>
              <a:buAutoNum type="arabicPeriod"/>
              <a:defRPr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29" y="1825625"/>
            <a:ext cx="11625941" cy="4351338"/>
          </a:xfrm>
        </p:spPr>
        <p:txBody>
          <a:bodyPr/>
          <a:lstStyle/>
          <a:p>
            <a:r>
              <a:rPr lang="en-US" dirty="0" smtClean="0"/>
              <a:t>Using gradient boosting, we have a model that detects 79% of schools receiving failing debt-to-earning scores</a:t>
            </a:r>
          </a:p>
          <a:p>
            <a:endParaRPr lang="en-US" dirty="0" smtClean="0"/>
          </a:p>
          <a:p>
            <a:r>
              <a:rPr lang="en-US" dirty="0" smtClean="0"/>
              <a:t>Of the schools that our model predicts to be failing, we are correct </a:t>
            </a:r>
            <a:r>
              <a:rPr lang="en-US" dirty="0" smtClean="0"/>
              <a:t>93% </a:t>
            </a:r>
            <a:r>
              <a:rPr lang="en-US" dirty="0" smtClean="0"/>
              <a:t>of the time.</a:t>
            </a:r>
          </a:p>
          <a:p>
            <a:endParaRPr lang="en-US" dirty="0" smtClean="0"/>
          </a:p>
          <a:p>
            <a:r>
              <a:rPr lang="en-US" dirty="0" smtClean="0"/>
              <a:t>The Department of Education may want to impose more regulation on for-profit schools, as they account for 97% of the failing schools.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www.ed.gov/news/press-releases/education-department-releases-final-debt-earnings-rates-gainful-employment-programs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studentaid.ed.gov/sa/about/data-center/school/hcm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studentaid.ed.gov/sa/about/data-center/school/ge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https://collegescorecard.ed.gov/data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5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US colleges are there?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257300"/>
            <a:ext cx="11658600" cy="54149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Pulled all 6,740 US colleges listed </a:t>
            </a:r>
            <a:r>
              <a:rPr lang="en-US" b="1" dirty="0"/>
              <a:t>as “in </a:t>
            </a:r>
            <a:r>
              <a:rPr lang="en-US" b="1" dirty="0" smtClean="0"/>
              <a:t>operation” from the </a:t>
            </a:r>
            <a:r>
              <a:rPr lang="en-US" b="1" dirty="0" smtClean="0">
                <a:hlinkClick r:id="rId2"/>
              </a:rPr>
              <a:t>government API</a:t>
            </a:r>
            <a:r>
              <a:rPr lang="en-US" b="1" dirty="0" smtClean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00" y="2361883"/>
            <a:ext cx="2642757" cy="978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2527319"/>
            <a:ext cx="2064883" cy="1972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12" y="2463660"/>
            <a:ext cx="2109991" cy="2044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64" y="3513760"/>
            <a:ext cx="2606627" cy="1207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84" y="2478820"/>
            <a:ext cx="2164222" cy="21021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2172" y="5125167"/>
            <a:ext cx="657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43% of schools on list are for-profit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65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087225" cy="1325563"/>
          </a:xfrm>
        </p:spPr>
        <p:txBody>
          <a:bodyPr>
            <a:normAutofit/>
          </a:bodyPr>
          <a:lstStyle/>
          <a:p>
            <a:r>
              <a:rPr lang="en-US" sz="3800" dirty="0" smtClean="0"/>
              <a:t>Metric: Schools earning a failing score on DTE analysis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2,042 school programs were listed on the </a:t>
            </a:r>
            <a:r>
              <a:rPr lang="en-US" sz="2500" dirty="0" smtClean="0">
                <a:hlinkClick r:id="rId2"/>
              </a:rPr>
              <a:t>Dept. of Ed’s debt-to-earnings ratio</a:t>
            </a:r>
            <a:r>
              <a:rPr lang="en-US" sz="2500" dirty="0"/>
              <a:t> </a:t>
            </a:r>
            <a:r>
              <a:rPr lang="en-US" sz="2500" dirty="0" smtClean="0"/>
              <a:t>list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5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“Generally</a:t>
            </a:r>
            <a:r>
              <a:rPr lang="en-US" sz="2500" dirty="0"/>
              <a:t>, in order to be eligible for funding under the Higher Education Act Title IV student assistance programs, an educational program must lead to a degree at a non-profit or public institution or it must prepare students for </a:t>
            </a:r>
            <a:r>
              <a:rPr lang="en-US" sz="2500" dirty="0" smtClean="0"/>
              <a:t>‘gainful </a:t>
            </a:r>
            <a:r>
              <a:rPr lang="en-US" sz="2500" dirty="0"/>
              <a:t>employment in a recognized </a:t>
            </a:r>
            <a:r>
              <a:rPr lang="en-US" sz="2500" dirty="0" smtClean="0"/>
              <a:t>occupation’. </a:t>
            </a:r>
            <a:r>
              <a:rPr lang="en-US" sz="2500" dirty="0" smtClean="0"/>
              <a:t>”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5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“Debt-to-earnings </a:t>
            </a:r>
            <a:r>
              <a:rPr lang="en-US" sz="2500" dirty="0" smtClean="0"/>
              <a:t>rates are </a:t>
            </a:r>
            <a:r>
              <a:rPr lang="en-US" sz="2500" dirty="0"/>
              <a:t>calculated for each program as a measure of the ability of program completers to reasonably repay the educational debt incurred for their attendance in the program. </a:t>
            </a:r>
            <a:r>
              <a:rPr lang="en-US" sz="2500" dirty="0" smtClean="0"/>
              <a:t>"</a:t>
            </a:r>
            <a:r>
              <a:rPr lang="en-US" sz="25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1806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Debt-to-earning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093748"/>
              </p:ext>
            </p:extLst>
          </p:nvPr>
        </p:nvGraphicFramePr>
        <p:xfrm>
          <a:off x="278296" y="1411354"/>
          <a:ext cx="10575235" cy="348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078"/>
                <a:gridCol w="5694358"/>
                <a:gridCol w="1355799"/>
              </a:tblGrid>
              <a:tr h="311439"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1553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Harvard University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DRAMA AND DRAMATICS/THEATRE ARTS,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GENERAL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FAIL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42540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Johns</a:t>
                      </a:r>
                      <a:r>
                        <a:rPr lang="en-US" sz="18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Hopkins University</a:t>
                      </a:r>
                      <a:endParaRPr lang="en-US" sz="18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MUSIC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PERFORMANCE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FAIL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1783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Everest College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MEDICAL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ADMINISTRATIVE/MEDICAL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SECRETARY.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ZONE</a:t>
                      </a:r>
                    </a:p>
                  </a:txBody>
                  <a:tcPr marL="12700" marR="12700" marT="12700" marB="0" anchor="b"/>
                </a:tc>
              </a:tr>
              <a:tr h="311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Everest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MEDICAL/CLINICAL ASSISTANT.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ZONE</a:t>
                      </a:r>
                    </a:p>
                  </a:txBody>
                  <a:tcPr marL="12700" marR="12700" marT="12700" marB="0" anchor="b"/>
                </a:tc>
              </a:tr>
              <a:tr h="315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Everest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MASSAGE THERAPY/THERAPEUTIC MASSAGE.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ZONE</a:t>
                      </a:r>
                    </a:p>
                  </a:txBody>
                  <a:tcPr marL="12700" marR="12700" marT="12700" marB="0" anchor="b"/>
                </a:tc>
              </a:tr>
              <a:tr h="317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Everest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SECURITIES SERVICES ADMINISTRATION/MANAGEMENT.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FAIL</a:t>
                      </a:r>
                    </a:p>
                  </a:txBody>
                  <a:tcPr marL="12700" marR="12700" marT="12700" marB="0" anchor="b"/>
                </a:tc>
              </a:tr>
              <a:tr h="311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Everest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DENTAL ASSISTING/ASSISTANT.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PASS 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11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University of 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???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???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8296" y="5152478"/>
            <a:ext cx="11708295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2,042 school </a:t>
            </a:r>
            <a:r>
              <a:rPr lang="en-US" sz="2400" dirty="0" smtClean="0"/>
              <a:t>program majors were </a:t>
            </a:r>
            <a:r>
              <a:rPr lang="en-US" sz="2400" dirty="0" smtClean="0"/>
              <a:t>listed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9% of programs on list had failing status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66% of schools on list were for-profit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97% </a:t>
            </a:r>
            <a:r>
              <a:rPr lang="en-US" sz="2400" dirty="0"/>
              <a:t>of the schools </a:t>
            </a:r>
            <a:r>
              <a:rPr lang="en-US" sz="2400" dirty="0" smtClean="0"/>
              <a:t>with a failing status were </a:t>
            </a:r>
            <a:r>
              <a:rPr lang="en-US" sz="2400" dirty="0"/>
              <a:t>for-profit</a:t>
            </a:r>
          </a:p>
        </p:txBody>
      </p:sp>
    </p:spTree>
    <p:extLst>
      <p:ext uri="{BB962C8B-B14F-4D97-AF65-F5344CB8AC3E}">
        <p14:creationId xmlns:p14="http://schemas.microsoft.com/office/powerpoint/2010/main" val="121218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3" y="0"/>
            <a:ext cx="11969087" cy="1325563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Which features are significant for predicting failing </a:t>
            </a:r>
            <a:r>
              <a:rPr lang="en-US" sz="3000" b="1" dirty="0" smtClean="0">
                <a:solidFill>
                  <a:srgbClr val="FF0000"/>
                </a:solidFill>
              </a:rPr>
              <a:t>Debt</a:t>
            </a:r>
            <a:r>
              <a:rPr lang="en-US" sz="3000" b="1" dirty="0" smtClean="0"/>
              <a:t>-to-</a:t>
            </a:r>
            <a:r>
              <a:rPr lang="en-US" sz="3000" b="1" dirty="0" smtClean="0">
                <a:solidFill>
                  <a:schemeClr val="accent6"/>
                </a:solidFill>
              </a:rPr>
              <a:t>Earnings</a:t>
            </a:r>
            <a:r>
              <a:rPr lang="en-US" sz="3000" b="1" dirty="0" smtClean="0"/>
              <a:t> status</a:t>
            </a:r>
            <a:r>
              <a:rPr lang="en-US" sz="3000" b="1" dirty="0" smtClean="0"/>
              <a:t>?</a:t>
            </a:r>
            <a:endParaRPr lang="en-US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86852" y="5888594"/>
            <a:ext cx="464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*Used </a:t>
            </a:r>
            <a:r>
              <a:rPr lang="en-US" dirty="0" err="1" smtClean="0"/>
              <a:t>sklearn.feature_selection.SelectKBest</a:t>
            </a:r>
            <a:r>
              <a:rPr lang="en-US" dirty="0" smtClean="0"/>
              <a:t> to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elect p-values less than 0.05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3" y="1059543"/>
            <a:ext cx="12096467" cy="5117420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(p-value, feature)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0.0, '</a:t>
            </a:r>
            <a:r>
              <a:rPr lang="en-US" dirty="0" err="1"/>
              <a:t>avg_family_income</a:t>
            </a:r>
            <a:r>
              <a:rPr lang="en-US" dirty="0"/>
              <a:t>'),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0.0, </a:t>
            </a:r>
            <a:r>
              <a:rPr lang="en-US" dirty="0"/>
              <a:t>'</a:t>
            </a:r>
            <a:r>
              <a:rPr lang="en-US" dirty="0" err="1"/>
              <a:t>number_of_branches</a:t>
            </a:r>
            <a:r>
              <a:rPr lang="en-US" dirty="0"/>
              <a:t>'),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0.0, '</a:t>
            </a:r>
            <a:r>
              <a:rPr lang="en-US" dirty="0" err="1"/>
              <a:t>faculty_salary</a:t>
            </a:r>
            <a:r>
              <a:rPr lang="en-US" dirty="0"/>
              <a:t>'),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0.0, '</a:t>
            </a:r>
            <a:r>
              <a:rPr lang="en-US" dirty="0" err="1"/>
              <a:t>instructional_expenditure_per_fte</a:t>
            </a:r>
            <a:r>
              <a:rPr lang="en-US" dirty="0"/>
              <a:t>'),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0.0, '</a:t>
            </a:r>
            <a:r>
              <a:rPr lang="en-US" dirty="0" err="1">
                <a:solidFill>
                  <a:srgbClr val="FF0000"/>
                </a:solidFill>
              </a:rPr>
              <a:t>loan_principal</a:t>
            </a:r>
            <a:r>
              <a:rPr lang="en-US" dirty="0">
                <a:solidFill>
                  <a:srgbClr val="FF0000"/>
                </a:solidFill>
              </a:rPr>
              <a:t>'),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0.0, '</a:t>
            </a:r>
            <a:r>
              <a:rPr lang="en-US" dirty="0" err="1">
                <a:solidFill>
                  <a:srgbClr val="FF0000"/>
                </a:solidFill>
              </a:rPr>
              <a:t>pell_grant_debt</a:t>
            </a:r>
            <a:r>
              <a:rPr lang="en-US" dirty="0">
                <a:solidFill>
                  <a:srgbClr val="FF0000"/>
                </a:solidFill>
              </a:rPr>
              <a:t>'),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0.0, 'size'),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0.0, '</a:t>
            </a:r>
            <a:r>
              <a:rPr lang="en-US" dirty="0" err="1"/>
              <a:t>tuition_revenue_per_fte</a:t>
            </a:r>
            <a:r>
              <a:rPr lang="en-US" dirty="0"/>
              <a:t>'),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(3.97e-130</a:t>
            </a:r>
            <a:r>
              <a:rPr lang="en-US" dirty="0">
                <a:solidFill>
                  <a:srgbClr val="00B0F0"/>
                </a:solidFill>
              </a:rPr>
              <a:t>, '</a:t>
            </a:r>
            <a:r>
              <a:rPr lang="en-US" dirty="0" err="1">
                <a:solidFill>
                  <a:srgbClr val="00B0F0"/>
                </a:solidFill>
              </a:rPr>
              <a:t>for_profit</a:t>
            </a:r>
            <a:r>
              <a:rPr lang="en-US" dirty="0">
                <a:solidFill>
                  <a:srgbClr val="00B0F0"/>
                </a:solidFill>
              </a:rPr>
              <a:t>'),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(3.32e-43</a:t>
            </a:r>
            <a:r>
              <a:rPr lang="en-US" dirty="0"/>
              <a:t>, '</a:t>
            </a:r>
            <a:r>
              <a:rPr lang="en-US" dirty="0" err="1"/>
              <a:t>age_entry</a:t>
            </a:r>
            <a:r>
              <a:rPr lang="en-US" dirty="0"/>
              <a:t>'),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(5.66e-27</a:t>
            </a:r>
            <a:r>
              <a:rPr lang="en-US" dirty="0"/>
              <a:t>, </a:t>
            </a:r>
            <a:r>
              <a:rPr lang="en-US" dirty="0" smtClean="0"/>
              <a:t>'</a:t>
            </a:r>
            <a:r>
              <a:rPr lang="en-US" dirty="0" err="1" smtClean="0"/>
              <a:t>religious_status</a:t>
            </a:r>
            <a:r>
              <a:rPr lang="en-US" dirty="0" smtClean="0"/>
              <a:t>'),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(1.30e-15</a:t>
            </a:r>
            <a:r>
              <a:rPr lang="en-US" dirty="0"/>
              <a:t>, '</a:t>
            </a:r>
            <a:r>
              <a:rPr lang="en-US" dirty="0" err="1"/>
              <a:t>percent_dependent</a:t>
            </a:r>
            <a:r>
              <a:rPr lang="en-US" dirty="0" smtClean="0"/>
              <a:t>'),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8.20e-15</a:t>
            </a:r>
            <a:r>
              <a:rPr lang="en-US" dirty="0">
                <a:solidFill>
                  <a:srgbClr val="FF0000"/>
                </a:solidFill>
              </a:rPr>
              <a:t>, '</a:t>
            </a:r>
            <a:r>
              <a:rPr lang="en-US" dirty="0" err="1">
                <a:solidFill>
                  <a:srgbClr val="FF0000"/>
                </a:solidFill>
              </a:rPr>
              <a:t>federal_loan_rate</a:t>
            </a:r>
            <a:r>
              <a:rPr lang="en-US" dirty="0">
                <a:solidFill>
                  <a:srgbClr val="FF0000"/>
                </a:solidFill>
              </a:rPr>
              <a:t>'),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trike="sngStrike" dirty="0" smtClean="0">
                <a:solidFill>
                  <a:schemeClr val="accent6"/>
                </a:solidFill>
              </a:rPr>
              <a:t>(3.15e-14</a:t>
            </a:r>
            <a:r>
              <a:rPr lang="en-US" strike="sngStrike" dirty="0">
                <a:solidFill>
                  <a:schemeClr val="accent6"/>
                </a:solidFill>
              </a:rPr>
              <a:t>, '5_year_declining_balance'), </a:t>
            </a:r>
            <a:endParaRPr lang="en-US" strike="sngStrike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/>
              <a:t>(4.23e-09</a:t>
            </a:r>
            <a:r>
              <a:rPr lang="en-US" dirty="0"/>
              <a:t>, '</a:t>
            </a:r>
            <a:r>
              <a:rPr lang="en-US" dirty="0" err="1"/>
              <a:t>percent_black</a:t>
            </a:r>
            <a:r>
              <a:rPr lang="en-US" dirty="0"/>
              <a:t>'),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(7.11, </a:t>
            </a:r>
            <a:r>
              <a:rPr lang="en-US" dirty="0" smtClean="0"/>
              <a:t>’</a:t>
            </a:r>
            <a:r>
              <a:rPr lang="en-US" dirty="0" err="1" smtClean="0"/>
              <a:t>percent_dependent_low_income</a:t>
            </a:r>
            <a:r>
              <a:rPr lang="en-US" dirty="0"/>
              <a:t>'), </a:t>
            </a:r>
            <a:endParaRPr lang="en-US" dirty="0" smtClean="0"/>
          </a:p>
          <a:p>
            <a:pPr marL="0" indent="0">
              <a:buNone/>
            </a:pPr>
            <a:r>
              <a:rPr lang="en-US" strike="sngStrike" dirty="0" smtClean="0">
                <a:solidFill>
                  <a:schemeClr val="accent6"/>
                </a:solidFill>
              </a:rPr>
              <a:t>(0.0002, </a:t>
            </a:r>
            <a:r>
              <a:rPr lang="en-US" strike="sngStrike" dirty="0">
                <a:solidFill>
                  <a:schemeClr val="accent6"/>
                </a:solidFill>
              </a:rPr>
              <a:t>'7_yr_repayment_completion'), </a:t>
            </a:r>
            <a:endParaRPr lang="en-US" strike="sngStrike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(0.0003, </a:t>
            </a:r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en-US" dirty="0" err="1" smtClean="0">
                <a:solidFill>
                  <a:srgbClr val="FF0000"/>
                </a:solidFill>
              </a:rPr>
              <a:t>percent_pell_grant</a:t>
            </a:r>
            <a:r>
              <a:rPr lang="en-US" dirty="0" smtClean="0">
                <a:solidFill>
                  <a:srgbClr val="FF0000"/>
                </a:solidFill>
              </a:rPr>
              <a:t>'),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(0.0004, </a:t>
            </a:r>
            <a:r>
              <a:rPr lang="en-US" dirty="0"/>
              <a:t>'</a:t>
            </a:r>
            <a:r>
              <a:rPr lang="en-US" dirty="0" err="1"/>
              <a:t>most_common_degree</a:t>
            </a:r>
            <a:r>
              <a:rPr lang="en-US" dirty="0"/>
              <a:t>'),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(0.002,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percent_fafsa_loan</a:t>
            </a:r>
            <a:r>
              <a:rPr lang="en-US" dirty="0" smtClean="0">
                <a:solidFill>
                  <a:srgbClr val="FF0000"/>
                </a:solidFill>
              </a:rPr>
              <a:t>'),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(0.006,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percent_students_with_any_loans</a:t>
            </a:r>
            <a:r>
              <a:rPr lang="en-US" dirty="0">
                <a:solidFill>
                  <a:srgbClr val="FF0000"/>
                </a:solidFill>
              </a:rPr>
              <a:t>'),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(0.007, </a:t>
            </a:r>
            <a:r>
              <a:rPr lang="en-US" dirty="0"/>
              <a:t>'</a:t>
            </a:r>
            <a:r>
              <a:rPr lang="en-US" dirty="0" err="1"/>
              <a:t>first_generation</a:t>
            </a:r>
            <a:r>
              <a:rPr lang="en-US" dirty="0"/>
              <a:t>'),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(0.017, </a:t>
            </a:r>
            <a:r>
              <a:rPr lang="en-US" dirty="0"/>
              <a:t>'</a:t>
            </a:r>
            <a:r>
              <a:rPr lang="en-US" dirty="0" err="1"/>
              <a:t>online_only</a:t>
            </a:r>
            <a:r>
              <a:rPr lang="en-US" dirty="0"/>
              <a:t>'),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/>
              <a:t>0.022</a:t>
            </a:r>
            <a:r>
              <a:rPr lang="en-US" dirty="0" smtClean="0"/>
              <a:t>, </a:t>
            </a:r>
            <a:r>
              <a:rPr lang="en-US" dirty="0"/>
              <a:t>'retention</a:t>
            </a:r>
            <a:r>
              <a:rPr lang="en-US" dirty="0" smtClean="0"/>
              <a:t>')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301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229" y="6577"/>
            <a:ext cx="10515600" cy="1325563"/>
          </a:xfrm>
        </p:spPr>
        <p:txBody>
          <a:bodyPr/>
          <a:lstStyle/>
          <a:p>
            <a:r>
              <a:rPr lang="en-US" dirty="0" smtClean="0"/>
              <a:t>Predicting failing </a:t>
            </a:r>
            <a:r>
              <a:rPr lang="en-US" dirty="0" smtClean="0"/>
              <a:t>Debt-to-earning </a:t>
            </a:r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65162" y="2712849"/>
            <a:ext cx="27176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XGBoost</a:t>
            </a:r>
            <a:r>
              <a:rPr lang="en-US" sz="2400" b="1" dirty="0" smtClean="0"/>
              <a:t>: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ROC AUC: 0.978 </a:t>
            </a:r>
          </a:p>
          <a:p>
            <a:r>
              <a:rPr lang="en-US" sz="2400" dirty="0" smtClean="0"/>
              <a:t>Test Accuracy: 0.968</a:t>
            </a:r>
          </a:p>
          <a:p>
            <a:r>
              <a:rPr lang="en-US" sz="2400" dirty="0" smtClean="0"/>
              <a:t>Precision: 0.923 </a:t>
            </a:r>
          </a:p>
          <a:p>
            <a:r>
              <a:rPr lang="en-US" sz="2400" dirty="0" smtClean="0"/>
              <a:t>Recall: 0.792</a:t>
            </a:r>
            <a:endParaRPr lang="en-US" sz="2400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10" y="928914"/>
            <a:ext cx="5625224" cy="5825728"/>
          </a:xfrm>
        </p:spPr>
      </p:pic>
    </p:spTree>
    <p:extLst>
      <p:ext uri="{BB962C8B-B14F-4D97-AF65-F5344CB8AC3E}">
        <p14:creationId xmlns:p14="http://schemas.microsoft.com/office/powerpoint/2010/main" val="15803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percentage of schools under investigation are for-profit?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43% of schools were for-profit</a:t>
            </a:r>
          </a:p>
          <a:p>
            <a:r>
              <a:rPr lang="en-US" dirty="0" smtClean="0"/>
              <a:t>97% of the schools under investigation were for-profit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50" y="3283857"/>
            <a:ext cx="4162380" cy="20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9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for-profits different?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588" y="1491795"/>
            <a:ext cx="6997086" cy="5155748"/>
          </a:xfrm>
        </p:spPr>
      </p:pic>
    </p:spTree>
    <p:extLst>
      <p:ext uri="{BB962C8B-B14F-4D97-AF65-F5344CB8AC3E}">
        <p14:creationId xmlns:p14="http://schemas.microsoft.com/office/powerpoint/2010/main" val="62807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for-profits different?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06" y="1317624"/>
            <a:ext cx="7189433" cy="5300890"/>
          </a:xfrm>
        </p:spPr>
      </p:pic>
    </p:spTree>
    <p:extLst>
      <p:ext uri="{BB962C8B-B14F-4D97-AF65-F5344CB8AC3E}">
        <p14:creationId xmlns:p14="http://schemas.microsoft.com/office/powerpoint/2010/main" val="41651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594</Words>
  <Application>Microsoft Macintosh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Detecting Colleges With High Debt-to-Earnings Ratios  By: Lauren Shareshian</vt:lpstr>
      <vt:lpstr>How many US colleges are there? </vt:lpstr>
      <vt:lpstr>Metric: Schools earning a failing score on DTE analysis</vt:lpstr>
      <vt:lpstr>Debt-to-earning data</vt:lpstr>
      <vt:lpstr>Which features are significant for predicting failing Debt-to-Earnings status?</vt:lpstr>
      <vt:lpstr>Predicting failing Debt-to-earning status</vt:lpstr>
      <vt:lpstr>What percentage of schools under investigation are for-profit?</vt:lpstr>
      <vt:lpstr>What makes for-profits different?</vt:lpstr>
      <vt:lpstr>What makes for-profits different?</vt:lpstr>
      <vt:lpstr>What makes for-profit colleges different?</vt:lpstr>
      <vt:lpstr>What makes for-profit colleges different?</vt:lpstr>
      <vt:lpstr>Predicting For-Profit Status using Four Features</vt:lpstr>
      <vt:lpstr>Summary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103</cp:revision>
  <dcterms:created xsi:type="dcterms:W3CDTF">2017-07-24T20:52:41Z</dcterms:created>
  <dcterms:modified xsi:type="dcterms:W3CDTF">2017-08-01T20:37:32Z</dcterms:modified>
</cp:coreProperties>
</file>