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81" r:id="rId4"/>
    <p:sldId id="282" r:id="rId5"/>
    <p:sldId id="283" r:id="rId6"/>
    <p:sldId id="275" r:id="rId7"/>
    <p:sldId id="276" r:id="rId8"/>
    <p:sldId id="277" r:id="rId9"/>
    <p:sldId id="278" r:id="rId10"/>
    <p:sldId id="279" r:id="rId11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0" autoAdjust="0"/>
    <p:restoredTop sz="74681" autoAdjust="0"/>
  </p:normalViewPr>
  <p:slideViewPr>
    <p:cSldViewPr snapToGrid="0" showGuides="1">
      <p:cViewPr varScale="1">
        <p:scale>
          <a:sx n="38" d="100"/>
          <a:sy n="38" d="100"/>
        </p:scale>
        <p:origin x="60" y="696"/>
      </p:cViewPr>
      <p:guideLst>
        <p:guide orient="horz" pos="3072"/>
        <p:guide pos="54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01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85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290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082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5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25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17/12/2018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25" name="Afbeelding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27863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17/12/2018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17/12/2018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17/12/2018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17/12/2018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15183366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20" name="Afbeelding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27863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17/12/2018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u="none" dirty="0"/>
              <a:t>Project </a:t>
            </a:r>
            <a:r>
              <a:rPr lang="en-US" sz="6000" u="none" dirty="0" err="1"/>
              <a:t>prinstat</a:t>
            </a:r>
            <a:br>
              <a:rPr lang="en-US" sz="6000" u="none" dirty="0"/>
            </a:br>
            <a:br>
              <a:rPr lang="en-US" sz="6000" u="none" dirty="0"/>
            </a:br>
            <a:endParaRPr lang="nl-NL" sz="6000" u="none" dirty="0"/>
          </a:p>
        </p:txBody>
      </p:sp>
      <p:sp>
        <p:nvSpPr>
          <p:cNvPr id="27" name="Ondertitel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nl-NL" dirty="0"/>
              <a:t>Robin </a:t>
            </a:r>
            <a:r>
              <a:rPr lang="nl-NL" dirty="0" err="1"/>
              <a:t>Boudry</a:t>
            </a:r>
            <a:r>
              <a:rPr lang="nl-NL" dirty="0"/>
              <a:t>, Maarten </a:t>
            </a:r>
            <a:r>
              <a:rPr lang="nl-NL" dirty="0" err="1"/>
              <a:t>Rahier</a:t>
            </a:r>
            <a:r>
              <a:rPr lang="nl-NL" dirty="0"/>
              <a:t>, Tom Schipper, Laurens Van Paemel</a:t>
            </a:r>
          </a:p>
          <a:p>
            <a:pPr algn="r"/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680D8-120B-46F7-A9BC-FCD1A4ADBD29}"/>
              </a:ext>
            </a:extLst>
          </p:cNvPr>
          <p:cNvSpPr txBox="1"/>
          <p:nvPr/>
        </p:nvSpPr>
        <p:spPr>
          <a:xfrm>
            <a:off x="4959421" y="6267796"/>
            <a:ext cx="3153427" cy="55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r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000">
                <a:solidFill>
                  <a:srgbClr val="FFD200"/>
                </a:solidFill>
              </a:defRPr>
            </a:lvl1pPr>
            <a:lvl2pPr indent="0" algn="ctr" defTabSz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844"/>
            </a:lvl2pPr>
            <a:lvl3pPr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275"/>
            </a:lvl4pPr>
            <a:lvl5pPr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275"/>
            </a:lvl5pPr>
            <a:lvl6pPr indent="0" algn="ctr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None/>
              <a:defRPr sz="2275"/>
            </a:lvl6pPr>
            <a:lvl7pPr indent="0" algn="ctr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None/>
              <a:defRPr sz="2275"/>
            </a:lvl7pPr>
            <a:lvl8pPr indent="0" algn="ctr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None/>
              <a:defRPr sz="2275"/>
            </a:lvl8pPr>
            <a:lvl9pPr indent="0" algn="ctr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None/>
              <a:defRPr sz="2275"/>
            </a:lvl9pPr>
          </a:lstStyle>
          <a:p>
            <a:r>
              <a:rPr lang="en-US" dirty="0"/>
              <a:t>Group: PSDA_09</a:t>
            </a:r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B902-9827-45C2-BDBD-6FC825EE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5F2E-B07E-48AB-B2C8-A366CE2F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Simulation of the ANOVA test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Four random samples (genders x treatments)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With observed SD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But adapted mean to create a difference of 4 mmHg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P-value of the interaction term calculated for 10 000 samples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13% of the P-values &lt; 0.05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		Power: 13%</a:t>
            </a:r>
          </a:p>
        </p:txBody>
      </p:sp>
    </p:spTree>
    <p:extLst>
      <p:ext uri="{BB962C8B-B14F-4D97-AF65-F5344CB8AC3E}">
        <p14:creationId xmlns:p14="http://schemas.microsoft.com/office/powerpoint/2010/main" val="116378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cleaning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No missing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No duplicates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Suspicious values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1 observation removed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Non-adherence to treatment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80 % cut-off</a:t>
            </a:r>
            <a:r>
              <a:rPr lang="en-US" sz="3600" baseline="30000" dirty="0"/>
              <a:t>1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29 observations removed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Selection bias</a:t>
            </a:r>
          </a:p>
          <a:p>
            <a:pPr marL="86400" indent="0">
              <a:buNone/>
            </a:pPr>
            <a:endParaRPr lang="nl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AAD875-C1F9-4B92-95FA-8C4D5B6B0B81}"/>
              </a:ext>
            </a:extLst>
          </p:cNvPr>
          <p:cNvSpPr txBox="1"/>
          <p:nvPr/>
        </p:nvSpPr>
        <p:spPr>
          <a:xfrm>
            <a:off x="2297723" y="7819411"/>
            <a:ext cx="14724184" cy="235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aseline="30000" dirty="0"/>
              <a:t>1</a:t>
            </a:r>
            <a:r>
              <a:rPr lang="en-US" sz="2500" dirty="0"/>
              <a:t> </a:t>
            </a:r>
            <a:r>
              <a:rPr lang="en-US" sz="2500" dirty="0" err="1"/>
              <a:t>Valgimigli</a:t>
            </a:r>
            <a:r>
              <a:rPr lang="en-US" sz="2500" dirty="0"/>
              <a:t>, M., Garcia </a:t>
            </a:r>
            <a:r>
              <a:rPr lang="en-US" sz="2500" dirty="0" err="1"/>
              <a:t>Garcia</a:t>
            </a:r>
            <a:r>
              <a:rPr lang="en-US" sz="2500" dirty="0"/>
              <a:t>, H., </a:t>
            </a:r>
            <a:r>
              <a:rPr lang="en-US" sz="2500" dirty="0" err="1"/>
              <a:t>Vrijens</a:t>
            </a:r>
            <a:r>
              <a:rPr lang="en-US" sz="2500" dirty="0"/>
              <a:t>, B., </a:t>
            </a:r>
            <a:r>
              <a:rPr lang="en-US" sz="2500" dirty="0" err="1"/>
              <a:t>Vranckx</a:t>
            </a:r>
            <a:r>
              <a:rPr lang="en-US" sz="2500" dirty="0"/>
              <a:t>, P., McFadden, E. P., Costa, F., . . . </a:t>
            </a:r>
            <a:r>
              <a:rPr lang="en-US" sz="2500" dirty="0" err="1"/>
              <a:t>Tijssen</a:t>
            </a:r>
            <a:r>
              <a:rPr lang="en-US" sz="2500" dirty="0"/>
              <a:t>, J. G. P. (2018). Standardized classification and framework for reporting, interpreting, and </a:t>
            </a:r>
            <a:r>
              <a:rPr lang="en-US" sz="2500" dirty="0" err="1"/>
              <a:t>analysing</a:t>
            </a:r>
            <a:r>
              <a:rPr lang="en-US" sz="2500" dirty="0"/>
              <a:t> medication non-adherence in cardiovascular clinical trials: a consensus report from the Non-adherence Academic Research Consortium (NARC). European heart journal.</a:t>
            </a:r>
          </a:p>
          <a:p>
            <a:pPr>
              <a:lnSpc>
                <a:spcPct val="120000"/>
              </a:lnSpc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470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0118" y="940067"/>
            <a:ext cx="15705282" cy="863693"/>
          </a:xfrm>
        </p:spPr>
        <p:txBody>
          <a:bodyPr/>
          <a:lstStyle/>
          <a:p>
            <a:r>
              <a:rPr lang="nl-BE" dirty="0" err="1"/>
              <a:t>Characteristics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study</a:t>
            </a:r>
            <a:r>
              <a:rPr lang="nl-BE" dirty="0"/>
              <a:t> </a:t>
            </a:r>
            <a:r>
              <a:rPr lang="nl-BE" dirty="0" err="1"/>
              <a:t>population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6" y="1888057"/>
            <a:ext cx="7346478" cy="6696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Stage 2 </a:t>
            </a:r>
            <a:r>
              <a:rPr lang="nl-BE" dirty="0" err="1"/>
              <a:t>hypertension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4000" dirty="0"/>
              <a:t>Gender: </a:t>
            </a:r>
            <a:r>
              <a:rPr lang="nl-BE" sz="4000" dirty="0" err="1"/>
              <a:t>neutral</a:t>
            </a:r>
            <a:endParaRPr lang="nl-BE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4000" dirty="0" err="1"/>
              <a:t>Weight</a:t>
            </a:r>
            <a:r>
              <a:rPr lang="nl-BE" sz="4000" dirty="0"/>
              <a:t>: </a:t>
            </a:r>
            <a:r>
              <a:rPr lang="nl-BE" sz="4000" dirty="0" err="1"/>
              <a:t>neutral</a:t>
            </a:r>
            <a:endParaRPr lang="nl-BE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4000" dirty="0"/>
              <a:t>Advanced </a:t>
            </a:r>
            <a:r>
              <a:rPr lang="nl-BE" sz="4000" dirty="0" err="1"/>
              <a:t>age</a:t>
            </a:r>
            <a:endParaRPr lang="nl-BE" sz="4000" dirty="0"/>
          </a:p>
          <a:p>
            <a:pPr marL="86400" indent="0">
              <a:buNone/>
            </a:pPr>
            <a:endParaRPr lang="nl-BE" sz="4000" dirty="0"/>
          </a:p>
          <a:p>
            <a:pPr marL="741363" indent="-655638">
              <a:buFont typeface="Cambria" panose="02040503050406030204" pitchFamily="18" charset="0"/>
              <a:buChar char="⇒"/>
            </a:pPr>
            <a:r>
              <a:rPr lang="nl-B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Except</a:t>
            </a:r>
            <a:r>
              <a:rPr lang="nl-BE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nl-B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lang="nl-BE" sz="4000" dirty="0">
                <a:latin typeface="Cambria" panose="02040503050406030204" pitchFamily="18" charset="0"/>
                <a:ea typeface="Cambria" panose="02040503050406030204" pitchFamily="18" charset="0"/>
              </a:rPr>
              <a:t> gender, </a:t>
            </a:r>
            <a:r>
              <a:rPr lang="nl-B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comparable</a:t>
            </a:r>
            <a:r>
              <a:rPr lang="nl-BE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nl-BE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groups</a:t>
            </a:r>
            <a:endParaRPr lang="nl-BE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2E485-7F21-443E-9877-0087B0781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496" y="1888057"/>
            <a:ext cx="9995535" cy="627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7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5F86-E5EB-416E-911A-403A1C87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7718-F531-4730-8225-FAFA4B6A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Comparable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Normality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Independence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Homogeneity of variances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Sample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DEE6C-BBCA-452D-8BCE-14F51203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4</a:t>
            </a:fld>
            <a:endParaRPr lang="en-GB" noProof="0" dirty="0"/>
          </a:p>
        </p:txBody>
      </p:sp>
      <p:pic>
        <p:nvPicPr>
          <p:cNvPr id="11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B0E68A94-0D7D-4CB7-9396-542DCC021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410" r="49048" b="16660"/>
          <a:stretch/>
        </p:blipFill>
        <p:spPr bwMode="auto">
          <a:xfrm>
            <a:off x="5355525" y="3034738"/>
            <a:ext cx="994475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63DCD147-ED4D-47FB-BF6D-041362B97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7" t="16339" b="14501"/>
          <a:stretch/>
        </p:blipFill>
        <p:spPr bwMode="auto">
          <a:xfrm>
            <a:off x="3666852" y="3871168"/>
            <a:ext cx="994475" cy="89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E949ED24-3F45-4F48-B366-FE4C7506D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410" r="49048" b="16660"/>
          <a:stretch/>
        </p:blipFill>
        <p:spPr bwMode="auto">
          <a:xfrm>
            <a:off x="4789220" y="5667830"/>
            <a:ext cx="994475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1FEC5FFA-5357-4621-8D8E-0B13E0774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410" r="49048" b="16660"/>
          <a:stretch/>
        </p:blipFill>
        <p:spPr bwMode="auto">
          <a:xfrm>
            <a:off x="8251123" y="4797970"/>
            <a:ext cx="994475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5F1A431-4365-44BE-BAB7-BD0F779223BA}"/>
              </a:ext>
            </a:extLst>
          </p:cNvPr>
          <p:cNvSpPr/>
          <p:nvPr/>
        </p:nvSpPr>
        <p:spPr>
          <a:xfrm>
            <a:off x="7009958" y="1321303"/>
            <a:ext cx="795280" cy="7952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~</a:t>
            </a:r>
          </a:p>
        </p:txBody>
      </p:sp>
      <p:pic>
        <p:nvPicPr>
          <p:cNvPr id="13" name="Picture 2" descr="https://us.123rf.com/450wm/alonastep/alonastep1703/alonastep170300170/73497077-tick-and-cross-signs-green-checkmark-ok-and-red-x-icons-isolated-on-white-background-simple-marks-gr.jpg?ver=6">
            <a:extLst>
              <a:ext uri="{FF2B5EF4-FFF2-40B4-BE49-F238E27FC236}">
                <a16:creationId xmlns:a16="http://schemas.microsoft.com/office/drawing/2014/main" id="{B36CC0D5-9933-4072-9B23-5A957F824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410" r="49048" b="16660"/>
          <a:stretch/>
        </p:blipFill>
        <p:spPr bwMode="auto">
          <a:xfrm>
            <a:off x="4015026" y="2119193"/>
            <a:ext cx="994475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14D71E-3A9F-4DD0-9F8E-B0AE53E1F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5509" y="199624"/>
            <a:ext cx="5485714" cy="91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0A8877-E0FB-4734-A1D0-5087CF72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58B28-08F9-4929-BD5F-33FE87024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653" y="1697831"/>
            <a:ext cx="10001250" cy="617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6C1B02-E0EF-4018-B524-2EB4D29EE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4255"/>
            <a:ext cx="7254240" cy="642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8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0A8877-E0FB-4734-A1D0-5087CF72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20541-C56D-4D3A-9C99-6CF2CADE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519" y="1346764"/>
            <a:ext cx="7833512" cy="6696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Non-parametric:</a:t>
            </a:r>
          </a:p>
          <a:p>
            <a:pPr marL="86400" indent="0">
              <a:buNone/>
            </a:pPr>
            <a:r>
              <a:rPr lang="en-US" sz="4000" dirty="0"/>
              <a:t>		Mann-Whitney U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CI: 6.0 to </a:t>
            </a:r>
            <a:r>
              <a:rPr lang="nl-BE" dirty="0"/>
              <a:t>∞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P-value: 2.4 ^ 10</a:t>
            </a:r>
            <a:r>
              <a:rPr lang="en-US" sz="4000" baseline="30000" dirty="0"/>
              <a:t>-5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H</a:t>
            </a:r>
            <a:r>
              <a:rPr lang="en-US" sz="4000" baseline="-25000" dirty="0"/>
              <a:t>0</a:t>
            </a:r>
            <a:r>
              <a:rPr lang="en-US" sz="4000" dirty="0"/>
              <a:t> (μ</a:t>
            </a:r>
            <a:r>
              <a:rPr lang="en-US" sz="4000" baseline="-25000" dirty="0"/>
              <a:t>t</a:t>
            </a:r>
            <a:r>
              <a:rPr lang="en-US" sz="4000" dirty="0"/>
              <a:t> = μ</a:t>
            </a:r>
            <a:r>
              <a:rPr lang="en-US" sz="4000" baseline="-25000" dirty="0"/>
              <a:t>p</a:t>
            </a:r>
            <a:r>
              <a:rPr lang="en-US" sz="4000" dirty="0"/>
              <a:t>) rejected</a:t>
            </a:r>
          </a:p>
          <a:p>
            <a:pPr marL="86400" indent="0">
              <a:buNone/>
            </a:pPr>
            <a:endParaRPr lang="en-US" sz="40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0324E25-728D-46A0-BFDF-96F67FD4F47A}"/>
              </a:ext>
            </a:extLst>
          </p:cNvPr>
          <p:cNvSpPr txBox="1">
            <a:spLocks/>
          </p:cNvSpPr>
          <p:nvPr/>
        </p:nvSpPr>
        <p:spPr>
          <a:xfrm>
            <a:off x="988226" y="1346764"/>
            <a:ext cx="7434930" cy="669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Parametric:</a:t>
            </a:r>
          </a:p>
          <a:p>
            <a:pPr marL="86400" indent="0">
              <a:buNone/>
            </a:pPr>
            <a:r>
              <a:rPr lang="en-US" sz="4000" dirty="0"/>
              <a:t>		Two-sample T-test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Variances are comparable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CI: 6.6 to </a:t>
            </a:r>
            <a:r>
              <a:rPr lang="nl-BE" dirty="0"/>
              <a:t>∞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P-value: 1.5 ^ 10</a:t>
            </a:r>
            <a:r>
              <a:rPr lang="en-US" sz="4000" baseline="30000" dirty="0"/>
              <a:t>-5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H</a:t>
            </a:r>
            <a:r>
              <a:rPr lang="en-US" sz="4000" baseline="-25000" dirty="0"/>
              <a:t>0</a:t>
            </a:r>
            <a:r>
              <a:rPr lang="en-US" sz="4000" dirty="0"/>
              <a:t> (μ</a:t>
            </a:r>
            <a:r>
              <a:rPr lang="en-US" sz="4000" baseline="-25000" dirty="0"/>
              <a:t>t</a:t>
            </a:r>
            <a:r>
              <a:rPr lang="en-US" sz="4000" dirty="0"/>
              <a:t> = μ</a:t>
            </a:r>
            <a:r>
              <a:rPr lang="en-US" sz="4000" baseline="-25000" dirty="0"/>
              <a:t>p</a:t>
            </a:r>
            <a:r>
              <a:rPr lang="en-US" sz="4000" dirty="0"/>
              <a:t>) rejected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Preferred test under normal distribution</a:t>
            </a:r>
          </a:p>
          <a:p>
            <a:pPr marL="8640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020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23F1-2DD6-42E2-877C-00491241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C506-300E-4B8C-A79F-1BD36DFF4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13773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Binary indicator of whether (dbp5-dbp3)&lt;10mmHg between the 2 treatment arms.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C23B2-91CC-4288-BB74-7BEDE0E9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950" y="2284261"/>
            <a:ext cx="7073100" cy="4365114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18B32D4-5CE7-42DD-90F9-3F6590288268}"/>
              </a:ext>
            </a:extLst>
          </p:cNvPr>
          <p:cNvSpPr txBox="1">
            <a:spLocks/>
          </p:cNvSpPr>
          <p:nvPr/>
        </p:nvSpPr>
        <p:spPr>
          <a:xfrm>
            <a:off x="803275" y="2921575"/>
            <a:ext cx="7700406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Only 2 proportions observed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Normal distribution not to be assumed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Create own distribution: assign all the observed values randomly to 2 even groups. Simulate 10 000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 total only 6 ‘0’s for both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Scarce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Observed proportional difference in 0 distribution only 1.49% likely</a:t>
            </a:r>
          </a:p>
          <a:p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236F7-64A4-48FE-8652-51FA0CDEE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8" y="8306204"/>
            <a:ext cx="6106560" cy="1047346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10A0498-512A-45A4-8C51-367F01EC8A97}"/>
              </a:ext>
            </a:extLst>
          </p:cNvPr>
          <p:cNvSpPr txBox="1">
            <a:spLocks/>
          </p:cNvSpPr>
          <p:nvPr/>
        </p:nvSpPr>
        <p:spPr>
          <a:xfrm>
            <a:off x="8080375" y="6038850"/>
            <a:ext cx="7700406" cy="2267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E9455BF-9477-4BF9-B583-A48E9CB5A342}"/>
              </a:ext>
            </a:extLst>
          </p:cNvPr>
          <p:cNvSpPr txBox="1">
            <a:spLocks/>
          </p:cNvSpPr>
          <p:nvPr/>
        </p:nvSpPr>
        <p:spPr>
          <a:xfrm>
            <a:off x="8960881" y="6649375"/>
            <a:ext cx="8058150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/>
              <a:t>Caveat: test of (dbp5-dbp3)&lt;  </a:t>
            </a:r>
            <a:r>
              <a:rPr lang="en-US" sz="3200" b="1" i="1" dirty="0"/>
              <a:t>-</a:t>
            </a:r>
            <a:r>
              <a:rPr lang="en-US" sz="3200" i="1" dirty="0"/>
              <a:t>10mmHg</a:t>
            </a:r>
          </a:p>
          <a:p>
            <a:r>
              <a:rPr lang="en-US" sz="3200" i="1" dirty="0"/>
              <a:t>30 0’s</a:t>
            </a:r>
          </a:p>
          <a:p>
            <a:r>
              <a:rPr lang="en-US" sz="3200" i="1" dirty="0"/>
              <a:t>Observed diff 0,001%</a:t>
            </a:r>
            <a:br>
              <a:rPr lang="en-US" sz="3200" i="1" dirty="0"/>
            </a:br>
            <a:r>
              <a:rPr lang="en-US" sz="3200" i="1" dirty="0"/>
              <a:t>likely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3CBB07-9462-409E-8119-122DC68A4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6432" y="7623462"/>
            <a:ext cx="3032599" cy="18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7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E15E-CE8C-4B6D-BBFA-3D0E0485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in the placebo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F6A8-CD19-4734-A500-99A720465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Blood pressure decreased, but only mildly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Is the decrease significant?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One-sample T-test to test the significance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H</a:t>
            </a:r>
            <a:r>
              <a:rPr lang="en-US" sz="3600" baseline="-25000" dirty="0"/>
              <a:t>0</a:t>
            </a:r>
            <a:r>
              <a:rPr lang="en-US" sz="3600" dirty="0"/>
              <a:t>:  μ</a:t>
            </a:r>
            <a:r>
              <a:rPr lang="en-US" sz="3600" baseline="-25000" dirty="0"/>
              <a:t>placebo</a:t>
            </a:r>
            <a:r>
              <a:rPr lang="en-US" sz="3600" dirty="0"/>
              <a:t> = 0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CI: -5.3 to 1.2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P-value: 0.20</a:t>
            </a:r>
          </a:p>
          <a:p>
            <a:pPr marL="86400" indent="0">
              <a:buNone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H</a:t>
            </a:r>
            <a:r>
              <a:rPr lang="en-US" sz="3600" baseline="-25000" dirty="0"/>
              <a:t>0</a:t>
            </a:r>
            <a:r>
              <a:rPr lang="en-US" sz="3600" dirty="0"/>
              <a:t> cannot be rejected</a:t>
            </a:r>
          </a:p>
        </p:txBody>
      </p:sp>
    </p:spTree>
    <p:extLst>
      <p:ext uri="{BB962C8B-B14F-4D97-AF65-F5344CB8AC3E}">
        <p14:creationId xmlns:p14="http://schemas.microsoft.com/office/powerpoint/2010/main" val="12476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9AAA-6E3A-4642-A1C8-4912A348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</p:spPr>
        <p:txBody>
          <a:bodyPr/>
          <a:lstStyle/>
          <a:p>
            <a:r>
              <a:rPr lang="en-US" dirty="0"/>
              <a:t>blood pressure decrease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6ED5-DDC3-4DFD-A70E-C6746160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999718"/>
            <a:ext cx="15699575" cy="6696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Two-way ANOVA of blood pressure evolution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Factor 1: treatment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Factor 2: gender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Difference dependent on gender = significant interaction</a:t>
            </a:r>
            <a:br>
              <a:rPr lang="en-US" sz="3600" dirty="0"/>
            </a:b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Interaction term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H</a:t>
            </a:r>
            <a:r>
              <a:rPr lang="en-US" sz="3600" baseline="-25000" dirty="0"/>
              <a:t>0</a:t>
            </a:r>
            <a:r>
              <a:rPr lang="en-US" sz="3600" dirty="0"/>
              <a:t>: no interaction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P-value: 0.09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sz="3600" dirty="0"/>
              <a:t>H</a:t>
            </a:r>
            <a:r>
              <a:rPr lang="en-US" sz="3600" baseline="-25000" dirty="0"/>
              <a:t>0</a:t>
            </a:r>
            <a:r>
              <a:rPr lang="en-US" sz="3600" dirty="0"/>
              <a:t> cannot be rejected</a:t>
            </a:r>
          </a:p>
        </p:txBody>
      </p:sp>
    </p:spTree>
    <p:extLst>
      <p:ext uri="{BB962C8B-B14F-4D97-AF65-F5344CB8AC3E}">
        <p14:creationId xmlns:p14="http://schemas.microsoft.com/office/powerpoint/2010/main" val="20210329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UK-RE_1_0_13.potx" id="{944A9EE0-6014-4BF9-8B04-EBA64DFFCFC4}" vid="{B8407E16-E85B-44F6-A069-871B02FA89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Powerpoint_UGent_EN_WE</Template>
  <TotalTime>21</TotalTime>
  <Words>361</Words>
  <Application>Microsoft Office PowerPoint</Application>
  <PresentationFormat>Custom</PresentationFormat>
  <Paragraphs>91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Wingdings</vt:lpstr>
      <vt:lpstr>Kantoorthema</vt:lpstr>
      <vt:lpstr>Project prinstat  </vt:lpstr>
      <vt:lpstr>Data cleaning</vt:lpstr>
      <vt:lpstr>Characteristics of the study population</vt:lpstr>
      <vt:lpstr>Testing assumptions</vt:lpstr>
      <vt:lpstr>Descriptive analysis</vt:lpstr>
      <vt:lpstr>Formal analysis</vt:lpstr>
      <vt:lpstr>Binary comparison</vt:lpstr>
      <vt:lpstr>Evolution in the placebo group</vt:lpstr>
      <vt:lpstr>blood pressure decrease by gender</vt:lpstr>
      <vt:lpstr>Power analysis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Herlinde Wynendaele</dc:creator>
  <cp:lastModifiedBy>Laurens Van Paemel</cp:lastModifiedBy>
  <cp:revision>88</cp:revision>
  <dcterms:created xsi:type="dcterms:W3CDTF">2018-11-18T11:09:23Z</dcterms:created>
  <dcterms:modified xsi:type="dcterms:W3CDTF">2018-12-17T22:51:05Z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i4>13</vt:i4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5">
    <vt:lpwstr>set text box and shape defaults</vt:lpwstr>
  </property>
  <property fmtid="{D5CDD505-2E9C-101B-9397-08002B2CF9AE}" pid="11" name="Cmt 6">
    <vt:lpwstr>end slide text acc. to letter</vt:lpwstr>
  </property>
  <property fmtid="{D5CDD505-2E9C-101B-9397-08002B2CF9AE}" pid="12" name="Cmt 7">
    <vt:lpwstr>logo opening slide sharpened</vt:lpwstr>
  </property>
  <property fmtid="{D5CDD505-2E9C-101B-9397-08002B2CF9AE}" pid="13" name="Cmt 8-9">
    <vt:lpwstr>comments 19-9-2016</vt:lpwstr>
  </property>
  <property fmtid="{D5CDD505-2E9C-101B-9397-08002B2CF9AE}" pid="14" name="Cmt 10">
    <vt:lpwstr>social media data redesigned</vt:lpwstr>
  </property>
  <property fmtid="{D5CDD505-2E9C-101B-9397-08002B2CF9AE}" pid="15" name="Cmt 11">
    <vt:lpwstr>Title Slide renamed to TitleSlide</vt:lpwstr>
  </property>
  <property fmtid="{D5CDD505-2E9C-101B-9397-08002B2CF9AE}" pid="16" name="Cmt 12">
    <vt:lpwstr>Title and text size</vt:lpwstr>
  </property>
  <property fmtid="{D5CDD505-2E9C-101B-9397-08002B2CF9AE}" pid="17" name="Cmt 13">
    <vt:lpwstr>socmed pictos &gt; normal view</vt:lpwstr>
  </property>
</Properties>
</file>