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65" r:id="rId3"/>
    <p:sldId id="274" r:id="rId4"/>
    <p:sldId id="280" r:id="rId5"/>
    <p:sldId id="272" r:id="rId6"/>
    <p:sldId id="275" r:id="rId7"/>
    <p:sldId id="276" r:id="rId8"/>
    <p:sldId id="277" r:id="rId9"/>
    <p:sldId id="278" r:id="rId10"/>
    <p:sldId id="279" r:id="rId11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044" autoAdjust="0"/>
  </p:normalViewPr>
  <p:slideViewPr>
    <p:cSldViewPr snapToGrid="0" showGuides="1">
      <p:cViewPr>
        <p:scale>
          <a:sx n="66" d="100"/>
          <a:sy n="66" d="100"/>
        </p:scale>
        <p:origin x="1164" y="78"/>
      </p:cViewPr>
      <p:guideLst>
        <p:guide orient="horz" pos="3072"/>
        <p:guide pos="54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016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Intro slide: beginnen met uitleg methodologie</a:t>
            </a:r>
            <a:r>
              <a:rPr lang="nl-BE" baseline="0" dirty="0"/>
              <a:t> – rest slides gaat hierop verder. </a:t>
            </a:r>
            <a:endParaRPr lang="nl-BE" dirty="0"/>
          </a:p>
          <a:p>
            <a:r>
              <a:rPr lang="nl-BE" dirty="0"/>
              <a:t>Question 1 </a:t>
            </a:r>
            <a:r>
              <a:rPr lang="nl-BE" dirty="0" err="1"/>
              <a:t>and</a:t>
            </a:r>
            <a:r>
              <a:rPr lang="nl-BE" dirty="0"/>
              <a:t> 2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885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Question</a:t>
            </a:r>
            <a:r>
              <a:rPr lang="nl-BE" baseline="0" dirty="0"/>
              <a:t> 4</a:t>
            </a:r>
          </a:p>
          <a:p>
            <a:r>
              <a:rPr lang="nl-BE" baseline="0" dirty="0"/>
              <a:t>Voor de drie variabelen zijn er geen </a:t>
            </a:r>
            <a:r>
              <a:rPr lang="nl-BE" baseline="0" dirty="0" err="1"/>
              <a:t>missings</a:t>
            </a:r>
            <a:r>
              <a:rPr lang="nl-BE" baseline="0" dirty="0"/>
              <a:t>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082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Question</a:t>
            </a:r>
            <a:r>
              <a:rPr lang="nl-BE" baseline="0" dirty="0"/>
              <a:t> 4</a:t>
            </a:r>
          </a:p>
          <a:p>
            <a:r>
              <a:rPr lang="nl-BE" baseline="0" dirty="0"/>
              <a:t>Voor de drie variabelen zijn er geen </a:t>
            </a:r>
            <a:r>
              <a:rPr lang="nl-BE" baseline="0" dirty="0" err="1"/>
              <a:t>missings</a:t>
            </a:r>
            <a:r>
              <a:rPr lang="nl-BE" baseline="0" dirty="0"/>
              <a:t>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959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4F84-246C-4657-8172-1E2969D0F603}" type="datetime1">
              <a:rPr lang="en-GB" smtClean="0"/>
              <a:t>14/12/2018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Logo Large 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47" y="2283675"/>
            <a:ext cx="4800610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>
                <a:solidFill>
                  <a:srgbClr val="FFD200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en-GB" noProof="0" dirty="0"/>
              <a:t>Click to add subtitle / presenter / date [</a:t>
            </a:r>
            <a:r>
              <a:rPr lang="en-GB" noProof="0" dirty="0" err="1"/>
              <a:t>dd</a:t>
            </a:r>
            <a:r>
              <a:rPr lang="en-GB" noProof="0" dirty="0"/>
              <a:t>-mm-</a:t>
            </a:r>
            <a:r>
              <a:rPr lang="en-GB" noProof="0" dirty="0" err="1"/>
              <a:t>yyyy</a:t>
            </a:r>
            <a:r>
              <a:rPr lang="en-GB" noProof="0" dirty="0"/>
              <a:t>]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4</a:t>
            </a:r>
          </a:p>
        </p:txBody>
      </p:sp>
      <p:sp>
        <p:nvSpPr>
          <p:cNvPr id="16" name="Oranisation Placeholder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580530" y="395008"/>
            <a:ext cx="8294400" cy="540000"/>
          </a:xfrm>
        </p:spPr>
        <p:txBody>
          <a:bodyPr anchor="b" anchorCtr="0">
            <a:normAutofit/>
          </a:bodyPr>
          <a:lstStyle>
            <a:lvl1pPr>
              <a:lnSpc>
                <a:spcPts val="1700"/>
              </a:lnSpc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</a:defRPr>
            </a:lvl2pPr>
          </a:lstStyle>
          <a:p>
            <a:pPr lvl="0"/>
            <a:r>
              <a:rPr lang="en-GB" noProof="0" dirty="0"/>
              <a:t>Click to edit organisation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pic>
        <p:nvPicPr>
          <p:cNvPr id="25" name="Afbeelding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27863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GB" noProof="0" dirty="0"/>
              <a:t>Click to add chapter title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marL="536400" indent="-4500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1pPr>
            <a:lvl2pPr marL="1170000" indent="-450000">
              <a:lnSpc>
                <a:spcPct val="120000"/>
              </a:lnSpc>
              <a:defRPr/>
            </a:lvl2pPr>
            <a:lvl3pPr marL="1756800" indent="-450000" defTabSz="457200">
              <a:lnSpc>
                <a:spcPct val="120000"/>
              </a:lnSpc>
              <a:defRPr/>
            </a:lvl3pPr>
            <a:lvl4pPr marL="2329200" indent="-550800" defTabSz="457200">
              <a:lnSpc>
                <a:spcPct val="120000"/>
              </a:lnSpc>
              <a:defRPr/>
            </a:lvl4pPr>
            <a:lvl5pPr marL="2962800" indent="-4428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AF6-1686-4743-9124-83F33F1A0EA9}" type="datetime1">
              <a:rPr lang="en-GB" noProof="0" smtClean="0"/>
              <a:t>14/12/2018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DBF0-A618-4E69-83BB-0C41E08702AA}" type="datetime1">
              <a:rPr lang="en-GB" noProof="0" smtClean="0"/>
              <a:t>14/12/2018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3E58-CDC3-4782-B82C-4D381C795B98}" type="datetime1">
              <a:rPr lang="en-GB" noProof="0" smtClean="0"/>
              <a:t>14/12/2018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65D1-804F-429B-83CD-3EFA8410E123}" type="datetime1">
              <a:rPr lang="en-GB" smtClean="0"/>
              <a:t>14/12/2018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15183366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en-GB" noProof="0" dirty="0"/>
              <a:t>Click to add presenters </a:t>
            </a:r>
            <a:r>
              <a:rPr lang="en-GB" noProof="0"/>
              <a:t>contact data</a:t>
            </a:r>
            <a:endParaRPr lang="en-GB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1717969"/>
          </a:xfrm>
        </p:spPr>
        <p:txBody>
          <a:bodyPr>
            <a:normAutofit/>
          </a:bodyPr>
          <a:lstStyle>
            <a:lvl1pPr>
              <a:lnSpc>
                <a:spcPts val="35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social media names</a:t>
            </a:r>
            <a:endParaRPr lang="nl-NL" dirty="0"/>
          </a:p>
        </p:txBody>
      </p:sp>
      <p:pic>
        <p:nvPicPr>
          <p:cNvPr id="20" name="Afbeelding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27863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A3CA-1064-434F-B179-AB3B0298C0D6}" type="datetime1">
              <a:rPr lang="en-GB" noProof="0" smtClean="0"/>
              <a:t>14/12/2018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Logo EN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09180"/>
            <a:ext cx="2307600" cy="18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6" r:id="rId8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3600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45878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4133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u="none" dirty="0"/>
              <a:t>Project </a:t>
            </a:r>
            <a:r>
              <a:rPr lang="en-US" sz="6000" u="none" dirty="0" err="1"/>
              <a:t>prinstat</a:t>
            </a:r>
            <a:br>
              <a:rPr lang="en-US" sz="6000" u="none" dirty="0"/>
            </a:br>
            <a:br>
              <a:rPr lang="en-US" sz="6000" u="none" dirty="0"/>
            </a:br>
            <a:endParaRPr lang="nl-NL" sz="6000" u="none" dirty="0"/>
          </a:p>
        </p:txBody>
      </p:sp>
      <p:sp>
        <p:nvSpPr>
          <p:cNvPr id="27" name="Ondertitel 2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nl-NL" dirty="0"/>
              <a:t>Robin </a:t>
            </a:r>
            <a:r>
              <a:rPr lang="nl-NL" dirty="0" err="1"/>
              <a:t>Boudry</a:t>
            </a:r>
            <a:r>
              <a:rPr lang="nl-NL" dirty="0"/>
              <a:t>, Maarten </a:t>
            </a:r>
            <a:r>
              <a:rPr lang="nl-NL" dirty="0" err="1"/>
              <a:t>Rahier</a:t>
            </a:r>
            <a:r>
              <a:rPr lang="nl-NL" dirty="0"/>
              <a:t>, Tom Schipper, Laurens Van Paemel</a:t>
            </a:r>
          </a:p>
        </p:txBody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EB902-9827-45C2-BDBD-6FC825EE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35F2E-B07E-48AB-B2C8-A366CE2F3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8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cleaning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missing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duplicates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Suspicious values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dirty="0"/>
              <a:t>1 observation removed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Non-adherence to treatment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dirty="0"/>
              <a:t>80 % cut-off*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dirty="0"/>
              <a:t>29 observations removed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dirty="0"/>
              <a:t>Selection bias</a:t>
            </a:r>
          </a:p>
          <a:p>
            <a:pPr marL="86400" indent="0">
              <a:buNone/>
            </a:pPr>
            <a:endParaRPr lang="nl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AAD875-C1F9-4B92-95FA-8C4D5B6B0B81}"/>
              </a:ext>
            </a:extLst>
          </p:cNvPr>
          <p:cNvSpPr txBox="1"/>
          <p:nvPr/>
        </p:nvSpPr>
        <p:spPr>
          <a:xfrm>
            <a:off x="2297723" y="7819411"/>
            <a:ext cx="14724184" cy="2358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500" dirty="0"/>
              <a:t>* </a:t>
            </a:r>
            <a:r>
              <a:rPr lang="en-US" sz="2500" dirty="0" err="1"/>
              <a:t>Valgimigli</a:t>
            </a:r>
            <a:r>
              <a:rPr lang="en-US" sz="2500" dirty="0"/>
              <a:t>, M., Garcia </a:t>
            </a:r>
            <a:r>
              <a:rPr lang="en-US" sz="2500" dirty="0" err="1"/>
              <a:t>Garcia</a:t>
            </a:r>
            <a:r>
              <a:rPr lang="en-US" sz="2500" dirty="0"/>
              <a:t>, H., </a:t>
            </a:r>
            <a:r>
              <a:rPr lang="en-US" sz="2500" dirty="0" err="1"/>
              <a:t>Vrijens</a:t>
            </a:r>
            <a:r>
              <a:rPr lang="en-US" sz="2500" dirty="0"/>
              <a:t>, B., </a:t>
            </a:r>
            <a:r>
              <a:rPr lang="en-US" sz="2500" dirty="0" err="1"/>
              <a:t>Vranckx</a:t>
            </a:r>
            <a:r>
              <a:rPr lang="en-US" sz="2500" dirty="0"/>
              <a:t>, P., McFadden, E. P., Costa, F., . . . </a:t>
            </a:r>
            <a:r>
              <a:rPr lang="en-US" sz="2500" dirty="0" err="1"/>
              <a:t>Tijssen</a:t>
            </a:r>
            <a:r>
              <a:rPr lang="en-US" sz="2500" dirty="0"/>
              <a:t>, J. G. P. (2018). Standardized classification and framework for reporting, interpreting, and </a:t>
            </a:r>
            <a:r>
              <a:rPr lang="en-US" sz="2500" dirty="0" err="1"/>
              <a:t>analysing</a:t>
            </a:r>
            <a:r>
              <a:rPr lang="en-US" sz="2500" dirty="0"/>
              <a:t> medication non-adherence in cardiovascular clinical trials: a consensus report from the Non-adherence Academic Research Consortium (NARC). European heart journal.</a:t>
            </a:r>
          </a:p>
          <a:p>
            <a:pPr>
              <a:lnSpc>
                <a:spcPct val="120000"/>
              </a:lnSpc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24700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0118" y="940067"/>
            <a:ext cx="15705282" cy="863693"/>
          </a:xfrm>
        </p:spPr>
        <p:txBody>
          <a:bodyPr/>
          <a:lstStyle/>
          <a:p>
            <a:r>
              <a:rPr lang="nl-BE" dirty="0" err="1"/>
              <a:t>Characteristics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study</a:t>
            </a:r>
            <a:r>
              <a:rPr lang="nl-BE" dirty="0"/>
              <a:t> </a:t>
            </a:r>
            <a:r>
              <a:rPr lang="nl-BE" dirty="0" err="1"/>
              <a:t>population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6" y="1888057"/>
            <a:ext cx="7346478" cy="6696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Stage 2 </a:t>
            </a:r>
            <a:r>
              <a:rPr lang="nl-BE" dirty="0" err="1"/>
              <a:t>hypertension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4000" dirty="0"/>
              <a:t>Gender </a:t>
            </a:r>
            <a:r>
              <a:rPr lang="nl-BE" sz="4000" dirty="0" err="1"/>
              <a:t>neutral</a:t>
            </a:r>
            <a:endParaRPr lang="nl-BE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4000" dirty="0" err="1"/>
              <a:t>Weight</a:t>
            </a:r>
            <a:r>
              <a:rPr lang="nl-BE" sz="4000" dirty="0"/>
              <a:t> </a:t>
            </a:r>
            <a:r>
              <a:rPr lang="nl-BE" sz="4000" dirty="0" err="1"/>
              <a:t>neutral</a:t>
            </a:r>
            <a:endParaRPr lang="nl-BE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4000" dirty="0" err="1"/>
              <a:t>Elder</a:t>
            </a:r>
            <a:r>
              <a:rPr lang="nl-BE" sz="4000" dirty="0"/>
              <a:t> </a:t>
            </a:r>
            <a:r>
              <a:rPr lang="nl-BE" sz="4000" dirty="0" err="1"/>
              <a:t>people</a:t>
            </a:r>
            <a:endParaRPr lang="nl-BE" sz="4000" dirty="0"/>
          </a:p>
          <a:p>
            <a:pPr marL="86400" indent="0">
              <a:buNone/>
            </a:pPr>
            <a:endParaRPr lang="nl-BE" sz="4000" dirty="0"/>
          </a:p>
          <a:p>
            <a:pPr marL="741363" indent="-655638">
              <a:buFont typeface="Cambria" panose="02040503050406030204" pitchFamily="18" charset="0"/>
              <a:buChar char="⇒"/>
            </a:pPr>
            <a:r>
              <a:rPr lang="nl-BE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Except</a:t>
            </a:r>
            <a:r>
              <a:rPr lang="nl-BE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nl-BE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for</a:t>
            </a:r>
            <a:r>
              <a:rPr lang="nl-BE" sz="4000" dirty="0">
                <a:latin typeface="Cambria" panose="02040503050406030204" pitchFamily="18" charset="0"/>
                <a:ea typeface="Cambria" panose="02040503050406030204" pitchFamily="18" charset="0"/>
              </a:rPr>
              <a:t> gender, </a:t>
            </a:r>
            <a:r>
              <a:rPr lang="nl-BE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comparable</a:t>
            </a:r>
            <a:r>
              <a:rPr lang="nl-BE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nl-BE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groups</a:t>
            </a:r>
            <a:endParaRPr lang="nl-BE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251C08-CC44-4598-95F4-DF4B59938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315" y="2190096"/>
            <a:ext cx="9738360" cy="5562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031AB5-CE1A-4499-8B4F-2C28F6248CA6}"/>
              </a:ext>
            </a:extLst>
          </p:cNvPr>
          <p:cNvSpPr txBox="1"/>
          <p:nvPr/>
        </p:nvSpPr>
        <p:spPr>
          <a:xfrm>
            <a:off x="4063999" y="1564756"/>
            <a:ext cx="13521650" cy="696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>
                <a:solidFill>
                  <a:srgbClr val="FF0000"/>
                </a:solidFill>
              </a:rPr>
              <a:t>Note to self: add something about the removed observations</a:t>
            </a:r>
          </a:p>
        </p:txBody>
      </p:sp>
    </p:spTree>
    <p:extLst>
      <p:ext uri="{BB962C8B-B14F-4D97-AF65-F5344CB8AC3E}">
        <p14:creationId xmlns:p14="http://schemas.microsoft.com/office/powerpoint/2010/main" val="45625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45F86-E5EB-416E-911A-403A1C87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27718-F531-4730-8225-FAFA4B6A7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Comparable groups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Normality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Independence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Outliers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Homogenity</a:t>
            </a:r>
            <a:r>
              <a:rPr lang="en-US" dirty="0"/>
              <a:t> of variances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Sample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Random sample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DEE6C-BBCA-452D-8BCE-14F51203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4</a:t>
            </a:fld>
            <a:endParaRPr lang="en-GB" noProof="0" dirty="0"/>
          </a:p>
        </p:txBody>
      </p:sp>
      <p:pic>
        <p:nvPicPr>
          <p:cNvPr id="1026" name="Picture 2" descr="https://us.123rf.com/450wm/alonastep/alonastep1703/alonastep170300170/73497077-tick-and-cross-signs-green-checkmark-ok-and-red-x-icons-isolated-on-white-background-simple-marks-gr.jpg?ver=6">
            <a:extLst>
              <a:ext uri="{FF2B5EF4-FFF2-40B4-BE49-F238E27FC236}">
                <a16:creationId xmlns:a16="http://schemas.microsoft.com/office/drawing/2014/main" id="{6428A4DD-1066-4A8D-ABF2-BF0D5140C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410" r="49048" b="16660"/>
          <a:stretch/>
        </p:blipFill>
        <p:spPr bwMode="auto">
          <a:xfrm>
            <a:off x="6828725" y="1262744"/>
            <a:ext cx="994475" cy="87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us.123rf.com/450wm/alonastep/alonastep1703/alonastep170300170/73497077-tick-and-cross-signs-green-checkmark-ok-and-red-x-icons-isolated-on-white-background-simple-marks-gr.jpg?ver=6">
            <a:extLst>
              <a:ext uri="{FF2B5EF4-FFF2-40B4-BE49-F238E27FC236}">
                <a16:creationId xmlns:a16="http://schemas.microsoft.com/office/drawing/2014/main" id="{24E03DEF-4978-4D01-AAB0-4CD7EA7832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47" t="16339" b="14501"/>
          <a:stretch/>
        </p:blipFill>
        <p:spPr bwMode="auto">
          <a:xfrm>
            <a:off x="4164675" y="2148115"/>
            <a:ext cx="994475" cy="89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us.123rf.com/450wm/alonastep/alonastep1703/alonastep170300170/73497077-tick-and-cross-signs-green-checkmark-ok-and-red-x-icons-isolated-on-white-background-simple-marks-gr.jpg?ver=6">
            <a:extLst>
              <a:ext uri="{FF2B5EF4-FFF2-40B4-BE49-F238E27FC236}">
                <a16:creationId xmlns:a16="http://schemas.microsoft.com/office/drawing/2014/main" id="{B0E68A94-0D7D-4CB7-9396-542DCC0217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410" r="49048" b="16660"/>
          <a:stretch/>
        </p:blipFill>
        <p:spPr bwMode="auto">
          <a:xfrm>
            <a:off x="5355525" y="3018972"/>
            <a:ext cx="994475" cy="87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us.123rf.com/450wm/alonastep/alonastep1703/alonastep170300170/73497077-tick-and-cross-signs-green-checkmark-ok-and-red-x-icons-isolated-on-white-background-simple-marks-gr.jpg?ver=6">
            <a:extLst>
              <a:ext uri="{FF2B5EF4-FFF2-40B4-BE49-F238E27FC236}">
                <a16:creationId xmlns:a16="http://schemas.microsoft.com/office/drawing/2014/main" id="{63DCD147-ED4D-47FB-BF6D-041362B974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47" t="16339" b="14501"/>
          <a:stretch/>
        </p:blipFill>
        <p:spPr bwMode="auto">
          <a:xfrm>
            <a:off x="3666852" y="3889829"/>
            <a:ext cx="994475" cy="89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us.123rf.com/450wm/alonastep/alonastep1703/alonastep170300170/73497077-tick-and-cross-signs-green-checkmark-ok-and-red-x-icons-isolated-on-white-background-simple-marks-gr.jpg?ver=6">
            <a:extLst>
              <a:ext uri="{FF2B5EF4-FFF2-40B4-BE49-F238E27FC236}">
                <a16:creationId xmlns:a16="http://schemas.microsoft.com/office/drawing/2014/main" id="{7EA3516C-B911-41ED-B9E7-7E947E94C4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47" t="16339" b="14501"/>
          <a:stretch/>
        </p:blipFill>
        <p:spPr bwMode="auto">
          <a:xfrm>
            <a:off x="6025423" y="6567715"/>
            <a:ext cx="994475" cy="89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us.123rf.com/450wm/alonastep/alonastep1703/alonastep170300170/73497077-tick-and-cross-signs-green-checkmark-ok-and-red-x-icons-isolated-on-white-background-simple-marks-gr.jpg?ver=6">
            <a:extLst>
              <a:ext uri="{FF2B5EF4-FFF2-40B4-BE49-F238E27FC236}">
                <a16:creationId xmlns:a16="http://schemas.microsoft.com/office/drawing/2014/main" id="{E949ED24-3F45-4F48-B366-FE4C7506D3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410" r="49048" b="16660"/>
          <a:stretch/>
        </p:blipFill>
        <p:spPr bwMode="auto">
          <a:xfrm>
            <a:off x="4789220" y="5667830"/>
            <a:ext cx="994475" cy="87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94900E-3217-4070-B77B-DB2A35F7EF18}"/>
              </a:ext>
            </a:extLst>
          </p:cNvPr>
          <p:cNvSpPr txBox="1"/>
          <p:nvPr/>
        </p:nvSpPr>
        <p:spPr>
          <a:xfrm>
            <a:off x="9782629" y="2728686"/>
            <a:ext cx="5671745" cy="83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400" b="1" dirty="0">
                <a:solidFill>
                  <a:srgbClr val="FF0000"/>
                </a:solidFill>
              </a:rPr>
              <a:t>Can add (a) graph(s)</a:t>
            </a:r>
          </a:p>
        </p:txBody>
      </p:sp>
    </p:spTree>
    <p:extLst>
      <p:ext uri="{BB962C8B-B14F-4D97-AF65-F5344CB8AC3E}">
        <p14:creationId xmlns:p14="http://schemas.microsoft.com/office/powerpoint/2010/main" val="308829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0A8877-E0FB-4734-A1D0-5087CF72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Discriptive</a:t>
            </a:r>
            <a:r>
              <a:rPr lang="en-US" dirty="0"/>
              <a:t>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FD0A89-E6B7-4568-B3E2-C55DAC86F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10" y="1506718"/>
            <a:ext cx="7143750" cy="6419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514A63-C512-4FB2-B450-0CE6A7559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567" y="1904560"/>
            <a:ext cx="9333334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6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0A8877-E0FB-4734-A1D0-5087CF72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20541-C56D-4D3A-9C99-6CF2CADEA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5519" y="1346764"/>
            <a:ext cx="7833512" cy="6696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Non-parametric:</a:t>
            </a:r>
          </a:p>
          <a:p>
            <a:pPr marL="86400" indent="0">
              <a:buNone/>
            </a:pPr>
            <a:r>
              <a:rPr lang="en-US" sz="4000" dirty="0"/>
              <a:t>		Mann-Whitney U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CI: -16,0 to -6,0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P-value: 2,9 x 10-5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H0 (</a:t>
            </a:r>
            <a:r>
              <a:rPr lang="en-US" sz="4000" dirty="0" err="1"/>
              <a:t>μt</a:t>
            </a:r>
            <a:r>
              <a:rPr lang="en-US" sz="4000" dirty="0"/>
              <a:t> = μ p) rejected</a:t>
            </a:r>
          </a:p>
          <a:p>
            <a:pPr marL="86400" indent="0">
              <a:buNone/>
            </a:pPr>
            <a:endParaRPr lang="en-US" sz="40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0324E25-728D-46A0-BFDF-96F67FD4F47A}"/>
              </a:ext>
            </a:extLst>
          </p:cNvPr>
          <p:cNvSpPr txBox="1">
            <a:spLocks/>
          </p:cNvSpPr>
          <p:nvPr/>
        </p:nvSpPr>
        <p:spPr>
          <a:xfrm>
            <a:off x="988226" y="1346764"/>
            <a:ext cx="7434930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4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00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68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9200" indent="-550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800" indent="-442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Parametric:</a:t>
            </a:r>
          </a:p>
          <a:p>
            <a:pPr marL="86400" indent="0">
              <a:buNone/>
            </a:pPr>
            <a:r>
              <a:rPr lang="en-US" sz="4000" dirty="0"/>
              <a:t>		Two-sample T-test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Variances are comparable ??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CI: -16,1 to -6,4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P-value: 1,6 x 10-5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H0 (</a:t>
            </a:r>
            <a:r>
              <a:rPr lang="en-US" sz="4000" dirty="0" err="1"/>
              <a:t>μt</a:t>
            </a:r>
            <a:r>
              <a:rPr lang="en-US" sz="4000" dirty="0"/>
              <a:t> = μ p) rejected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Preferred test under normal distribution</a:t>
            </a:r>
          </a:p>
          <a:p>
            <a:pPr marL="8640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7020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23F1-2DD6-42E2-877C-00491241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2C506-300E-4B8C-A79F-1BD36DFF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7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DE15E-CE8C-4B6D-BBFA-3D0E04855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in the placebo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8F6A8-CD19-4734-A500-99A720465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Blood pressure decreased, but only mildly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One-sample T-test to test the significance of the decrease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CI: -4.8 to 2.0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P-value: 0,41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H0 (μ p = 0) cannot be rejected</a:t>
            </a:r>
          </a:p>
        </p:txBody>
      </p:sp>
    </p:spTree>
    <p:extLst>
      <p:ext uri="{BB962C8B-B14F-4D97-AF65-F5344CB8AC3E}">
        <p14:creationId xmlns:p14="http://schemas.microsoft.com/office/powerpoint/2010/main" val="124769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9AAA-6E3A-4642-A1C8-4912A348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</p:spPr>
        <p:txBody>
          <a:bodyPr/>
          <a:lstStyle/>
          <a:p>
            <a:r>
              <a:rPr lang="en-US" dirty="0"/>
              <a:t>blood pressure decrease by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86ED5-DDC3-4DFD-A70E-C6746160D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6696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3298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1E64C8"/>
          </a:solidFill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-UK-RE_1_0_13.potx" id="{944A9EE0-6014-4BF9-8B04-EBA64DFFCFC4}" vid="{B8407E16-E85B-44F6-A069-871B02FA89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Powerpoint_UGent_EN_WE</Template>
  <TotalTime>722</TotalTime>
  <Words>267</Words>
  <Application>Microsoft Office PowerPoint</Application>
  <PresentationFormat>Custom</PresentationFormat>
  <Paragraphs>65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</vt:lpstr>
      <vt:lpstr>Wingdings</vt:lpstr>
      <vt:lpstr>Kantoorthema</vt:lpstr>
      <vt:lpstr>Project prinstat  </vt:lpstr>
      <vt:lpstr>Data cleaning</vt:lpstr>
      <vt:lpstr>Characteristics of the study population</vt:lpstr>
      <vt:lpstr>Testing assumptions</vt:lpstr>
      <vt:lpstr>Discriptive analysis</vt:lpstr>
      <vt:lpstr>Formal analysis</vt:lpstr>
      <vt:lpstr>Binary comparison</vt:lpstr>
      <vt:lpstr>Evolution in the placebo group</vt:lpstr>
      <vt:lpstr>blood pressure decrease by gender</vt:lpstr>
      <vt:lpstr>Power analysis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Herlinde Wynendaele</dc:creator>
  <cp:lastModifiedBy>Laurens Van Paemel</cp:lastModifiedBy>
  <cp:revision>66</cp:revision>
  <dcterms:created xsi:type="dcterms:W3CDTF">2018-11-18T11:09:23Z</dcterms:created>
  <dcterms:modified xsi:type="dcterms:W3CDTF">2018-12-15T01:57:19Z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1.0</vt:lpwstr>
  </property>
  <property fmtid="{D5CDD505-2E9C-101B-9397-08002B2CF9AE}" pid="4" name="Date">
    <vt:filetime>2016-09-20T22:00:00Z</vt:filetime>
  </property>
  <property fmtid="{D5CDD505-2E9C-101B-9397-08002B2CF9AE}" pid="5" name="Build">
    <vt:i4>13</vt:i4>
  </property>
  <property fmtid="{D5CDD505-2E9C-101B-9397-08002B2CF9AE}" pid="6" name="Cmt 1">
    <vt:lpwstr>create</vt:lpwstr>
  </property>
  <property fmtid="{D5CDD505-2E9C-101B-9397-08002B2CF9AE}" pid="7" name="Cmt 2">
    <vt:lpwstr>1st draft</vt:lpwstr>
  </property>
  <property fmtid="{D5CDD505-2E9C-101B-9397-08002B2CF9AE}" pid="8" name="Cmt 3">
    <vt:lpwstr>Corporate splitt off</vt:lpwstr>
  </property>
  <property fmtid="{D5CDD505-2E9C-101B-9397-08002B2CF9AE}" pid="9" name="Cmt 4">
    <vt:lpwstr>2nd draft</vt:lpwstr>
  </property>
  <property fmtid="{D5CDD505-2E9C-101B-9397-08002B2CF9AE}" pid="10" name="Cmt 5">
    <vt:lpwstr>set text box and shape defaults</vt:lpwstr>
  </property>
  <property fmtid="{D5CDD505-2E9C-101B-9397-08002B2CF9AE}" pid="11" name="Cmt 6">
    <vt:lpwstr>end slide text acc. to letter</vt:lpwstr>
  </property>
  <property fmtid="{D5CDD505-2E9C-101B-9397-08002B2CF9AE}" pid="12" name="Cmt 7">
    <vt:lpwstr>logo opening slide sharpened</vt:lpwstr>
  </property>
  <property fmtid="{D5CDD505-2E9C-101B-9397-08002B2CF9AE}" pid="13" name="Cmt 8-9">
    <vt:lpwstr>comments 19-9-2016</vt:lpwstr>
  </property>
  <property fmtid="{D5CDD505-2E9C-101B-9397-08002B2CF9AE}" pid="14" name="Cmt 10">
    <vt:lpwstr>social media data redesigned</vt:lpwstr>
  </property>
  <property fmtid="{D5CDD505-2E9C-101B-9397-08002B2CF9AE}" pid="15" name="Cmt 11">
    <vt:lpwstr>Title Slide renamed to TitleSlide</vt:lpwstr>
  </property>
  <property fmtid="{D5CDD505-2E9C-101B-9397-08002B2CF9AE}" pid="16" name="Cmt 12">
    <vt:lpwstr>Title and text size</vt:lpwstr>
  </property>
  <property fmtid="{D5CDD505-2E9C-101B-9397-08002B2CF9AE}" pid="17" name="Cmt 13">
    <vt:lpwstr>socmed pictos &gt; normal view</vt:lpwstr>
  </property>
</Properties>
</file>