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74" r:id="rId4"/>
    <p:sldId id="280" r:id="rId5"/>
    <p:sldId id="272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86" autoAdjust="0"/>
    <p:restoredTop sz="74681" autoAdjust="0"/>
  </p:normalViewPr>
  <p:slideViewPr>
    <p:cSldViewPr snapToGrid="0" showGuides="1">
      <p:cViewPr varScale="1">
        <p:scale>
          <a:sx n="58" d="100"/>
          <a:sy n="58" d="100"/>
        </p:scale>
        <p:origin x="234" y="90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Suspicious value: DBP measure of 66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Non-adherence: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Removal assumed to remove more bias than introduced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  <a:p>
            <a:endParaRPr lang="nl-BE" dirty="0"/>
          </a:p>
          <a:p>
            <a:r>
              <a:rPr lang="nl-BE" dirty="0"/>
              <a:t>IMP: </a:t>
            </a:r>
            <a:r>
              <a:rPr lang="nl-BE" dirty="0" err="1"/>
              <a:t>investigational</a:t>
            </a:r>
            <a:r>
              <a:rPr lang="nl-BE" dirty="0"/>
              <a:t> </a:t>
            </a:r>
            <a:r>
              <a:rPr lang="nl-BE" dirty="0" err="1"/>
              <a:t>medical</a:t>
            </a:r>
            <a:r>
              <a:rPr lang="nl-BE" dirty="0"/>
              <a:t> product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Comparable groups: yes, except for gender there’s a bigger gap.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Normality: DBP difference is normally distributed. DBP measure aren’t (except the final one – which cannot be trusted due to the discrepancy with other DBP measures). Age isn’t normally distributed, weight is.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Independence: the observations do not depend on one another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Outliers: yes, for DBP3 and for DBP difference in treatment group 3 and the placebo group. For the final DBP measure there’s an outlier in the 3</a:t>
            </a:r>
            <a:r>
              <a:rPr lang="en-US" baseline="30000" dirty="0"/>
              <a:t>rd</a:t>
            </a:r>
            <a:r>
              <a:rPr lang="en-US" dirty="0"/>
              <a:t> treatment group.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 size: sufficiently large, however rather small when split by gender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4,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hoe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gegaan</a:t>
            </a:r>
            <a:r>
              <a:rPr lang="en-US" dirty="0"/>
              <a:t>, wat het </a:t>
            </a:r>
            <a:r>
              <a:rPr lang="en-US" dirty="0" err="1"/>
              <a:t>geobserveerd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is </a:t>
            </a:r>
            <a:r>
              <a:rPr lang="en-US" dirty="0" err="1"/>
              <a:t>en</a:t>
            </a:r>
            <a:r>
              <a:rPr lang="en-US" dirty="0"/>
              <a:t> hoe likely in </a:t>
            </a:r>
            <a:r>
              <a:rPr lang="en-US" dirty="0" err="1"/>
              <a:t>een</a:t>
            </a:r>
            <a:r>
              <a:rPr lang="en-US" dirty="0"/>
              <a:t> 0-distributie.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80 % cut-off*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Selection 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*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Elder</a:t>
            </a:r>
            <a:r>
              <a:rPr lang="nl-BE" sz="4000" dirty="0"/>
              <a:t> </a:t>
            </a:r>
            <a:r>
              <a:rPr lang="nl-BE" sz="4000" dirty="0" err="1"/>
              <a:t>people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51C08-CC44-4598-95F4-DF4B5993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024" y="2190096"/>
            <a:ext cx="9738360" cy="5562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D2C4AA-50BE-4F03-B205-B8755333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96" y="1858434"/>
            <a:ext cx="966978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Homogenity</a:t>
            </a:r>
            <a:r>
              <a:rPr lang="en-US" dirty="0"/>
              <a:t>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34738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89829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1FEC5FFA-5357-4621-8D8E-0B13E0774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8251123" y="479797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E1F6C-E0B8-43EE-9EA3-9CD95436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43" y="1071813"/>
            <a:ext cx="7912905" cy="48833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F1A431-4365-44BE-BAB7-BD0F779223BA}"/>
              </a:ext>
            </a:extLst>
          </p:cNvPr>
          <p:cNvSpPr/>
          <p:nvPr/>
        </p:nvSpPr>
        <p:spPr>
          <a:xfrm>
            <a:off x="7009958" y="1321303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8BB08B-DAD1-417C-8B89-94E1F39C8948}"/>
              </a:ext>
            </a:extLst>
          </p:cNvPr>
          <p:cNvSpPr/>
          <p:nvPr/>
        </p:nvSpPr>
        <p:spPr>
          <a:xfrm>
            <a:off x="4216389" y="2190879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0882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8B28-08F9-4929-BD5F-33FE8702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653" y="1697831"/>
            <a:ext cx="10001250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1B02-E0EF-4018-B524-2EB4D29E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255"/>
            <a:ext cx="7254240" cy="64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-16,0 to -6,0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2,9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-16,1 to -6,4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1,6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77386"/>
          </a:xfrm>
        </p:spPr>
        <p:txBody>
          <a:bodyPr>
            <a:normAutofit/>
          </a:bodyPr>
          <a:lstStyle/>
          <a:p>
            <a:r>
              <a:rPr lang="en-US" sz="3200" b="1" dirty="0"/>
              <a:t>Binary indicator of whether (dbp5-dbp3)&lt;10mmHg between the 2 treatment arms.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23B2-91CC-4288-BB74-7BEDE0E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4261"/>
            <a:ext cx="7073100" cy="436511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8B32D4-5CE7-42DD-90F9-3F6590288268}"/>
              </a:ext>
            </a:extLst>
          </p:cNvPr>
          <p:cNvSpPr txBox="1">
            <a:spLocks/>
          </p:cNvSpPr>
          <p:nvPr/>
        </p:nvSpPr>
        <p:spPr>
          <a:xfrm>
            <a:off x="803275" y="29215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Only 2 proportions observed</a:t>
            </a:r>
          </a:p>
          <a:p>
            <a:r>
              <a:rPr lang="en-US" sz="3200" dirty="0"/>
              <a:t>Normal distribution not to be assumed</a:t>
            </a:r>
          </a:p>
          <a:p>
            <a:r>
              <a:rPr lang="en-US" sz="3200" dirty="0"/>
              <a:t>Create own distribution: assign all the observed values randomly to 2 even groups. Simulate 10000 times</a:t>
            </a:r>
          </a:p>
          <a:p>
            <a:r>
              <a:rPr lang="en-US" sz="3200" dirty="0"/>
              <a:t>In total only 6 ‘0’s for both groups</a:t>
            </a:r>
          </a:p>
          <a:p>
            <a:r>
              <a:rPr lang="en-US" sz="3200" dirty="0"/>
              <a:t>Scarce distribution</a:t>
            </a:r>
          </a:p>
          <a:p>
            <a:r>
              <a:rPr lang="en-US" sz="3200" dirty="0"/>
              <a:t>Observed proportional difference in 0 distribution only 1,49% likely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36F7-64A4-48FE-8652-51FA0CDE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8306204"/>
            <a:ext cx="6106560" cy="104734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0A0498-512A-45A4-8C51-367F01EC8A97}"/>
              </a:ext>
            </a:extLst>
          </p:cNvPr>
          <p:cNvSpPr txBox="1">
            <a:spLocks/>
          </p:cNvSpPr>
          <p:nvPr/>
        </p:nvSpPr>
        <p:spPr>
          <a:xfrm>
            <a:off x="8080375" y="6038850"/>
            <a:ext cx="7700406" cy="226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9455BF-9477-4BF9-B583-A48E9CB5A342}"/>
              </a:ext>
            </a:extLst>
          </p:cNvPr>
          <p:cNvSpPr txBox="1">
            <a:spLocks/>
          </p:cNvSpPr>
          <p:nvPr/>
        </p:nvSpPr>
        <p:spPr>
          <a:xfrm>
            <a:off x="9318625" y="66493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Caveat: test of (dbp5-dbp3)&lt;</a:t>
            </a:r>
            <a:r>
              <a:rPr lang="en-US" sz="3200" b="1" i="1" dirty="0"/>
              <a:t>-</a:t>
            </a:r>
            <a:r>
              <a:rPr lang="en-US" sz="3200" i="1" dirty="0"/>
              <a:t>10mmHg</a:t>
            </a:r>
          </a:p>
          <a:p>
            <a:r>
              <a:rPr lang="en-US" sz="3200" i="1" dirty="0"/>
              <a:t>30 0’s</a:t>
            </a:r>
          </a:p>
          <a:p>
            <a:r>
              <a:rPr lang="en-US" sz="3200" i="1" dirty="0"/>
              <a:t>Observed diff 0,001%</a:t>
            </a:r>
            <a:br>
              <a:rPr lang="en-US" sz="3200" i="1" dirty="0"/>
            </a:br>
            <a:r>
              <a:rPr lang="en-US" sz="3200" i="1" dirty="0"/>
              <a:t>likely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3CBB07-9462-409E-8119-122DC68A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32" y="7623462"/>
            <a:ext cx="3032599" cy="1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decreased, but only mildly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One-sample T-test to test the significance of the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CI: -4.8 to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P-value: 0,41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H0 (μ p = 0)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896</TotalTime>
  <Words>478</Words>
  <Application>Microsoft Office PowerPoint</Application>
  <PresentationFormat>Custom</PresentationFormat>
  <Paragraphs>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Descriptive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77</cp:revision>
  <dcterms:created xsi:type="dcterms:W3CDTF">2018-11-18T11:09:23Z</dcterms:created>
  <dcterms:modified xsi:type="dcterms:W3CDTF">2018-12-17T01:34:12Z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