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74" r:id="rId4"/>
    <p:sldId id="280" r:id="rId5"/>
    <p:sldId id="272" r:id="rId6"/>
    <p:sldId id="275" r:id="rId7"/>
    <p:sldId id="276" r:id="rId8"/>
    <p:sldId id="277" r:id="rId9"/>
    <p:sldId id="278" r:id="rId10"/>
    <p:sldId id="279" r:id="rId1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6" autoAdjust="0"/>
    <p:restoredTop sz="74681" autoAdjust="0"/>
  </p:normalViewPr>
  <p:slideViewPr>
    <p:cSldViewPr snapToGrid="0" showGuides="1">
      <p:cViewPr varScale="1">
        <p:scale>
          <a:sx n="44" d="100"/>
          <a:sy n="44" d="100"/>
        </p:scale>
        <p:origin x="30" y="54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Suspicious value: DBP measure of 66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Non-adherence: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Removal assumed to remove more bias than introduced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1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Intro slide: beginnen met uitleg methodologie</a:t>
            </a:r>
            <a:r>
              <a:rPr lang="nl-BE" baseline="0" dirty="0"/>
              <a:t> – rest slides gaat hierop verder. </a:t>
            </a:r>
            <a:endParaRPr lang="nl-BE" dirty="0"/>
          </a:p>
          <a:p>
            <a:r>
              <a:rPr lang="nl-BE" dirty="0"/>
              <a:t>Question 1 </a:t>
            </a:r>
            <a:r>
              <a:rPr lang="nl-BE" dirty="0" err="1"/>
              <a:t>and</a:t>
            </a:r>
            <a:r>
              <a:rPr lang="nl-BE" dirty="0"/>
              <a:t> 2</a:t>
            </a:r>
          </a:p>
          <a:p>
            <a:endParaRPr lang="nl-BE" dirty="0"/>
          </a:p>
          <a:p>
            <a:r>
              <a:rPr lang="nl-BE" dirty="0"/>
              <a:t>IMP: </a:t>
            </a:r>
            <a:r>
              <a:rPr lang="nl-BE" dirty="0" err="1"/>
              <a:t>investigational</a:t>
            </a:r>
            <a:r>
              <a:rPr lang="nl-BE" dirty="0"/>
              <a:t> </a:t>
            </a:r>
            <a:r>
              <a:rPr lang="nl-BE" dirty="0" err="1"/>
              <a:t>medical</a:t>
            </a:r>
            <a:r>
              <a:rPr lang="nl-BE" dirty="0"/>
              <a:t> product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8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Comparable groups: yes, except for gender there’s a bigger gap.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Normality: DBP difference is normally distributed. DBP measure aren’t (except the final one – which cannot be trusted due to the discrepancy with other DBP measures). Age isn’t normally distributed, weight is.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Independence: the observations do not depend on one another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Outliers: yes, for DBP3 and for DBP difference in treatment group 3 and the placebo group. For the final DBP measure there’s an outlier in the 3</a:t>
            </a:r>
            <a:r>
              <a:rPr lang="en-US" baseline="30000" dirty="0"/>
              <a:t>rd</a:t>
            </a:r>
            <a:r>
              <a:rPr lang="en-US" dirty="0"/>
              <a:t> treatment group.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 size: sufficiently large, however rather small when split by gender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9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8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4,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beschrijving</a:t>
            </a:r>
            <a:r>
              <a:rPr lang="en-US" dirty="0"/>
              <a:t> hoe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gegaan</a:t>
            </a:r>
            <a:r>
              <a:rPr lang="en-US" dirty="0"/>
              <a:t>, wat het </a:t>
            </a:r>
            <a:r>
              <a:rPr lang="en-US" dirty="0" err="1"/>
              <a:t>geobserveerd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is </a:t>
            </a:r>
            <a:r>
              <a:rPr lang="en-US" dirty="0" err="1"/>
              <a:t>en</a:t>
            </a:r>
            <a:r>
              <a:rPr lang="en-US" dirty="0"/>
              <a:t> hoe likely in </a:t>
            </a:r>
            <a:r>
              <a:rPr lang="en-US" dirty="0" err="1"/>
              <a:t>een</a:t>
            </a:r>
            <a:r>
              <a:rPr lang="en-US" dirty="0"/>
              <a:t> 0-distributie.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u="none" dirty="0"/>
              <a:t>Project </a:t>
            </a:r>
            <a:r>
              <a:rPr lang="en-US" sz="6000" u="none" dirty="0" err="1"/>
              <a:t>prinstat</a:t>
            </a:r>
            <a:r>
              <a:rPr lang="en-US" sz="6000" u="none" dirty="0"/>
              <a:t/>
            </a:r>
            <a:br>
              <a:rPr lang="en-US" sz="6000" u="none" dirty="0"/>
            </a:br>
            <a:r>
              <a:rPr lang="en-US" sz="6000" u="none" dirty="0"/>
              <a:t/>
            </a:r>
            <a:br>
              <a:rPr lang="en-US" sz="6000" u="none" dirty="0"/>
            </a:br>
            <a:endParaRPr lang="nl-NL" sz="6000" u="none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Robin </a:t>
            </a:r>
            <a:r>
              <a:rPr lang="nl-NL" dirty="0" err="1"/>
              <a:t>Boudry</a:t>
            </a:r>
            <a:r>
              <a:rPr lang="nl-NL" dirty="0"/>
              <a:t>, Maarten </a:t>
            </a:r>
            <a:r>
              <a:rPr lang="nl-NL" dirty="0" err="1"/>
              <a:t>Rahier</a:t>
            </a:r>
            <a:r>
              <a:rPr lang="nl-NL" dirty="0"/>
              <a:t>, Tom Schipper, Laurens Van Paemel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902-9827-45C2-BDBD-6FC825E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F2E-B07E-48AB-B2C8-A366CE2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Simulation </a:t>
            </a:r>
            <a:r>
              <a:rPr lang="en-US" sz="3600" dirty="0"/>
              <a:t>of the ANOVA test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Four random samples (genders x treatments)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From normal distribution with the true variance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But adapted mean to create a difference of 4 mmHg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P-value of the interaction term calculated for 10 000 samples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13% of the P-values &lt; 0.05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	</a:t>
            </a:r>
            <a:r>
              <a:rPr lang="en-US" sz="3600" dirty="0" smtClean="0"/>
              <a:t>	Power: 13%</a:t>
            </a:r>
          </a:p>
        </p:txBody>
      </p:sp>
    </p:spTree>
    <p:extLst>
      <p:ext uri="{BB962C8B-B14F-4D97-AF65-F5344CB8AC3E}">
        <p14:creationId xmlns:p14="http://schemas.microsoft.com/office/powerpoint/2010/main" val="116378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cleaning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Suspicious values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1 observation removed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Non-adherence to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80 % </a:t>
            </a:r>
            <a:r>
              <a:rPr lang="en-US" sz="3600" dirty="0" smtClean="0"/>
              <a:t>cut-off</a:t>
            </a:r>
            <a:r>
              <a:rPr lang="en-US" sz="3600" baseline="30000" dirty="0" smtClean="0"/>
              <a:t>1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29 observations removed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Selection </a:t>
            </a:r>
            <a:r>
              <a:rPr lang="en-US" sz="3600" dirty="0"/>
              <a:t>bias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D875-C1F9-4B92-95FA-8C4D5B6B0B81}"/>
              </a:ext>
            </a:extLst>
          </p:cNvPr>
          <p:cNvSpPr txBox="1"/>
          <p:nvPr/>
        </p:nvSpPr>
        <p:spPr>
          <a:xfrm>
            <a:off x="2297723" y="7819411"/>
            <a:ext cx="14724184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aseline="30000" dirty="0" smtClean="0"/>
              <a:t>1</a:t>
            </a:r>
            <a:r>
              <a:rPr lang="en-US" sz="2500" dirty="0" smtClean="0"/>
              <a:t> </a:t>
            </a:r>
            <a:r>
              <a:rPr lang="en-US" sz="2500" dirty="0" err="1"/>
              <a:t>Valgimigli</a:t>
            </a:r>
            <a:r>
              <a:rPr lang="en-US" sz="2500" dirty="0"/>
              <a:t>, M., Garcia </a:t>
            </a:r>
            <a:r>
              <a:rPr lang="en-US" sz="2500" dirty="0" err="1"/>
              <a:t>Garcia</a:t>
            </a:r>
            <a:r>
              <a:rPr lang="en-US" sz="2500" dirty="0"/>
              <a:t>, H., </a:t>
            </a:r>
            <a:r>
              <a:rPr lang="en-US" sz="2500" dirty="0" err="1"/>
              <a:t>Vrijens</a:t>
            </a:r>
            <a:r>
              <a:rPr lang="en-US" sz="2500" dirty="0"/>
              <a:t>, B., </a:t>
            </a:r>
            <a:r>
              <a:rPr lang="en-US" sz="2500" dirty="0" err="1"/>
              <a:t>Vranckx</a:t>
            </a:r>
            <a:r>
              <a:rPr lang="en-US" sz="2500" dirty="0"/>
              <a:t>, P., McFadden, E. P., Costa, F., . . . </a:t>
            </a:r>
            <a:r>
              <a:rPr lang="en-US" sz="2500" dirty="0" err="1"/>
              <a:t>Tijssen</a:t>
            </a:r>
            <a:r>
              <a:rPr lang="en-US" sz="2500" dirty="0"/>
              <a:t>, J. G. P. (2018). Standardized classification and framework for reporting, interpreting, and </a:t>
            </a:r>
            <a:r>
              <a:rPr lang="en-US" sz="2500" dirty="0" err="1"/>
              <a:t>analysing</a:t>
            </a:r>
            <a:r>
              <a:rPr lang="en-US" sz="2500" dirty="0"/>
              <a:t> medication non-adherence in cardiovascular clinical trials: a consensus report from the Non-adherence Academic Research Consortium (NARC). European heart journal.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70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0118" y="940067"/>
            <a:ext cx="15705282" cy="863693"/>
          </a:xfrm>
        </p:spPr>
        <p:txBody>
          <a:bodyPr/>
          <a:lstStyle/>
          <a:p>
            <a:r>
              <a:rPr lang="nl-BE" dirty="0" err="1"/>
              <a:t>Characteristics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population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6" y="1888057"/>
            <a:ext cx="7346478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Stage 2 </a:t>
            </a:r>
            <a:r>
              <a:rPr lang="nl-BE" dirty="0" err="1"/>
              <a:t>hypertension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/>
              <a:t>Gender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Weight</a:t>
            </a:r>
            <a:r>
              <a:rPr lang="nl-BE" sz="4000" dirty="0"/>
              <a:t>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smtClean="0"/>
              <a:t>Advanced </a:t>
            </a:r>
            <a:r>
              <a:rPr lang="nl-BE" sz="4000" dirty="0" err="1" smtClean="0"/>
              <a:t>age</a:t>
            </a:r>
            <a:endParaRPr lang="nl-BE" sz="4000" dirty="0"/>
          </a:p>
          <a:p>
            <a:pPr marL="86400" indent="0">
              <a:buNone/>
            </a:pPr>
            <a:endParaRPr lang="nl-BE" sz="4000" dirty="0"/>
          </a:p>
          <a:p>
            <a:pPr marL="741363" indent="-655638">
              <a:buFont typeface="Cambria" panose="02040503050406030204" pitchFamily="18" charset="0"/>
              <a:buChar char="⇒"/>
            </a:pP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Except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gender,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comparable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groups</a:t>
            </a:r>
            <a:endParaRPr lang="nl-B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51C08-CC44-4598-95F4-DF4B5993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024" y="2190096"/>
            <a:ext cx="9738360" cy="5562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D2C4AA-50BE-4F03-B205-B8755333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796" y="1858434"/>
            <a:ext cx="966978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5F86-E5EB-416E-911A-403A1C8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7718-F531-4730-8225-FAFA4B6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Comparable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Homogenity</a:t>
            </a:r>
            <a:r>
              <a:rPr lang="en-US" dirty="0"/>
              <a:t> of variances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EE6C-BBCA-452D-8BCE-14F51203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11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B0E68A94-0D7D-4CB7-9396-542DCC021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5355525" y="3034738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63DCD147-ED4D-47FB-BF6D-041362B97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3666852" y="3889829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E949ED24-3F45-4F48-B366-FE4C7506D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4789220" y="566783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1FEC5FFA-5357-4621-8D8E-0B13E0774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8251123" y="479797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E1F6C-E0B8-43EE-9EA3-9CD95436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43" y="1071813"/>
            <a:ext cx="7912905" cy="48833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F1A431-4365-44BE-BAB7-BD0F779223BA}"/>
              </a:ext>
            </a:extLst>
          </p:cNvPr>
          <p:cNvSpPr/>
          <p:nvPr/>
        </p:nvSpPr>
        <p:spPr>
          <a:xfrm>
            <a:off x="7009958" y="1321303"/>
            <a:ext cx="795280" cy="795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~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8BB08B-DAD1-417C-8B89-94E1F39C8948}"/>
              </a:ext>
            </a:extLst>
          </p:cNvPr>
          <p:cNvSpPr/>
          <p:nvPr/>
        </p:nvSpPr>
        <p:spPr>
          <a:xfrm>
            <a:off x="4216389" y="2190879"/>
            <a:ext cx="795280" cy="795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08829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58B28-08F9-4929-BD5F-33FE8702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653" y="1697831"/>
            <a:ext cx="10001250" cy="617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1B02-E0EF-4018-B524-2EB4D29E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255"/>
            <a:ext cx="7254240" cy="64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0541-C56D-4D3A-9C99-6CF2CAD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19" y="1346764"/>
            <a:ext cx="7833512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Non-parametric:</a:t>
            </a:r>
          </a:p>
          <a:p>
            <a:pPr marL="86400" indent="0">
              <a:buNone/>
            </a:pPr>
            <a:r>
              <a:rPr lang="en-US" sz="4000" dirty="0"/>
              <a:t>		Mann-Whitney U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</a:t>
            </a:r>
            <a:r>
              <a:rPr lang="en-US" sz="4000" dirty="0" smtClean="0"/>
              <a:t>6.0</a:t>
            </a:r>
            <a:r>
              <a:rPr lang="en-US" sz="4000" dirty="0" smtClean="0"/>
              <a:t> </a:t>
            </a:r>
            <a:r>
              <a:rPr lang="en-US" sz="4000" dirty="0"/>
              <a:t>to </a:t>
            </a:r>
            <a:r>
              <a:rPr lang="nl-BE" dirty="0" smtClean="0"/>
              <a:t>∞</a:t>
            </a: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P-value</a:t>
            </a:r>
            <a:r>
              <a:rPr lang="en-US" sz="4000" dirty="0"/>
              <a:t>: </a:t>
            </a:r>
            <a:r>
              <a:rPr lang="en-US" sz="4000" dirty="0" smtClean="0"/>
              <a:t>2</a:t>
            </a:r>
            <a:r>
              <a:rPr lang="en-US" sz="4000" dirty="0" smtClean="0"/>
              <a:t>.4</a:t>
            </a:r>
            <a:r>
              <a:rPr lang="en-US" sz="4000" dirty="0" smtClean="0"/>
              <a:t> </a:t>
            </a:r>
            <a:r>
              <a:rPr lang="en-US" sz="4000" dirty="0"/>
              <a:t>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</a:t>
            </a:r>
            <a:r>
              <a:rPr lang="en-US" sz="4000" baseline="-25000" dirty="0"/>
              <a:t>0</a:t>
            </a:r>
            <a:r>
              <a:rPr lang="en-US" sz="4000" dirty="0"/>
              <a:t> (μ</a:t>
            </a:r>
            <a:r>
              <a:rPr lang="en-US" sz="4000" baseline="-25000" dirty="0"/>
              <a:t>t</a:t>
            </a:r>
            <a:r>
              <a:rPr lang="en-US" sz="4000" dirty="0"/>
              <a:t> = μ</a:t>
            </a:r>
            <a:r>
              <a:rPr lang="en-US" sz="4000" baseline="-25000" dirty="0"/>
              <a:t>p</a:t>
            </a:r>
            <a:r>
              <a:rPr lang="en-US" sz="4000" dirty="0"/>
              <a:t>) rejected</a:t>
            </a:r>
          </a:p>
          <a:p>
            <a:pPr marL="86400" indent="0">
              <a:buNone/>
            </a:pPr>
            <a:endParaRPr lang="en-US" sz="4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324E25-728D-46A0-BFDF-96F67FD4F47A}"/>
              </a:ext>
            </a:extLst>
          </p:cNvPr>
          <p:cNvSpPr txBox="1">
            <a:spLocks/>
          </p:cNvSpPr>
          <p:nvPr/>
        </p:nvSpPr>
        <p:spPr>
          <a:xfrm>
            <a:off x="988226" y="1346764"/>
            <a:ext cx="7434930" cy="66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Parametric:</a:t>
            </a:r>
          </a:p>
          <a:p>
            <a:pPr marL="86400" indent="0">
              <a:buNone/>
            </a:pPr>
            <a:r>
              <a:rPr lang="en-US" sz="4000" dirty="0"/>
              <a:t>		Two-sample T-test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Variances are comparable </a:t>
            </a: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CI</a:t>
            </a:r>
            <a:r>
              <a:rPr lang="en-US" sz="4000" dirty="0"/>
              <a:t>: </a:t>
            </a:r>
            <a:r>
              <a:rPr lang="en-US" sz="4000" dirty="0" smtClean="0"/>
              <a:t>6.6 to </a:t>
            </a:r>
            <a:r>
              <a:rPr lang="nl-BE" dirty="0" smtClean="0"/>
              <a:t>∞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</a:t>
            </a:r>
            <a:r>
              <a:rPr lang="en-US" sz="4000" dirty="0" smtClean="0"/>
              <a:t>1</a:t>
            </a:r>
            <a:r>
              <a:rPr lang="en-US" sz="4000" dirty="0" smtClean="0"/>
              <a:t>.5</a:t>
            </a:r>
            <a:r>
              <a:rPr lang="en-US" sz="4000" dirty="0" smtClean="0"/>
              <a:t> </a:t>
            </a:r>
            <a:r>
              <a:rPr lang="en-US" sz="4000" dirty="0"/>
              <a:t>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</a:t>
            </a:r>
            <a:r>
              <a:rPr lang="en-US" sz="4000" baseline="-25000" dirty="0"/>
              <a:t>0</a:t>
            </a:r>
            <a:r>
              <a:rPr lang="en-US" sz="4000" dirty="0"/>
              <a:t> (μ</a:t>
            </a:r>
            <a:r>
              <a:rPr lang="en-US" sz="4000" baseline="-25000" dirty="0"/>
              <a:t>t</a:t>
            </a:r>
            <a:r>
              <a:rPr lang="en-US" sz="4000" dirty="0"/>
              <a:t> = </a:t>
            </a:r>
            <a:r>
              <a:rPr lang="en-US" sz="4000" dirty="0" smtClean="0"/>
              <a:t>μ</a:t>
            </a:r>
            <a:r>
              <a:rPr lang="en-US" sz="4000" baseline="-25000" dirty="0" smtClean="0"/>
              <a:t>p</a:t>
            </a:r>
            <a:r>
              <a:rPr lang="en-US" sz="4000" dirty="0"/>
              <a:t>) 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Preferred test under normal distribution</a:t>
            </a:r>
          </a:p>
          <a:p>
            <a:pPr marL="864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3F1-2DD6-42E2-877C-004912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506-300E-4B8C-A79F-1BD36DFF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3773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Binary indicator of whether (dbp5-dbp3)&lt;10mmHg between the 2 treatment arms.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C23B2-91CC-4288-BB74-7BEDE0E9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2284261"/>
            <a:ext cx="7073100" cy="436511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8B32D4-5CE7-42DD-90F9-3F6590288268}"/>
              </a:ext>
            </a:extLst>
          </p:cNvPr>
          <p:cNvSpPr txBox="1">
            <a:spLocks/>
          </p:cNvSpPr>
          <p:nvPr/>
        </p:nvSpPr>
        <p:spPr>
          <a:xfrm>
            <a:off x="803275" y="2921575"/>
            <a:ext cx="7700406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Only 2 proportions 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Normal distribution not to be assumed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Create own distribution: assign all the observed values randomly to 2 even groups. Simulate </a:t>
            </a:r>
            <a:r>
              <a:rPr lang="en-US" sz="3200" dirty="0" smtClean="0"/>
              <a:t>10 000 </a:t>
            </a:r>
            <a:r>
              <a:rPr lang="en-US" sz="3200" dirty="0"/>
              <a:t>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 total only 6 ‘0’s for both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Scarce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Observed proportional difference in 0 distribution only </a:t>
            </a:r>
            <a:r>
              <a:rPr lang="en-US" sz="3200" dirty="0" smtClean="0"/>
              <a:t>1.49</a:t>
            </a:r>
            <a:r>
              <a:rPr lang="en-US" sz="3200" dirty="0"/>
              <a:t>% likely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236F7-64A4-48FE-8652-51FA0CDE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8" y="8306204"/>
            <a:ext cx="6106560" cy="104734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10A0498-512A-45A4-8C51-367F01EC8A97}"/>
              </a:ext>
            </a:extLst>
          </p:cNvPr>
          <p:cNvSpPr txBox="1">
            <a:spLocks/>
          </p:cNvSpPr>
          <p:nvPr/>
        </p:nvSpPr>
        <p:spPr>
          <a:xfrm>
            <a:off x="8080375" y="6038850"/>
            <a:ext cx="7700406" cy="226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E9455BF-9477-4BF9-B583-A48E9CB5A342}"/>
              </a:ext>
            </a:extLst>
          </p:cNvPr>
          <p:cNvSpPr txBox="1">
            <a:spLocks/>
          </p:cNvSpPr>
          <p:nvPr/>
        </p:nvSpPr>
        <p:spPr>
          <a:xfrm>
            <a:off x="8960881" y="6649375"/>
            <a:ext cx="8058150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/>
              <a:t>Caveat: test of (dbp5-dbp3</a:t>
            </a:r>
            <a:r>
              <a:rPr lang="en-US" sz="3200" i="1" dirty="0" smtClean="0"/>
              <a:t>)&lt;  </a:t>
            </a:r>
            <a:r>
              <a:rPr lang="en-US" sz="3200" b="1" i="1" dirty="0" smtClean="0"/>
              <a:t>-</a:t>
            </a:r>
            <a:r>
              <a:rPr lang="en-US" sz="3200" i="1" dirty="0"/>
              <a:t>10mmHg</a:t>
            </a:r>
          </a:p>
          <a:p>
            <a:r>
              <a:rPr lang="en-US" sz="3200" i="1" dirty="0"/>
              <a:t>30 0’s</a:t>
            </a:r>
          </a:p>
          <a:p>
            <a:r>
              <a:rPr lang="en-US" sz="3200" i="1" dirty="0"/>
              <a:t>Observed diff 0,001%</a:t>
            </a:r>
            <a:br>
              <a:rPr lang="en-US" sz="3200" i="1" dirty="0"/>
            </a:br>
            <a:r>
              <a:rPr lang="en-US" sz="3200" i="1" dirty="0"/>
              <a:t>likely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3CBB07-9462-409E-8119-122DC68A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432" y="7623462"/>
            <a:ext cx="3032599" cy="18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15E-CE8C-4B6D-BBFA-3D0E048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the placebo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F6A8-CD19-4734-A500-99A7204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Blood </a:t>
            </a:r>
            <a:r>
              <a:rPr lang="en-US" sz="3600" dirty="0"/>
              <a:t>pressure decreased, but only mildly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Is the decrease significant?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One-sample T-test to test the significance</a:t>
            </a:r>
            <a:endParaRPr lang="en-US" sz="3600" dirty="0"/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 </a:t>
            </a:r>
            <a:r>
              <a:rPr lang="en-US" sz="3600" dirty="0" smtClean="0"/>
              <a:t> μ</a:t>
            </a:r>
            <a:r>
              <a:rPr lang="en-US" sz="3600" baseline="-25000" dirty="0" smtClean="0"/>
              <a:t>placebo</a:t>
            </a:r>
            <a:r>
              <a:rPr lang="en-US" sz="3600" dirty="0" smtClean="0"/>
              <a:t> = 0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CI: -5.3 to 1.2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P-value: 0.20</a:t>
            </a:r>
            <a:endParaRPr lang="en-US" sz="3600" dirty="0"/>
          </a:p>
          <a:p>
            <a:pPr marL="86400" indent="0"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 smtClean="0"/>
              <a:t> cannot </a:t>
            </a:r>
            <a:r>
              <a:rPr lang="en-US" sz="3600" dirty="0"/>
              <a:t>be rejected</a:t>
            </a:r>
          </a:p>
        </p:txBody>
      </p:sp>
    </p:spTree>
    <p:extLst>
      <p:ext uri="{BB962C8B-B14F-4D97-AF65-F5344CB8AC3E}">
        <p14:creationId xmlns:p14="http://schemas.microsoft.com/office/powerpoint/2010/main" val="12476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AAA-6E3A-4642-A1C8-4912A34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en-US" dirty="0"/>
              <a:t>blood pressure decrease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ED5-DDC3-4DFD-A70E-C6746160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999718"/>
            <a:ext cx="15699575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Two-way ANOVA of blood pressure evolution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Factor 1: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Factor 2: gender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Difference dependent on gender </a:t>
            </a:r>
            <a:r>
              <a:rPr lang="en-US" sz="3600" dirty="0"/>
              <a:t>= significant </a:t>
            </a:r>
            <a:r>
              <a:rPr lang="en-US" sz="3600" dirty="0" smtClean="0"/>
              <a:t>interaction</a:t>
            </a:r>
            <a:br>
              <a:rPr lang="en-US" sz="3600" dirty="0" smtClean="0"/>
            </a:b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Interaction term</a:t>
            </a:r>
            <a:endParaRPr lang="en-US" sz="3600" dirty="0"/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H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: no interaction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P-value: 0.09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 smtClean="0"/>
              <a:t>H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cannot be rejected</a:t>
            </a:r>
          </a:p>
        </p:txBody>
      </p:sp>
    </p:spTree>
    <p:extLst>
      <p:ext uri="{BB962C8B-B14F-4D97-AF65-F5344CB8AC3E}">
        <p14:creationId xmlns:p14="http://schemas.microsoft.com/office/powerpoint/2010/main" val="20210329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RE_1_0_13.potx" id="{944A9EE0-6014-4BF9-8B04-EBA64DFFCFC4}" vid="{B8407E16-E85B-44F6-A069-871B02FA8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</Template>
  <TotalTime>0</TotalTime>
  <Words>548</Words>
  <Application>Microsoft Office PowerPoint</Application>
  <PresentationFormat>Custom</PresentationFormat>
  <Paragraphs>108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Kantoorthema</vt:lpstr>
      <vt:lpstr>Project prinstat  </vt:lpstr>
      <vt:lpstr>Data cleaning</vt:lpstr>
      <vt:lpstr>Characteristics of the study population</vt:lpstr>
      <vt:lpstr>Testing assumptions</vt:lpstr>
      <vt:lpstr>Descriptive analysis</vt:lpstr>
      <vt:lpstr>Formal analysis</vt:lpstr>
      <vt:lpstr>Binary comparison</vt:lpstr>
      <vt:lpstr>Evolution in the placebo group</vt:lpstr>
      <vt:lpstr>blood pressure decrease by gender</vt:lpstr>
      <vt:lpstr>Power analysis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Herlinde Wynendaele</dc:creator>
  <cp:lastModifiedBy>Tom Schipper</cp:lastModifiedBy>
  <cp:revision>84</cp:revision>
  <dcterms:created xsi:type="dcterms:W3CDTF">2018-11-18T11:09:23Z</dcterms:created>
  <dcterms:modified xsi:type="dcterms:W3CDTF">2018-12-17T21:43:34Z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