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74" r:id="rId4"/>
    <p:sldId id="272" r:id="rId5"/>
    <p:sldId id="275" r:id="rId6"/>
    <p:sldId id="276" r:id="rId7"/>
    <p:sldId id="277" r:id="rId8"/>
    <p:sldId id="278" r:id="rId9"/>
    <p:sldId id="279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44" autoAdjust="0"/>
  </p:normalViewPr>
  <p:slideViewPr>
    <p:cSldViewPr snapToGrid="0" showGuides="1">
      <p:cViewPr varScale="1">
        <p:scale>
          <a:sx n="61" d="100"/>
          <a:sy n="61" d="100"/>
        </p:scale>
        <p:origin x="1452" y="78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Intro slide: beginnen met uitleg methodologie</a:t>
            </a:r>
            <a:r>
              <a:rPr lang="nl-BE" baseline="0" dirty="0"/>
              <a:t> – rest slides gaat hierop verder. </a:t>
            </a:r>
            <a:endParaRPr lang="nl-BE" dirty="0"/>
          </a:p>
          <a:p>
            <a:r>
              <a:rPr lang="nl-BE" dirty="0"/>
              <a:t>Question 1 </a:t>
            </a:r>
            <a:r>
              <a:rPr lang="nl-BE" dirty="0" err="1"/>
              <a:t>and</a:t>
            </a:r>
            <a:r>
              <a:rPr lang="nl-BE" dirty="0"/>
              <a:t>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8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8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Question</a:t>
            </a:r>
            <a:r>
              <a:rPr lang="nl-BE" baseline="0" dirty="0"/>
              <a:t> 4</a:t>
            </a:r>
          </a:p>
          <a:p>
            <a:r>
              <a:rPr lang="nl-BE" baseline="0" dirty="0"/>
              <a:t>Voor de drie variabelen zijn er geen </a:t>
            </a:r>
            <a:r>
              <a:rPr lang="nl-BE" baseline="0" dirty="0" err="1"/>
              <a:t>missings</a:t>
            </a:r>
            <a:r>
              <a:rPr lang="nl-BE" baseline="0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27863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14/12/2018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u="none" dirty="0"/>
              <a:t>Project </a:t>
            </a:r>
            <a:r>
              <a:rPr lang="en-US" sz="6000" u="none" dirty="0" err="1"/>
              <a:t>prinstat</a:t>
            </a:r>
            <a:br>
              <a:rPr lang="en-US" sz="6000" u="none" dirty="0"/>
            </a:br>
            <a:br>
              <a:rPr lang="en-US" sz="6000" u="none" dirty="0"/>
            </a:br>
            <a:endParaRPr lang="nl-NL" sz="6000" u="none" dirty="0"/>
          </a:p>
        </p:txBody>
      </p:sp>
      <p:sp>
        <p:nvSpPr>
          <p:cNvPr id="27" name="Ondertitel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/>
              <a:t>Robin </a:t>
            </a:r>
            <a:r>
              <a:rPr lang="nl-NL" dirty="0" err="1"/>
              <a:t>Boudry</a:t>
            </a:r>
            <a:r>
              <a:rPr lang="nl-NL" dirty="0"/>
              <a:t>, Maarten </a:t>
            </a:r>
            <a:r>
              <a:rPr lang="nl-NL" dirty="0" err="1"/>
              <a:t>Rahier</a:t>
            </a:r>
            <a:r>
              <a:rPr lang="nl-NL" dirty="0"/>
              <a:t>, Tom Schipper, Laurens Van Paemel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cleaning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Suspicious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Non-adherence to treatment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80 % cut-off</a:t>
            </a:r>
          </a:p>
          <a:p>
            <a:pPr marL="1665288" lvl="1" indent="-944563">
              <a:buFont typeface="Wingdings" panose="05000000000000000000" pitchFamily="2" charset="2"/>
              <a:buChar char="Ø"/>
            </a:pPr>
            <a:r>
              <a:rPr lang="en-US" dirty="0"/>
              <a:t>29 observations removed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70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Description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population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Stage 2 </a:t>
            </a:r>
            <a:r>
              <a:rPr lang="nl-BE" dirty="0" err="1"/>
              <a:t>hypertension</a:t>
            </a:r>
            <a:r>
              <a:rPr lang="nl-BE" dirty="0"/>
              <a:t> </a:t>
            </a:r>
            <a:r>
              <a:rPr lang="nl-BE" dirty="0" err="1"/>
              <a:t>patients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Comparable</a:t>
            </a:r>
            <a:r>
              <a:rPr lang="nl-BE" dirty="0"/>
              <a:t> </a:t>
            </a:r>
            <a:r>
              <a:rPr lang="nl-BE" dirty="0" err="1"/>
              <a:t>groups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Difference normally 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[perhaps a </a:t>
            </a:r>
            <a:r>
              <a:rPr lang="en-US" dirty="0" err="1"/>
              <a:t>QQplot</a:t>
            </a:r>
            <a:r>
              <a:rPr lang="en-US" dirty="0"/>
              <a:t> here]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6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95193" y="2227898"/>
            <a:ext cx="15699575" cy="6696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 in all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 decrease in the treatment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Suggestive of a significant clinical effect</a:t>
            </a:r>
          </a:p>
          <a:p>
            <a:pPr marL="86400" indent="0">
              <a:buNone/>
            </a:pPr>
            <a:endParaRPr lang="nl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Discriptive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9386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16416338" y="8948738"/>
            <a:ext cx="922337" cy="519112"/>
          </a:xfrm>
        </p:spPr>
        <p:txBody>
          <a:bodyPr/>
          <a:lstStyle/>
          <a:p>
            <a:fld id="{7AE184E0-0BD4-4705-A12B-9B71DDE63301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0A8877-E0FB-4734-A1D0-5087CF72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0541-C56D-4D3A-9C99-6CF2CAD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519" y="1346764"/>
            <a:ext cx="7833512" cy="66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Non-parametric:</a:t>
            </a:r>
          </a:p>
          <a:p>
            <a:pPr marL="86400" indent="0">
              <a:buNone/>
            </a:pPr>
            <a:r>
              <a:rPr lang="en-US" sz="4000" dirty="0"/>
              <a:t>		Mann-Whitney U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-16,0 to -6,0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2,9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 marL="86400" indent="0">
              <a:buNone/>
            </a:pPr>
            <a:endParaRPr lang="en-US" sz="4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324E25-728D-46A0-BFDF-96F67FD4F47A}"/>
              </a:ext>
            </a:extLst>
          </p:cNvPr>
          <p:cNvSpPr txBox="1">
            <a:spLocks/>
          </p:cNvSpPr>
          <p:nvPr/>
        </p:nvSpPr>
        <p:spPr>
          <a:xfrm>
            <a:off x="988226" y="1346764"/>
            <a:ext cx="7434930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Parametric:</a:t>
            </a:r>
          </a:p>
          <a:p>
            <a:pPr marL="86400" indent="0">
              <a:buNone/>
            </a:pPr>
            <a:r>
              <a:rPr lang="en-US" sz="4000" dirty="0"/>
              <a:t>		Two-sample T-test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Variances are comparable 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CI: -16,1 to -6,4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P-value: 1,6 x 10-5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H0 (</a:t>
            </a:r>
            <a:r>
              <a:rPr lang="en-US" sz="4000" dirty="0" err="1"/>
              <a:t>μt</a:t>
            </a:r>
            <a:r>
              <a:rPr lang="en-US" sz="4000" dirty="0"/>
              <a:t> = μ p) rejected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Preferred test under normal distribution</a:t>
            </a:r>
          </a:p>
          <a:p>
            <a:pPr marL="864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20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23F1-2DD6-42E2-877C-0049124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506-300E-4B8C-A79F-1BD36DFF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E3DB6-6367-4F9E-AE16-85B4BFB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85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E15E-CE8C-4B6D-BBFA-3D0E048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the placebo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F6A8-CD19-4734-A500-99A72046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 decreased, but only mildly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One-sample T-test to test the significance of the decrease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CI: -4.8 to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P-value: 0,41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H0 (μ p = 0) cannot be rejected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F9B4-32EF-477D-94AB-73BF1116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76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AAA-6E3A-4642-A1C8-4912A34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en-US" dirty="0"/>
              <a:t>blood pressure decrease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ED5-DDC3-4DFD-A70E-C6746160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3D1B1-1081-433F-8FE6-8D5B540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10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902-9827-45C2-BDBD-6FC825E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F2E-B07E-48AB-B2C8-A366CE2F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6F86-5521-4BE3-8BAB-4EED022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37892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RE_1_0_13.potx" id="{944A9EE0-6014-4BF9-8B04-EBA64DFFCFC4}" vid="{B8407E16-E85B-44F6-A069-871B02FA8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Powerpoint_UGent_EN_WE</Template>
  <TotalTime>298</TotalTime>
  <Words>174</Words>
  <Application>Microsoft Office PowerPoint</Application>
  <PresentationFormat>Custom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Project prinstat  </vt:lpstr>
      <vt:lpstr>Data cleaning</vt:lpstr>
      <vt:lpstr>Description of the study population</vt:lpstr>
      <vt:lpstr>Discriptive analysis</vt:lpstr>
      <vt:lpstr>Formal analysis</vt:lpstr>
      <vt:lpstr>Binary comparison</vt:lpstr>
      <vt:lpstr>Evolution in the placebo group</vt:lpstr>
      <vt:lpstr>blood pressure decrease by gender</vt:lpstr>
      <vt:lpstr>Power analysis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Herlinde Wynendaele</dc:creator>
  <cp:lastModifiedBy>Laurens Van Paemel</cp:lastModifiedBy>
  <cp:revision>52</cp:revision>
  <dcterms:created xsi:type="dcterms:W3CDTF">2018-11-18T11:09:23Z</dcterms:created>
  <dcterms:modified xsi:type="dcterms:W3CDTF">2018-12-14T17:08:13Z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