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322" r:id="rId4"/>
    <p:sldId id="346" r:id="rId5"/>
    <p:sldId id="348" r:id="rId6"/>
    <p:sldId id="305" r:id="rId7"/>
    <p:sldId id="352" r:id="rId8"/>
    <p:sldId id="353" r:id="rId9"/>
    <p:sldId id="354" r:id="rId10"/>
    <p:sldId id="326" r:id="rId11"/>
    <p:sldId id="355" r:id="rId12"/>
    <p:sldId id="32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0"/>
    <p:restoredTop sz="96327"/>
  </p:normalViewPr>
  <p:slideViewPr>
    <p:cSldViewPr snapToGrid="0" snapToObjects="1">
      <p:cViewPr varScale="1">
        <p:scale>
          <a:sx n="70" d="100"/>
          <a:sy n="70" d="100"/>
        </p:scale>
        <p:origin x="3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9A0A8A-CF6C-4C73-851C-F7558AA2A07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5EE3471-F517-4EF6-A600-5F1EB3DC5718}">
      <dgm:prSet phldrT="[Text]"/>
      <dgm:spPr/>
      <dgm:t>
        <a:bodyPr/>
        <a:lstStyle/>
        <a:p>
          <a:r>
            <a:rPr lang="en-US" dirty="0"/>
            <a:t>Real world (3D geoid)</a:t>
          </a:r>
        </a:p>
      </dgm:t>
    </dgm:pt>
    <dgm:pt modelId="{3397FB41-E26B-4DCF-97FF-08C54005BD97}" type="parTrans" cxnId="{42D81538-BDAA-4B25-9DB6-A96679D62BEC}">
      <dgm:prSet/>
      <dgm:spPr/>
      <dgm:t>
        <a:bodyPr/>
        <a:lstStyle/>
        <a:p>
          <a:endParaRPr lang="en-US"/>
        </a:p>
      </dgm:t>
    </dgm:pt>
    <dgm:pt modelId="{8C8F390D-5681-4094-A6C7-B2BA4C416C01}" type="sibTrans" cxnId="{42D81538-BDAA-4B25-9DB6-A96679D62BEC}">
      <dgm:prSet/>
      <dgm:spPr/>
      <dgm:t>
        <a:bodyPr/>
        <a:lstStyle/>
        <a:p>
          <a:endParaRPr lang="en-US"/>
        </a:p>
      </dgm:t>
    </dgm:pt>
    <dgm:pt modelId="{BEEC134C-7666-472E-BDBA-0A15DCB86DFE}">
      <dgm:prSet phldrT="[Text]"/>
      <dgm:spPr/>
      <dgm:t>
        <a:bodyPr/>
        <a:lstStyle/>
        <a:p>
          <a:r>
            <a:rPr lang="en-US" dirty="0"/>
            <a:t>A </a:t>
          </a:r>
          <a:r>
            <a:rPr lang="en-US" b="1" u="sng" dirty="0"/>
            <a:t>geoid</a:t>
          </a:r>
          <a:r>
            <a:rPr lang="en-US" dirty="0"/>
            <a:t> is an imperfect approximation of the shape of the earth</a:t>
          </a:r>
        </a:p>
      </dgm:t>
    </dgm:pt>
    <dgm:pt modelId="{770B3985-5C4B-4AC5-A880-870B441ECA65}" type="parTrans" cxnId="{4E43D857-551C-42A6-B620-E3B7F9DFE254}">
      <dgm:prSet/>
      <dgm:spPr/>
      <dgm:t>
        <a:bodyPr/>
        <a:lstStyle/>
        <a:p>
          <a:endParaRPr lang="en-US"/>
        </a:p>
      </dgm:t>
    </dgm:pt>
    <dgm:pt modelId="{686D94D1-50B6-491F-828A-FF16EEBC1D1B}" type="sibTrans" cxnId="{4E43D857-551C-42A6-B620-E3B7F9DFE254}">
      <dgm:prSet/>
      <dgm:spPr/>
      <dgm:t>
        <a:bodyPr/>
        <a:lstStyle/>
        <a:p>
          <a:endParaRPr lang="en-US"/>
        </a:p>
      </dgm:t>
    </dgm:pt>
    <dgm:pt modelId="{801A0E3E-DCE3-4184-A0E4-03C1475181C7}">
      <dgm:prSet phldrT="[Text]"/>
      <dgm:spPr/>
      <dgm:t>
        <a:bodyPr/>
        <a:lstStyle/>
        <a:p>
          <a:r>
            <a:rPr lang="en-US" dirty="0"/>
            <a:t>Spheroid approximation (geographic coordinate system)</a:t>
          </a:r>
        </a:p>
      </dgm:t>
    </dgm:pt>
    <dgm:pt modelId="{E1074CED-D84F-43C3-B81A-A6CD9CED7195}" type="parTrans" cxnId="{237C7271-40AC-46F2-AA64-7C416380B0AF}">
      <dgm:prSet/>
      <dgm:spPr/>
      <dgm:t>
        <a:bodyPr/>
        <a:lstStyle/>
        <a:p>
          <a:endParaRPr lang="en-US"/>
        </a:p>
      </dgm:t>
    </dgm:pt>
    <dgm:pt modelId="{394E363E-23EA-4DBB-9B0E-25B2EAE0346A}" type="sibTrans" cxnId="{237C7271-40AC-46F2-AA64-7C416380B0AF}">
      <dgm:prSet/>
      <dgm:spPr/>
      <dgm:t>
        <a:bodyPr/>
        <a:lstStyle/>
        <a:p>
          <a:endParaRPr lang="en-US"/>
        </a:p>
      </dgm:t>
    </dgm:pt>
    <dgm:pt modelId="{D7E6EECF-5A86-48FB-9AA1-5C5B6964A319}">
      <dgm:prSet phldrT="[Text]"/>
      <dgm:spPr/>
      <dgm:t>
        <a:bodyPr/>
        <a:lstStyle/>
        <a:p>
          <a:r>
            <a:rPr lang="en-US" dirty="0"/>
            <a:t>The imperfect shape is modelled to a spheroid or reference ellipsoid shape that is governed by a </a:t>
          </a:r>
          <a:r>
            <a:rPr lang="en-US" b="1" u="sng" dirty="0"/>
            <a:t>datum, </a:t>
          </a:r>
          <a:r>
            <a:rPr lang="en-US" b="0" u="none" dirty="0"/>
            <a:t>which are different mathematical reference surfaces. Many kinds exist, but two popular ones are WGS 1984 and NAD1983</a:t>
          </a:r>
          <a:endParaRPr lang="en-US" dirty="0"/>
        </a:p>
      </dgm:t>
    </dgm:pt>
    <dgm:pt modelId="{2EE50E14-2847-4E54-8501-73FD83090A05}" type="parTrans" cxnId="{42C12C5C-1CC9-4E75-912B-644AB0264FE1}">
      <dgm:prSet/>
      <dgm:spPr/>
      <dgm:t>
        <a:bodyPr/>
        <a:lstStyle/>
        <a:p>
          <a:endParaRPr lang="en-US"/>
        </a:p>
      </dgm:t>
    </dgm:pt>
    <dgm:pt modelId="{1CCC0700-CEAF-4601-B287-ABB9DB5072E3}" type="sibTrans" cxnId="{42C12C5C-1CC9-4E75-912B-644AB0264FE1}">
      <dgm:prSet/>
      <dgm:spPr/>
      <dgm:t>
        <a:bodyPr/>
        <a:lstStyle/>
        <a:p>
          <a:endParaRPr lang="en-US"/>
        </a:p>
      </dgm:t>
    </dgm:pt>
    <dgm:pt modelId="{44ECC700-D0E8-46DF-9D3C-BD6765EC33DD}">
      <dgm:prSet phldrT="[Text]"/>
      <dgm:spPr/>
      <dgm:t>
        <a:bodyPr/>
        <a:lstStyle/>
        <a:p>
          <a:r>
            <a:rPr lang="en-US" dirty="0"/>
            <a:t>Projection of the spheroid onto a flat surface (projected coordinate system)</a:t>
          </a:r>
        </a:p>
      </dgm:t>
    </dgm:pt>
    <dgm:pt modelId="{E9F6CD43-00BC-491B-81F8-94F7C3DB874F}" type="parTrans" cxnId="{AD6F9B67-A19D-4468-8798-7E63B79DCDBC}">
      <dgm:prSet/>
      <dgm:spPr/>
      <dgm:t>
        <a:bodyPr/>
        <a:lstStyle/>
        <a:p>
          <a:endParaRPr lang="en-US"/>
        </a:p>
      </dgm:t>
    </dgm:pt>
    <dgm:pt modelId="{1D3FD8BC-3B60-43C6-9940-B19F6EB9BA1B}" type="sibTrans" cxnId="{AD6F9B67-A19D-4468-8798-7E63B79DCDBC}">
      <dgm:prSet/>
      <dgm:spPr/>
      <dgm:t>
        <a:bodyPr/>
        <a:lstStyle/>
        <a:p>
          <a:endParaRPr lang="en-US"/>
        </a:p>
      </dgm:t>
    </dgm:pt>
    <dgm:pt modelId="{33129BC2-E84D-47EB-AE43-468B966FED96}">
      <dgm:prSet phldrT="[Text]" custT="1"/>
      <dgm:spPr/>
      <dgm:t>
        <a:bodyPr/>
        <a:lstStyle/>
        <a:p>
          <a:r>
            <a:rPr lang="en-US" sz="1200" dirty="0"/>
            <a:t>Various projections exist, and the focus point of each projection will change the perspective of the map you’re creating. </a:t>
          </a:r>
        </a:p>
      </dgm:t>
    </dgm:pt>
    <dgm:pt modelId="{D189DDBC-F078-45BC-B036-BA7038C7B45D}" type="parTrans" cxnId="{8FE1DF80-25B8-43AB-B452-2A9069449125}">
      <dgm:prSet/>
      <dgm:spPr/>
      <dgm:t>
        <a:bodyPr/>
        <a:lstStyle/>
        <a:p>
          <a:endParaRPr lang="en-US"/>
        </a:p>
      </dgm:t>
    </dgm:pt>
    <dgm:pt modelId="{6DC7E6ED-CD3A-4CF5-BD2C-C65806C7792E}" type="sibTrans" cxnId="{8FE1DF80-25B8-43AB-B452-2A9069449125}">
      <dgm:prSet/>
      <dgm:spPr/>
      <dgm:t>
        <a:bodyPr/>
        <a:lstStyle/>
        <a:p>
          <a:endParaRPr lang="en-US"/>
        </a:p>
      </dgm:t>
    </dgm:pt>
    <dgm:pt modelId="{73D23910-B208-4BEA-99EF-3369BB21AF92}" type="pres">
      <dgm:prSet presAssocID="{8E9A0A8A-CF6C-4C73-851C-F7558AA2A07E}" presName="rootnode" presStyleCnt="0">
        <dgm:presLayoutVars>
          <dgm:chMax/>
          <dgm:chPref/>
          <dgm:dir/>
          <dgm:animLvl val="lvl"/>
        </dgm:presLayoutVars>
      </dgm:prSet>
      <dgm:spPr/>
    </dgm:pt>
    <dgm:pt modelId="{94F532EE-5E4F-4A2D-9DB0-D99CB13550F8}" type="pres">
      <dgm:prSet presAssocID="{05EE3471-F517-4EF6-A600-5F1EB3DC5718}" presName="composite" presStyleCnt="0"/>
      <dgm:spPr/>
    </dgm:pt>
    <dgm:pt modelId="{3C834E6A-040A-4DA8-B477-F02F3092062B}" type="pres">
      <dgm:prSet presAssocID="{05EE3471-F517-4EF6-A600-5F1EB3DC5718}" presName="bentUpArrow1" presStyleLbl="alignImgPlace1" presStyleIdx="0" presStyleCnt="2"/>
      <dgm:spPr/>
    </dgm:pt>
    <dgm:pt modelId="{D3488AA7-A604-45F3-ACF4-21396E5987DE}" type="pres">
      <dgm:prSet presAssocID="{05EE3471-F517-4EF6-A600-5F1EB3DC5718}" presName="ParentText" presStyleLbl="node1" presStyleIdx="0" presStyleCnt="3">
        <dgm:presLayoutVars>
          <dgm:chMax val="1"/>
          <dgm:chPref val="1"/>
          <dgm:bulletEnabled val="1"/>
        </dgm:presLayoutVars>
      </dgm:prSet>
      <dgm:spPr/>
    </dgm:pt>
    <dgm:pt modelId="{3D714FFB-98A5-4473-948C-421F0ED079DC}" type="pres">
      <dgm:prSet presAssocID="{05EE3471-F517-4EF6-A600-5F1EB3DC5718}" presName="ChildText" presStyleLbl="revTx" presStyleIdx="0" presStyleCnt="3">
        <dgm:presLayoutVars>
          <dgm:chMax val="0"/>
          <dgm:chPref val="0"/>
          <dgm:bulletEnabled val="1"/>
        </dgm:presLayoutVars>
      </dgm:prSet>
      <dgm:spPr/>
    </dgm:pt>
    <dgm:pt modelId="{ADA60BCA-8612-4279-93A7-AECC52BABDCA}" type="pres">
      <dgm:prSet presAssocID="{8C8F390D-5681-4094-A6C7-B2BA4C416C01}" presName="sibTrans" presStyleCnt="0"/>
      <dgm:spPr/>
    </dgm:pt>
    <dgm:pt modelId="{50576977-7A0D-4813-9068-FF484A1B719F}" type="pres">
      <dgm:prSet presAssocID="{801A0E3E-DCE3-4184-A0E4-03C1475181C7}" presName="composite" presStyleCnt="0"/>
      <dgm:spPr/>
    </dgm:pt>
    <dgm:pt modelId="{869A8B4D-0804-43AE-A9B8-4E5918055438}" type="pres">
      <dgm:prSet presAssocID="{801A0E3E-DCE3-4184-A0E4-03C1475181C7}" presName="bentUpArrow1" presStyleLbl="alignImgPlace1" presStyleIdx="1" presStyleCnt="2"/>
      <dgm:spPr/>
    </dgm:pt>
    <dgm:pt modelId="{8F9013AC-956B-449B-86E1-F892E9A58052}" type="pres">
      <dgm:prSet presAssocID="{801A0E3E-DCE3-4184-A0E4-03C1475181C7}" presName="ParentText" presStyleLbl="node1" presStyleIdx="1" presStyleCnt="3">
        <dgm:presLayoutVars>
          <dgm:chMax val="1"/>
          <dgm:chPref val="1"/>
          <dgm:bulletEnabled val="1"/>
        </dgm:presLayoutVars>
      </dgm:prSet>
      <dgm:spPr/>
    </dgm:pt>
    <dgm:pt modelId="{B68A5F0B-B6DB-4671-A02A-AFAC3F3EE45C}" type="pres">
      <dgm:prSet presAssocID="{801A0E3E-DCE3-4184-A0E4-03C1475181C7}" presName="ChildText" presStyleLbl="revTx" presStyleIdx="1" presStyleCnt="3" custScaleX="193432" custScaleY="167186" custLinFactNeighborX="51767" custLinFactNeighborY="1232">
        <dgm:presLayoutVars>
          <dgm:chMax val="0"/>
          <dgm:chPref val="0"/>
          <dgm:bulletEnabled val="1"/>
        </dgm:presLayoutVars>
      </dgm:prSet>
      <dgm:spPr/>
    </dgm:pt>
    <dgm:pt modelId="{9B5366D6-4525-4FA8-BA01-0AD2AB56418A}" type="pres">
      <dgm:prSet presAssocID="{394E363E-23EA-4DBB-9B0E-25B2EAE0346A}" presName="sibTrans" presStyleCnt="0"/>
      <dgm:spPr/>
    </dgm:pt>
    <dgm:pt modelId="{A72376B2-BCE4-4F92-85FC-670D14B7765E}" type="pres">
      <dgm:prSet presAssocID="{44ECC700-D0E8-46DF-9D3C-BD6765EC33DD}" presName="composite" presStyleCnt="0"/>
      <dgm:spPr/>
    </dgm:pt>
    <dgm:pt modelId="{1B3D3086-B71C-4E3B-B5F1-E87DD4D151E8}" type="pres">
      <dgm:prSet presAssocID="{44ECC700-D0E8-46DF-9D3C-BD6765EC33DD}" presName="ParentText" presStyleLbl="node1" presStyleIdx="2" presStyleCnt="3">
        <dgm:presLayoutVars>
          <dgm:chMax val="1"/>
          <dgm:chPref val="1"/>
          <dgm:bulletEnabled val="1"/>
        </dgm:presLayoutVars>
      </dgm:prSet>
      <dgm:spPr/>
    </dgm:pt>
    <dgm:pt modelId="{9C335607-B72D-4C77-8D45-B1999A1BDD39}" type="pres">
      <dgm:prSet presAssocID="{44ECC700-D0E8-46DF-9D3C-BD6765EC33DD}" presName="FinalChildText" presStyleLbl="revTx" presStyleIdx="2" presStyleCnt="3" custScaleX="147449" custScaleY="108352" custLinFactNeighborX="26846">
        <dgm:presLayoutVars>
          <dgm:chMax val="0"/>
          <dgm:chPref val="0"/>
          <dgm:bulletEnabled val="1"/>
        </dgm:presLayoutVars>
      </dgm:prSet>
      <dgm:spPr/>
    </dgm:pt>
  </dgm:ptLst>
  <dgm:cxnLst>
    <dgm:cxn modelId="{42D81538-BDAA-4B25-9DB6-A96679D62BEC}" srcId="{8E9A0A8A-CF6C-4C73-851C-F7558AA2A07E}" destId="{05EE3471-F517-4EF6-A600-5F1EB3DC5718}" srcOrd="0" destOrd="0" parTransId="{3397FB41-E26B-4DCF-97FF-08C54005BD97}" sibTransId="{8C8F390D-5681-4094-A6C7-B2BA4C416C01}"/>
    <dgm:cxn modelId="{42C12C5C-1CC9-4E75-912B-644AB0264FE1}" srcId="{801A0E3E-DCE3-4184-A0E4-03C1475181C7}" destId="{D7E6EECF-5A86-48FB-9AA1-5C5B6964A319}" srcOrd="0" destOrd="0" parTransId="{2EE50E14-2847-4E54-8501-73FD83090A05}" sibTransId="{1CCC0700-CEAF-4601-B287-ABB9DB5072E3}"/>
    <dgm:cxn modelId="{AD6F9B67-A19D-4468-8798-7E63B79DCDBC}" srcId="{8E9A0A8A-CF6C-4C73-851C-F7558AA2A07E}" destId="{44ECC700-D0E8-46DF-9D3C-BD6765EC33DD}" srcOrd="2" destOrd="0" parTransId="{E9F6CD43-00BC-491B-81F8-94F7C3DB874F}" sibTransId="{1D3FD8BC-3B60-43C6-9940-B19F6EB9BA1B}"/>
    <dgm:cxn modelId="{5751BD4E-C587-44DE-8513-838FCF5CCEED}" type="presOf" srcId="{44ECC700-D0E8-46DF-9D3C-BD6765EC33DD}" destId="{1B3D3086-B71C-4E3B-B5F1-E87DD4D151E8}" srcOrd="0" destOrd="0" presId="urn:microsoft.com/office/officeart/2005/8/layout/StepDownProcess"/>
    <dgm:cxn modelId="{237C7271-40AC-46F2-AA64-7C416380B0AF}" srcId="{8E9A0A8A-CF6C-4C73-851C-F7558AA2A07E}" destId="{801A0E3E-DCE3-4184-A0E4-03C1475181C7}" srcOrd="1" destOrd="0" parTransId="{E1074CED-D84F-43C3-B81A-A6CD9CED7195}" sibTransId="{394E363E-23EA-4DBB-9B0E-25B2EAE0346A}"/>
    <dgm:cxn modelId="{8906A274-5C9E-4F45-B885-D06D9DA4C3B0}" type="presOf" srcId="{D7E6EECF-5A86-48FB-9AA1-5C5B6964A319}" destId="{B68A5F0B-B6DB-4671-A02A-AFAC3F3EE45C}" srcOrd="0" destOrd="0" presId="urn:microsoft.com/office/officeart/2005/8/layout/StepDownProcess"/>
    <dgm:cxn modelId="{4E43D857-551C-42A6-B620-E3B7F9DFE254}" srcId="{05EE3471-F517-4EF6-A600-5F1EB3DC5718}" destId="{BEEC134C-7666-472E-BDBA-0A15DCB86DFE}" srcOrd="0" destOrd="0" parTransId="{770B3985-5C4B-4AC5-A880-870B441ECA65}" sibTransId="{686D94D1-50B6-491F-828A-FF16EEBC1D1B}"/>
    <dgm:cxn modelId="{5C12D179-C088-426C-938E-22EEFC25B102}" type="presOf" srcId="{05EE3471-F517-4EF6-A600-5F1EB3DC5718}" destId="{D3488AA7-A604-45F3-ACF4-21396E5987DE}" srcOrd="0" destOrd="0" presId="urn:microsoft.com/office/officeart/2005/8/layout/StepDownProcess"/>
    <dgm:cxn modelId="{8FE1DF80-25B8-43AB-B452-2A9069449125}" srcId="{44ECC700-D0E8-46DF-9D3C-BD6765EC33DD}" destId="{33129BC2-E84D-47EB-AE43-468B966FED96}" srcOrd="0" destOrd="0" parTransId="{D189DDBC-F078-45BC-B036-BA7038C7B45D}" sibTransId="{6DC7E6ED-CD3A-4CF5-BD2C-C65806C7792E}"/>
    <dgm:cxn modelId="{C36A94AB-19D3-41EE-BF65-A2A9AC8B2306}" type="presOf" srcId="{33129BC2-E84D-47EB-AE43-468B966FED96}" destId="{9C335607-B72D-4C77-8D45-B1999A1BDD39}" srcOrd="0" destOrd="0" presId="urn:microsoft.com/office/officeart/2005/8/layout/StepDownProcess"/>
    <dgm:cxn modelId="{712872AE-C3C1-49B4-A834-DB9EC3A24BFC}" type="presOf" srcId="{BEEC134C-7666-472E-BDBA-0A15DCB86DFE}" destId="{3D714FFB-98A5-4473-948C-421F0ED079DC}" srcOrd="0" destOrd="0" presId="urn:microsoft.com/office/officeart/2005/8/layout/StepDownProcess"/>
    <dgm:cxn modelId="{2FC5DBE8-86DE-4463-A1A8-943608E63978}" type="presOf" srcId="{8E9A0A8A-CF6C-4C73-851C-F7558AA2A07E}" destId="{73D23910-B208-4BEA-99EF-3369BB21AF92}" srcOrd="0" destOrd="0" presId="urn:microsoft.com/office/officeart/2005/8/layout/StepDownProcess"/>
    <dgm:cxn modelId="{6F274AEB-5ACF-4B5B-AB1E-611850BF9FFC}" type="presOf" srcId="{801A0E3E-DCE3-4184-A0E4-03C1475181C7}" destId="{8F9013AC-956B-449B-86E1-F892E9A58052}" srcOrd="0" destOrd="0" presId="urn:microsoft.com/office/officeart/2005/8/layout/StepDownProcess"/>
    <dgm:cxn modelId="{1EF33EA6-525F-4894-9FAC-0AE7A8FE459F}" type="presParOf" srcId="{73D23910-B208-4BEA-99EF-3369BB21AF92}" destId="{94F532EE-5E4F-4A2D-9DB0-D99CB13550F8}" srcOrd="0" destOrd="0" presId="urn:microsoft.com/office/officeart/2005/8/layout/StepDownProcess"/>
    <dgm:cxn modelId="{BE6AD8A1-D538-4FBB-A006-FEA887D03C64}" type="presParOf" srcId="{94F532EE-5E4F-4A2D-9DB0-D99CB13550F8}" destId="{3C834E6A-040A-4DA8-B477-F02F3092062B}" srcOrd="0" destOrd="0" presId="urn:microsoft.com/office/officeart/2005/8/layout/StepDownProcess"/>
    <dgm:cxn modelId="{13EF0DF3-474F-4EF6-AA2D-0AFDE11D65AC}" type="presParOf" srcId="{94F532EE-5E4F-4A2D-9DB0-D99CB13550F8}" destId="{D3488AA7-A604-45F3-ACF4-21396E5987DE}" srcOrd="1" destOrd="0" presId="urn:microsoft.com/office/officeart/2005/8/layout/StepDownProcess"/>
    <dgm:cxn modelId="{600A3457-257C-42F9-9A02-C7E5F609B3FA}" type="presParOf" srcId="{94F532EE-5E4F-4A2D-9DB0-D99CB13550F8}" destId="{3D714FFB-98A5-4473-948C-421F0ED079DC}" srcOrd="2" destOrd="0" presId="urn:microsoft.com/office/officeart/2005/8/layout/StepDownProcess"/>
    <dgm:cxn modelId="{06712A71-C2A5-489E-A64A-3193D52024EE}" type="presParOf" srcId="{73D23910-B208-4BEA-99EF-3369BB21AF92}" destId="{ADA60BCA-8612-4279-93A7-AECC52BABDCA}" srcOrd="1" destOrd="0" presId="urn:microsoft.com/office/officeart/2005/8/layout/StepDownProcess"/>
    <dgm:cxn modelId="{DFE831F0-2711-4CF5-AA65-1B703C052CAD}" type="presParOf" srcId="{73D23910-B208-4BEA-99EF-3369BB21AF92}" destId="{50576977-7A0D-4813-9068-FF484A1B719F}" srcOrd="2" destOrd="0" presId="urn:microsoft.com/office/officeart/2005/8/layout/StepDownProcess"/>
    <dgm:cxn modelId="{44068013-3F71-46CB-9C30-A41453BE6754}" type="presParOf" srcId="{50576977-7A0D-4813-9068-FF484A1B719F}" destId="{869A8B4D-0804-43AE-A9B8-4E5918055438}" srcOrd="0" destOrd="0" presId="urn:microsoft.com/office/officeart/2005/8/layout/StepDownProcess"/>
    <dgm:cxn modelId="{36E984EF-1F3D-4244-BF7D-182C08E6DA2D}" type="presParOf" srcId="{50576977-7A0D-4813-9068-FF484A1B719F}" destId="{8F9013AC-956B-449B-86E1-F892E9A58052}" srcOrd="1" destOrd="0" presId="urn:microsoft.com/office/officeart/2005/8/layout/StepDownProcess"/>
    <dgm:cxn modelId="{E01DBC3F-43FB-43F8-9B9E-F20181D6FBA0}" type="presParOf" srcId="{50576977-7A0D-4813-9068-FF484A1B719F}" destId="{B68A5F0B-B6DB-4671-A02A-AFAC3F3EE45C}" srcOrd="2" destOrd="0" presId="urn:microsoft.com/office/officeart/2005/8/layout/StepDownProcess"/>
    <dgm:cxn modelId="{15AAB1ED-921C-4BD6-8A6E-8E295FEA2B31}" type="presParOf" srcId="{73D23910-B208-4BEA-99EF-3369BB21AF92}" destId="{9B5366D6-4525-4FA8-BA01-0AD2AB56418A}" srcOrd="3" destOrd="0" presId="urn:microsoft.com/office/officeart/2005/8/layout/StepDownProcess"/>
    <dgm:cxn modelId="{A309D4FD-6006-4DB3-BF80-9C5EB16DD4E7}" type="presParOf" srcId="{73D23910-B208-4BEA-99EF-3369BB21AF92}" destId="{A72376B2-BCE4-4F92-85FC-670D14B7765E}" srcOrd="4" destOrd="0" presId="urn:microsoft.com/office/officeart/2005/8/layout/StepDownProcess"/>
    <dgm:cxn modelId="{CB05B062-69CD-443F-A9CB-EDD2A23BB671}" type="presParOf" srcId="{A72376B2-BCE4-4F92-85FC-670D14B7765E}" destId="{1B3D3086-B71C-4E3B-B5F1-E87DD4D151E8}" srcOrd="0" destOrd="0" presId="urn:microsoft.com/office/officeart/2005/8/layout/StepDownProcess"/>
    <dgm:cxn modelId="{9F60D276-3203-43F2-86E7-BBE0A47F60EE}" type="presParOf" srcId="{A72376B2-BCE4-4F92-85FC-670D14B7765E}" destId="{9C335607-B72D-4C77-8D45-B1999A1BDD39}"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34E6A-040A-4DA8-B477-F02F3092062B}">
      <dsp:nvSpPr>
        <dsp:cNvPr id="0" name=""/>
        <dsp:cNvSpPr/>
      </dsp:nvSpPr>
      <dsp:spPr>
        <a:xfrm rot="5400000">
          <a:off x="1067563" y="1656706"/>
          <a:ext cx="1469939" cy="167347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488AA7-A604-45F3-ACF4-21396E5987DE}">
      <dsp:nvSpPr>
        <dsp:cNvPr id="0" name=""/>
        <dsp:cNvSpPr/>
      </dsp:nvSpPr>
      <dsp:spPr>
        <a:xfrm>
          <a:off x="678118" y="27249"/>
          <a:ext cx="2474512" cy="173207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Real world (3D geoid)</a:t>
          </a:r>
        </a:p>
      </dsp:txBody>
      <dsp:txXfrm>
        <a:off x="762686" y="111817"/>
        <a:ext cx="2305376" cy="1562942"/>
      </dsp:txXfrm>
    </dsp:sp>
    <dsp:sp modelId="{3D714FFB-98A5-4473-948C-421F0ED079DC}">
      <dsp:nvSpPr>
        <dsp:cNvPr id="0" name=""/>
        <dsp:cNvSpPr/>
      </dsp:nvSpPr>
      <dsp:spPr>
        <a:xfrm>
          <a:off x="3152631" y="192442"/>
          <a:ext cx="1799724" cy="139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 </a:t>
          </a:r>
          <a:r>
            <a:rPr lang="en-US" sz="1400" b="1" u="sng" kern="1200" dirty="0"/>
            <a:t>geoid</a:t>
          </a:r>
          <a:r>
            <a:rPr lang="en-US" sz="1400" kern="1200" dirty="0"/>
            <a:t> is an imperfect approximation of the shape of the earth</a:t>
          </a:r>
        </a:p>
      </dsp:txBody>
      <dsp:txXfrm>
        <a:off x="3152631" y="192442"/>
        <a:ext cx="1799724" cy="1399942"/>
      </dsp:txXfrm>
    </dsp:sp>
    <dsp:sp modelId="{869A8B4D-0804-43AE-A9B8-4E5918055438}">
      <dsp:nvSpPr>
        <dsp:cNvPr id="0" name=""/>
        <dsp:cNvSpPr/>
      </dsp:nvSpPr>
      <dsp:spPr>
        <a:xfrm rot="5400000">
          <a:off x="3119197" y="3907492"/>
          <a:ext cx="1469939" cy="167347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9013AC-956B-449B-86E1-F892E9A58052}">
      <dsp:nvSpPr>
        <dsp:cNvPr id="0" name=""/>
        <dsp:cNvSpPr/>
      </dsp:nvSpPr>
      <dsp:spPr>
        <a:xfrm>
          <a:off x="2729752" y="2278034"/>
          <a:ext cx="2474512" cy="173207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Spheroid approximation (geographic coordinate system)</a:t>
          </a:r>
        </a:p>
      </dsp:txBody>
      <dsp:txXfrm>
        <a:off x="2814320" y="2362602"/>
        <a:ext cx="2305376" cy="1562942"/>
      </dsp:txXfrm>
    </dsp:sp>
    <dsp:sp modelId="{B68A5F0B-B6DB-4671-A02A-AFAC3F3EE45C}">
      <dsp:nvSpPr>
        <dsp:cNvPr id="0" name=""/>
        <dsp:cNvSpPr/>
      </dsp:nvSpPr>
      <dsp:spPr>
        <a:xfrm>
          <a:off x="5295169" y="1990192"/>
          <a:ext cx="3481243" cy="2340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The imperfect shape is modelled to a spheroid or reference ellipsoid shape that is governed by a </a:t>
          </a:r>
          <a:r>
            <a:rPr lang="en-US" sz="1400" b="1" u="sng" kern="1200" dirty="0"/>
            <a:t>datum, </a:t>
          </a:r>
          <a:r>
            <a:rPr lang="en-US" sz="1400" b="0" u="none" kern="1200" dirty="0"/>
            <a:t>which are different mathematical reference surfaces. Many kinds exist, but two popular ones are WGS 1984 and NAD1983</a:t>
          </a:r>
          <a:endParaRPr lang="en-US" sz="1400" kern="1200" dirty="0"/>
        </a:p>
      </dsp:txBody>
      <dsp:txXfrm>
        <a:off x="5295169" y="1990192"/>
        <a:ext cx="3481243" cy="2340507"/>
      </dsp:txXfrm>
    </dsp:sp>
    <dsp:sp modelId="{1B3D3086-B71C-4E3B-B5F1-E87DD4D151E8}">
      <dsp:nvSpPr>
        <dsp:cNvPr id="0" name=""/>
        <dsp:cNvSpPr/>
      </dsp:nvSpPr>
      <dsp:spPr>
        <a:xfrm>
          <a:off x="4781386" y="4223730"/>
          <a:ext cx="2474512" cy="173207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Projection of the spheroid onto a flat surface (projected coordinate system)</a:t>
          </a:r>
        </a:p>
      </dsp:txBody>
      <dsp:txXfrm>
        <a:off x="4865954" y="4308298"/>
        <a:ext cx="2305376" cy="1562942"/>
      </dsp:txXfrm>
    </dsp:sp>
    <dsp:sp modelId="{9C335607-B72D-4C77-8D45-B1999A1BDD39}">
      <dsp:nvSpPr>
        <dsp:cNvPr id="0" name=""/>
        <dsp:cNvSpPr/>
      </dsp:nvSpPr>
      <dsp:spPr>
        <a:xfrm>
          <a:off x="7312078" y="4330462"/>
          <a:ext cx="2653676" cy="151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Various projections exist, and the focus point of each projection will change the perspective of the map you’re creating. </a:t>
          </a:r>
        </a:p>
      </dsp:txBody>
      <dsp:txXfrm>
        <a:off x="7312078" y="4330462"/>
        <a:ext cx="2653676" cy="151686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06E40-AD2F-DE45-8625-E5B17BE62FA5}"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3EC34-8F60-0E48-80E5-91C4A6D7DDCB}" type="slidenum">
              <a:rPr lang="en-US" smtClean="0"/>
              <a:t>‹#›</a:t>
            </a:fld>
            <a:endParaRPr lang="en-US"/>
          </a:p>
        </p:txBody>
      </p:sp>
    </p:spTree>
    <p:extLst>
      <p:ext uri="{BB962C8B-B14F-4D97-AF65-F5344CB8AC3E}">
        <p14:creationId xmlns:p14="http://schemas.microsoft.com/office/powerpoint/2010/main" val="35236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Craig Callahan (Twitter)</a:t>
            </a:r>
          </a:p>
        </p:txBody>
      </p:sp>
      <p:sp>
        <p:nvSpPr>
          <p:cNvPr id="4" name="Slide Number Placeholder 3"/>
          <p:cNvSpPr>
            <a:spLocks noGrp="1"/>
          </p:cNvSpPr>
          <p:nvPr>
            <p:ph type="sldNum" sz="quarter" idx="5"/>
          </p:nvPr>
        </p:nvSpPr>
        <p:spPr/>
        <p:txBody>
          <a:bodyPr/>
          <a:lstStyle/>
          <a:p>
            <a:fld id="{C103EC34-8F60-0E48-80E5-91C4A6D7DDCB}" type="slidenum">
              <a:rPr lang="en-US" smtClean="0"/>
              <a:t>2</a:t>
            </a:fld>
            <a:endParaRPr lang="en-US"/>
          </a:p>
        </p:txBody>
      </p:sp>
    </p:spTree>
    <p:extLst>
      <p:ext uri="{BB962C8B-B14F-4D97-AF65-F5344CB8AC3E}">
        <p14:creationId xmlns:p14="http://schemas.microsoft.com/office/powerpoint/2010/main" val="1507517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ArcGIS online</a:t>
            </a:r>
          </a:p>
        </p:txBody>
      </p:sp>
      <p:sp>
        <p:nvSpPr>
          <p:cNvPr id="4" name="Slide Number Placeholder 3"/>
          <p:cNvSpPr>
            <a:spLocks noGrp="1"/>
          </p:cNvSpPr>
          <p:nvPr>
            <p:ph type="sldNum" sz="quarter" idx="5"/>
          </p:nvPr>
        </p:nvSpPr>
        <p:spPr/>
        <p:txBody>
          <a:bodyPr/>
          <a:lstStyle/>
          <a:p>
            <a:fld id="{C103EC34-8F60-0E48-80E5-91C4A6D7DDCB}" type="slidenum">
              <a:rPr lang="en-US" smtClean="0"/>
              <a:t>8</a:t>
            </a:fld>
            <a:endParaRPr lang="en-US"/>
          </a:p>
        </p:txBody>
      </p:sp>
    </p:spTree>
    <p:extLst>
      <p:ext uri="{BB962C8B-B14F-4D97-AF65-F5344CB8AC3E}">
        <p14:creationId xmlns:p14="http://schemas.microsoft.com/office/powerpoint/2010/main" val="320103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Geosystems, </a:t>
            </a:r>
            <a:r>
              <a:rPr lang="en-US" dirty="0" err="1"/>
              <a:t>Chp</a:t>
            </a:r>
            <a:r>
              <a:rPr lang="en-US" dirty="0"/>
              <a:t>. 1, Christopherson</a:t>
            </a:r>
          </a:p>
        </p:txBody>
      </p:sp>
      <p:sp>
        <p:nvSpPr>
          <p:cNvPr id="4" name="Slide Number Placeholder 3"/>
          <p:cNvSpPr>
            <a:spLocks noGrp="1"/>
          </p:cNvSpPr>
          <p:nvPr>
            <p:ph type="sldNum" sz="quarter" idx="5"/>
          </p:nvPr>
        </p:nvSpPr>
        <p:spPr/>
        <p:txBody>
          <a:bodyPr/>
          <a:lstStyle/>
          <a:p>
            <a:fld id="{C103EC34-8F60-0E48-80E5-91C4A6D7DDCB}" type="slidenum">
              <a:rPr lang="en-US" smtClean="0"/>
              <a:t>10</a:t>
            </a:fld>
            <a:endParaRPr lang="en-US"/>
          </a:p>
        </p:txBody>
      </p:sp>
    </p:spTree>
    <p:extLst>
      <p:ext uri="{BB962C8B-B14F-4D97-AF65-F5344CB8AC3E}">
        <p14:creationId xmlns:p14="http://schemas.microsoft.com/office/powerpoint/2010/main" val="490391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8/31/2024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sktop.arcgis.com/en/arcmap/10.3/guide-books/map-projections/universal-transverse-mercator.htm" TargetMode="External"/><Relationship Id="rId2" Type="http://schemas.openxmlformats.org/officeDocument/2006/relationships/hyperlink" Target="https://desktop.arcgis.com/en/arcmap/10.3/guide-books/map-projections/lambert-conformal-conic.htm" TargetMode="External"/><Relationship Id="rId1" Type="http://schemas.openxmlformats.org/officeDocument/2006/relationships/slideLayout" Target="../slideLayouts/slideLayout2.xml"/><Relationship Id="rId4" Type="http://schemas.openxmlformats.org/officeDocument/2006/relationships/hyperlink" Target="https://www.usgs.gov/faqs/how-are-utm-coordinates-measured-usgs-topographic-maps?qt-news_science_products=0#qt-news_science_produc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23B8-5957-1546-B8F3-407FA1315721}"/>
              </a:ext>
            </a:extLst>
          </p:cNvPr>
          <p:cNvSpPr>
            <a:spLocks noGrp="1"/>
          </p:cNvSpPr>
          <p:nvPr>
            <p:ph type="ctrTitle"/>
          </p:nvPr>
        </p:nvSpPr>
        <p:spPr>
          <a:xfrm>
            <a:off x="1371600" y="1803405"/>
            <a:ext cx="8717280" cy="1825096"/>
          </a:xfrm>
        </p:spPr>
        <p:txBody>
          <a:bodyPr>
            <a:normAutofit fontScale="90000"/>
          </a:bodyPr>
          <a:lstStyle/>
          <a:p>
            <a:r>
              <a:rPr lang="en-US" dirty="0"/>
              <a:t>Data Projections and coordinate systems</a:t>
            </a:r>
          </a:p>
        </p:txBody>
      </p:sp>
      <p:sp>
        <p:nvSpPr>
          <p:cNvPr id="3" name="Subtitle 2">
            <a:extLst>
              <a:ext uri="{FF2B5EF4-FFF2-40B4-BE49-F238E27FC236}">
                <a16:creationId xmlns:a16="http://schemas.microsoft.com/office/drawing/2014/main" id="{91D56276-CEBA-1D41-A4DD-8C80837A3B14}"/>
              </a:ext>
            </a:extLst>
          </p:cNvPr>
          <p:cNvSpPr>
            <a:spLocks noGrp="1"/>
          </p:cNvSpPr>
          <p:nvPr>
            <p:ph type="subTitle" idx="1"/>
          </p:nvPr>
        </p:nvSpPr>
        <p:spPr/>
        <p:txBody>
          <a:bodyPr/>
          <a:lstStyle/>
          <a:p>
            <a:r>
              <a:rPr lang="en-US" dirty="0"/>
              <a:t>WEEK 3 LECTURE SLIDES</a:t>
            </a:r>
          </a:p>
        </p:txBody>
      </p:sp>
    </p:spTree>
    <p:extLst>
      <p:ext uri="{BB962C8B-B14F-4D97-AF65-F5344CB8AC3E}">
        <p14:creationId xmlns:p14="http://schemas.microsoft.com/office/powerpoint/2010/main" val="262672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39A8-E69C-4CD4-95FA-96FDA5D6E5F6}"/>
              </a:ext>
            </a:extLst>
          </p:cNvPr>
          <p:cNvSpPr>
            <a:spLocks noGrp="1"/>
          </p:cNvSpPr>
          <p:nvPr>
            <p:ph type="title"/>
          </p:nvPr>
        </p:nvSpPr>
        <p:spPr/>
        <p:txBody>
          <a:bodyPr/>
          <a:lstStyle/>
          <a:p>
            <a:r>
              <a:rPr lang="en-US" dirty="0"/>
              <a:t>projections</a:t>
            </a:r>
          </a:p>
        </p:txBody>
      </p:sp>
      <p:sp>
        <p:nvSpPr>
          <p:cNvPr id="3" name="Content Placeholder 2">
            <a:extLst>
              <a:ext uri="{FF2B5EF4-FFF2-40B4-BE49-F238E27FC236}">
                <a16:creationId xmlns:a16="http://schemas.microsoft.com/office/drawing/2014/main" id="{A05D91A1-F600-431C-A481-5B6FE14C83C6}"/>
              </a:ext>
            </a:extLst>
          </p:cNvPr>
          <p:cNvSpPr>
            <a:spLocks noGrp="1"/>
          </p:cNvSpPr>
          <p:nvPr>
            <p:ph idx="1"/>
          </p:nvPr>
        </p:nvSpPr>
        <p:spPr>
          <a:xfrm>
            <a:off x="357996" y="2198011"/>
            <a:ext cx="4214004" cy="4024125"/>
          </a:xfrm>
        </p:spPr>
        <p:txBody>
          <a:bodyPr/>
          <a:lstStyle/>
          <a:p>
            <a:r>
              <a:rPr lang="en-US" b="1" i="1" dirty="0"/>
              <a:t>Map projection – the transformation of coordinate locations from the Earth’s curved surface onto flat maps</a:t>
            </a:r>
          </a:p>
        </p:txBody>
      </p:sp>
      <p:pic>
        <p:nvPicPr>
          <p:cNvPr id="4" name="Picture 5" descr="01_21">
            <a:extLst>
              <a:ext uri="{FF2B5EF4-FFF2-40B4-BE49-F238E27FC236}">
                <a16:creationId xmlns:a16="http://schemas.microsoft.com/office/drawing/2014/main" id="{0910D0DE-32CA-46DF-A947-9AE42DB19082}"/>
              </a:ext>
            </a:extLst>
          </p:cNvPr>
          <p:cNvPicPr>
            <a:picLocks noChangeAspect="1" noChangeArrowheads="1"/>
          </p:cNvPicPr>
          <p:nvPr/>
        </p:nvPicPr>
        <p:blipFill rotWithShape="1">
          <a:blip r:embed="rId3">
            <a:lum bright="-24000" contrast="6000"/>
            <a:extLst>
              <a:ext uri="{28A0092B-C50C-407E-A947-70E740481C1C}">
                <a14:useLocalDpi xmlns:a14="http://schemas.microsoft.com/office/drawing/2010/main" val="0"/>
              </a:ext>
            </a:extLst>
          </a:blip>
          <a:srcRect t="18872" b="46399"/>
          <a:stretch/>
        </p:blipFill>
        <p:spPr bwMode="auto">
          <a:xfrm>
            <a:off x="4495355" y="2025942"/>
            <a:ext cx="7627633" cy="26489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5" descr="01_21">
            <a:extLst>
              <a:ext uri="{FF2B5EF4-FFF2-40B4-BE49-F238E27FC236}">
                <a16:creationId xmlns:a16="http://schemas.microsoft.com/office/drawing/2014/main" id="{E1B02E7A-5F66-415F-B0E9-21FFE5A75DFB}"/>
              </a:ext>
            </a:extLst>
          </p:cNvPr>
          <p:cNvPicPr>
            <a:picLocks noChangeAspect="1" noChangeArrowheads="1"/>
          </p:cNvPicPr>
          <p:nvPr/>
        </p:nvPicPr>
        <p:blipFill rotWithShape="1">
          <a:blip r:embed="rId3">
            <a:lum bright="-24000" contrast="6000"/>
            <a:extLst>
              <a:ext uri="{28A0092B-C50C-407E-A947-70E740481C1C}">
                <a14:useLocalDpi xmlns:a14="http://schemas.microsoft.com/office/drawing/2010/main" val="0"/>
              </a:ext>
            </a:extLst>
          </a:blip>
          <a:srcRect t="72803" r="36079"/>
          <a:stretch/>
        </p:blipFill>
        <p:spPr bwMode="auto">
          <a:xfrm>
            <a:off x="6107276" y="4682444"/>
            <a:ext cx="4856815" cy="2066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95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969D-173E-4D11-BB9E-922B539B3D98}"/>
              </a:ext>
            </a:extLst>
          </p:cNvPr>
          <p:cNvSpPr>
            <a:spLocks noGrp="1"/>
          </p:cNvSpPr>
          <p:nvPr>
            <p:ph type="title"/>
          </p:nvPr>
        </p:nvSpPr>
        <p:spPr/>
        <p:txBody>
          <a:bodyPr/>
          <a:lstStyle/>
          <a:p>
            <a:r>
              <a:rPr lang="en-US" dirty="0"/>
              <a:t>projections</a:t>
            </a:r>
          </a:p>
        </p:txBody>
      </p:sp>
      <p:sp>
        <p:nvSpPr>
          <p:cNvPr id="3" name="Content Placeholder 2">
            <a:extLst>
              <a:ext uri="{FF2B5EF4-FFF2-40B4-BE49-F238E27FC236}">
                <a16:creationId xmlns:a16="http://schemas.microsoft.com/office/drawing/2014/main" id="{F043D9E3-9B8F-46F1-9F09-F6283A74B986}"/>
              </a:ext>
            </a:extLst>
          </p:cNvPr>
          <p:cNvSpPr>
            <a:spLocks noGrp="1"/>
          </p:cNvSpPr>
          <p:nvPr>
            <p:ph idx="1"/>
          </p:nvPr>
        </p:nvSpPr>
        <p:spPr/>
        <p:txBody>
          <a:bodyPr>
            <a:normAutofit fontScale="92500" lnSpcReduction="20000"/>
          </a:bodyPr>
          <a:lstStyle/>
          <a:p>
            <a:r>
              <a:rPr lang="en-US" dirty="0"/>
              <a:t>Hundreds of various projections of different styles (i.e. planar, conic, cylindrical) and more are produced all the time</a:t>
            </a:r>
          </a:p>
          <a:p>
            <a:endParaRPr lang="en-US" dirty="0"/>
          </a:p>
          <a:p>
            <a:r>
              <a:rPr lang="en-US" i="1" dirty="0"/>
              <a:t>However, </a:t>
            </a:r>
            <a:r>
              <a:rPr lang="en-US" dirty="0"/>
              <a:t>only a select few projections are commonly used, and these projections have modifications based on specific regions (e.g. UTM </a:t>
            </a:r>
            <a:r>
              <a:rPr lang="en-US" i="1" dirty="0"/>
              <a:t>Zone 11N</a:t>
            </a:r>
            <a:r>
              <a:rPr lang="en-US" dirty="0"/>
              <a:t>)</a:t>
            </a:r>
          </a:p>
          <a:p>
            <a:endParaRPr lang="en-US" i="1" dirty="0"/>
          </a:p>
          <a:p>
            <a:r>
              <a:rPr lang="en-US" dirty="0"/>
              <a:t>Two really common projections are the Lambert Conformal Conic (more info on this projection here: </a:t>
            </a:r>
            <a:r>
              <a:rPr lang="en-US" dirty="0">
                <a:hlinkClick r:id="rId2"/>
              </a:rPr>
              <a:t>https://desktop.arcgis.com/en/arcmap/10.3/guide-books/map-projections/lambert-conformal-conic.htm</a:t>
            </a:r>
            <a:r>
              <a:rPr lang="en-US" dirty="0"/>
              <a:t>) and the Universal Transverse Mercator (link here: </a:t>
            </a:r>
            <a:r>
              <a:rPr lang="en-US" dirty="0">
                <a:hlinkClick r:id="rId3"/>
              </a:rPr>
              <a:t>https://desktop.arcgis.com/en/arcmap/10.3/guide-books/map-projections/universal-transverse-mercator.htm</a:t>
            </a:r>
            <a:r>
              <a:rPr lang="en-US" dirty="0"/>
              <a:t>) </a:t>
            </a:r>
          </a:p>
          <a:p>
            <a:pPr lvl="1"/>
            <a:r>
              <a:rPr lang="en-US" dirty="0"/>
              <a:t>Note: Another good website for UTMs and topo maps is via the USGS here: </a:t>
            </a:r>
            <a:r>
              <a:rPr lang="en-US" dirty="0">
                <a:hlinkClick r:id="rId4"/>
              </a:rPr>
              <a:t>https://www.usgs.gov/faqs/how-are-utm-coordinates-measured-usgs-topographic-maps?qt-news_science_products=0#qt-news_science_products</a:t>
            </a:r>
            <a:r>
              <a:rPr lang="en-US" dirty="0"/>
              <a:t>)</a:t>
            </a:r>
          </a:p>
        </p:txBody>
      </p:sp>
    </p:spTree>
    <p:extLst>
      <p:ext uri="{BB962C8B-B14F-4D97-AF65-F5344CB8AC3E}">
        <p14:creationId xmlns:p14="http://schemas.microsoft.com/office/powerpoint/2010/main" val="415360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1A39-E696-49C2-AC0E-56EAA4CF524B}"/>
              </a:ext>
            </a:extLst>
          </p:cNvPr>
          <p:cNvSpPr>
            <a:spLocks noGrp="1"/>
          </p:cNvSpPr>
          <p:nvPr>
            <p:ph type="title"/>
          </p:nvPr>
        </p:nvSpPr>
        <p:spPr/>
        <p:txBody>
          <a:bodyPr/>
          <a:lstStyle/>
          <a:p>
            <a:r>
              <a:rPr lang="en-US" dirty="0"/>
              <a:t>Lab #3</a:t>
            </a:r>
          </a:p>
        </p:txBody>
      </p:sp>
      <p:sp>
        <p:nvSpPr>
          <p:cNvPr id="3" name="Content Placeholder 2">
            <a:extLst>
              <a:ext uri="{FF2B5EF4-FFF2-40B4-BE49-F238E27FC236}">
                <a16:creationId xmlns:a16="http://schemas.microsoft.com/office/drawing/2014/main" id="{7B88D62C-FE44-4093-BBFF-E821AFD48484}"/>
              </a:ext>
            </a:extLst>
          </p:cNvPr>
          <p:cNvSpPr>
            <a:spLocks noGrp="1"/>
          </p:cNvSpPr>
          <p:nvPr>
            <p:ph idx="1"/>
          </p:nvPr>
        </p:nvSpPr>
        <p:spPr/>
        <p:txBody>
          <a:bodyPr>
            <a:normAutofit/>
          </a:bodyPr>
          <a:lstStyle/>
          <a:p>
            <a:r>
              <a:rPr lang="en-US" dirty="0"/>
              <a:t>Be sure you make a “Lab3” folder in your “GEOS323” master folder BEFORE you download the Lab 3 data from Canvas or open ArcGIS Pro.</a:t>
            </a:r>
          </a:p>
          <a:p>
            <a:r>
              <a:rPr lang="en-US" dirty="0"/>
              <a:t>Skills/tools we will cover in Lab 3:</a:t>
            </a:r>
          </a:p>
          <a:p>
            <a:pPr lvl="1"/>
            <a:r>
              <a:rPr lang="en-US" dirty="0"/>
              <a:t>Utilizing the attribute table (continued from Lab 2)</a:t>
            </a:r>
          </a:p>
          <a:p>
            <a:pPr lvl="1"/>
            <a:r>
              <a:rPr lang="en-US" dirty="0"/>
              <a:t>Displaying X/Y data from tabular datasets</a:t>
            </a:r>
          </a:p>
          <a:p>
            <a:pPr lvl="1"/>
            <a:r>
              <a:rPr lang="en-US" dirty="0"/>
              <a:t>Geocoding addresses to a </a:t>
            </a:r>
            <a:r>
              <a:rPr lang="en-US" dirty="0" err="1"/>
              <a:t>lat</a:t>
            </a:r>
            <a:r>
              <a:rPr lang="en-US" dirty="0"/>
              <a:t>/</a:t>
            </a:r>
            <a:r>
              <a:rPr lang="en-US" dirty="0" err="1"/>
              <a:t>lon</a:t>
            </a:r>
            <a:r>
              <a:rPr lang="en-US" dirty="0"/>
              <a:t> coordinate system</a:t>
            </a:r>
          </a:p>
          <a:p>
            <a:pPr lvl="1"/>
            <a:r>
              <a:rPr lang="en-US" dirty="0"/>
              <a:t>Projecting data layers</a:t>
            </a:r>
          </a:p>
          <a:p>
            <a:pPr lvl="1"/>
            <a:r>
              <a:rPr lang="en-US" dirty="0"/>
              <a:t>Intro to the Analysis toolset – the Buffer tool</a:t>
            </a:r>
          </a:p>
        </p:txBody>
      </p:sp>
    </p:spTree>
    <p:extLst>
      <p:ext uri="{BB962C8B-B14F-4D97-AF65-F5344CB8AC3E}">
        <p14:creationId xmlns:p14="http://schemas.microsoft.com/office/powerpoint/2010/main" val="375512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102-629F-714A-BB6B-80E7905395E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79155F5-F21A-D84E-A72D-6250E8FDC8F5}"/>
              </a:ext>
            </a:extLst>
          </p:cNvPr>
          <p:cNvSpPr>
            <a:spLocks noGrp="1"/>
          </p:cNvSpPr>
          <p:nvPr>
            <p:ph idx="1"/>
          </p:nvPr>
        </p:nvSpPr>
        <p:spPr>
          <a:xfrm>
            <a:off x="685800" y="2194560"/>
            <a:ext cx="5143500" cy="4378768"/>
          </a:xfrm>
        </p:spPr>
        <p:txBody>
          <a:bodyPr>
            <a:normAutofit/>
          </a:bodyPr>
          <a:lstStyle/>
          <a:p>
            <a:r>
              <a:rPr lang="en-US" dirty="0"/>
              <a:t>What are projections and why do we need them? </a:t>
            </a:r>
          </a:p>
          <a:p>
            <a:endParaRPr lang="en-US" dirty="0"/>
          </a:p>
          <a:p>
            <a:r>
              <a:rPr lang="en-US" dirty="0"/>
              <a:t>What is geocoding? </a:t>
            </a:r>
          </a:p>
          <a:p>
            <a:endParaRPr lang="en-US" dirty="0"/>
          </a:p>
          <a:p>
            <a:r>
              <a:rPr lang="en-US" dirty="0"/>
              <a:t>Lab #3</a:t>
            </a:r>
          </a:p>
          <a:p>
            <a:pPr lvl="1"/>
            <a:endParaRPr lang="en-US" dirty="0"/>
          </a:p>
        </p:txBody>
      </p:sp>
      <p:pic>
        <p:nvPicPr>
          <p:cNvPr id="4" name="Picture 2">
            <a:extLst>
              <a:ext uri="{FF2B5EF4-FFF2-40B4-BE49-F238E27FC236}">
                <a16:creationId xmlns:a16="http://schemas.microsoft.com/office/drawing/2014/main" id="{E86FB5EA-B896-A546-989A-F437A9896F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422" b="13901"/>
          <a:stretch/>
        </p:blipFill>
        <p:spPr bwMode="auto">
          <a:xfrm>
            <a:off x="6095999" y="2194560"/>
            <a:ext cx="5273615" cy="412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1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7CB7-8C7C-5F4A-9EF3-B368CCB9F5A4}"/>
              </a:ext>
            </a:extLst>
          </p:cNvPr>
          <p:cNvSpPr>
            <a:spLocks noGrp="1"/>
          </p:cNvSpPr>
          <p:nvPr>
            <p:ph type="title"/>
          </p:nvPr>
        </p:nvSpPr>
        <p:spPr/>
        <p:txBody>
          <a:bodyPr/>
          <a:lstStyle/>
          <a:p>
            <a:r>
              <a:rPr lang="en-US" dirty="0"/>
              <a:t>From the 3d to the 2d</a:t>
            </a:r>
          </a:p>
        </p:txBody>
      </p:sp>
      <p:sp>
        <p:nvSpPr>
          <p:cNvPr id="3" name="Content Placeholder 2">
            <a:extLst>
              <a:ext uri="{FF2B5EF4-FFF2-40B4-BE49-F238E27FC236}">
                <a16:creationId xmlns:a16="http://schemas.microsoft.com/office/drawing/2014/main" id="{C3938867-83C0-0247-871E-7706143A755B}"/>
              </a:ext>
            </a:extLst>
          </p:cNvPr>
          <p:cNvSpPr>
            <a:spLocks noGrp="1"/>
          </p:cNvSpPr>
          <p:nvPr>
            <p:ph idx="1"/>
          </p:nvPr>
        </p:nvSpPr>
        <p:spPr/>
        <p:txBody>
          <a:bodyPr>
            <a:normAutofit lnSpcReduction="10000"/>
          </a:bodyPr>
          <a:lstStyle/>
          <a:p>
            <a:r>
              <a:rPr lang="en-US" dirty="0"/>
              <a:t>Maps are models of the Earth’s surface and are meant to represent the 3D surface via a 2D medium</a:t>
            </a:r>
          </a:p>
          <a:p>
            <a:endParaRPr lang="en-US" dirty="0"/>
          </a:p>
          <a:p>
            <a:r>
              <a:rPr lang="en-US" dirty="0"/>
              <a:t>To as accurately as possible represent the 3D in the 2D, we must make a series of assumptions and conduct some calculations.</a:t>
            </a:r>
          </a:p>
          <a:p>
            <a:endParaRPr lang="en-US" dirty="0"/>
          </a:p>
          <a:p>
            <a:r>
              <a:rPr lang="en-US" dirty="0"/>
              <a:t>Think of it like peeling and orange. You can’t lay the peel flat once it’s off the fruit – it will stretch, distort, and tear into pieces (more on this in a few slides…)</a:t>
            </a:r>
          </a:p>
          <a:p>
            <a:endParaRPr lang="en-US" dirty="0"/>
          </a:p>
          <a:p>
            <a:r>
              <a:rPr lang="en-US" dirty="0"/>
              <a:t>On the next series of slides I will explain how we can take our 3D world and effectively model it with a 2D representation….</a:t>
            </a:r>
          </a:p>
        </p:txBody>
      </p:sp>
    </p:spTree>
    <p:extLst>
      <p:ext uri="{BB962C8B-B14F-4D97-AF65-F5344CB8AC3E}">
        <p14:creationId xmlns:p14="http://schemas.microsoft.com/office/powerpoint/2010/main" val="170736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CD5C933-5988-45E6-A5D8-8291EED6C64E}"/>
              </a:ext>
            </a:extLst>
          </p:cNvPr>
          <p:cNvGraphicFramePr/>
          <p:nvPr>
            <p:extLst>
              <p:ext uri="{D42A27DB-BD31-4B8C-83A1-F6EECF244321}">
                <p14:modId xmlns:p14="http://schemas.microsoft.com/office/powerpoint/2010/main" val="2085683386"/>
              </p:ext>
            </p:extLst>
          </p:nvPr>
        </p:nvGraphicFramePr>
        <p:xfrm>
          <a:off x="1104181" y="414068"/>
          <a:ext cx="10160719" cy="5983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7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074A-B2FD-481A-BF3F-D91AE54459D6}"/>
              </a:ext>
            </a:extLst>
          </p:cNvPr>
          <p:cNvSpPr>
            <a:spLocks noGrp="1"/>
          </p:cNvSpPr>
          <p:nvPr>
            <p:ph type="title"/>
          </p:nvPr>
        </p:nvSpPr>
        <p:spPr>
          <a:xfrm>
            <a:off x="2325189" y="764373"/>
            <a:ext cx="9181011" cy="1293028"/>
          </a:xfrm>
        </p:spPr>
        <p:txBody>
          <a:bodyPr/>
          <a:lstStyle/>
          <a:p>
            <a:r>
              <a:rPr lang="en-US" dirty="0"/>
              <a:t>Issues that complicate mapping</a:t>
            </a:r>
          </a:p>
        </p:txBody>
      </p:sp>
      <p:sp>
        <p:nvSpPr>
          <p:cNvPr id="3" name="Content Placeholder 2">
            <a:extLst>
              <a:ext uri="{FF2B5EF4-FFF2-40B4-BE49-F238E27FC236}">
                <a16:creationId xmlns:a16="http://schemas.microsoft.com/office/drawing/2014/main" id="{E162A6E6-266A-42BD-95D8-EAB4AF4DF52A}"/>
              </a:ext>
            </a:extLst>
          </p:cNvPr>
          <p:cNvSpPr>
            <a:spLocks noGrp="1"/>
          </p:cNvSpPr>
          <p:nvPr>
            <p:ph idx="1"/>
          </p:nvPr>
        </p:nvSpPr>
        <p:spPr/>
        <p:txBody>
          <a:bodyPr>
            <a:normAutofit/>
          </a:bodyPr>
          <a:lstStyle/>
          <a:p>
            <a:r>
              <a:rPr lang="en-US" dirty="0"/>
              <a:t>Some issues arise when we try to represent the Earth’s 3D surface in a 2D map:</a:t>
            </a:r>
          </a:p>
          <a:p>
            <a:pPr lvl="1"/>
            <a:r>
              <a:rPr lang="en-US" dirty="0"/>
              <a:t>Distortion – the orange peel example here. Check out the distortion example on the next slide for a visual on area/shape distortion in maps</a:t>
            </a:r>
          </a:p>
          <a:p>
            <a:pPr lvl="1"/>
            <a:r>
              <a:rPr lang="en-US" dirty="0"/>
              <a:t>Earth’s irregular shape (which we already estimate with a geoid via geodesy) is always changing as natural processes constantly change Earth’s surface</a:t>
            </a:r>
          </a:p>
          <a:p>
            <a:pPr lvl="1"/>
            <a:r>
              <a:rPr lang="en-US" dirty="0"/>
              <a:t>Measurement error, both human and machine</a:t>
            </a:r>
          </a:p>
          <a:p>
            <a:pPr lvl="1"/>
            <a:endParaRPr lang="en-US" dirty="0"/>
          </a:p>
          <a:p>
            <a:pPr lvl="1"/>
            <a:r>
              <a:rPr lang="en-US" dirty="0"/>
              <a:t>These issues and more work together to continuously evolve our estimates of positions through time.</a:t>
            </a:r>
          </a:p>
          <a:p>
            <a:pPr lvl="2"/>
            <a:r>
              <a:rPr lang="en-US" dirty="0" err="1"/>
              <a:t>E.g</a:t>
            </a:r>
            <a:r>
              <a:rPr lang="en-US" dirty="0"/>
              <a:t>: If you mapped the trails surrounding all slopes on Mt. St. Helen’s prior to 1980, you would need to reevaluate those maps post eruption because the literal shape of Earth’s surface changed in that event. </a:t>
            </a:r>
          </a:p>
        </p:txBody>
      </p:sp>
    </p:spTree>
    <p:extLst>
      <p:ext uri="{BB962C8B-B14F-4D97-AF65-F5344CB8AC3E}">
        <p14:creationId xmlns:p14="http://schemas.microsoft.com/office/powerpoint/2010/main" val="184078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Distortion in Maps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7298"/>
          <a:stretch/>
        </p:blipFill>
        <p:spPr>
          <a:xfrm>
            <a:off x="266201" y="1724489"/>
            <a:ext cx="5829799" cy="4816339"/>
          </a:xfrm>
          <a:prstGeom prst="rect">
            <a:avLst/>
          </a:prstGeom>
        </p:spPr>
      </p:pic>
      <p:sp>
        <p:nvSpPr>
          <p:cNvPr id="3" name="TextBox 2">
            <a:extLst>
              <a:ext uri="{FF2B5EF4-FFF2-40B4-BE49-F238E27FC236}">
                <a16:creationId xmlns:a16="http://schemas.microsoft.com/office/drawing/2014/main" id="{86707A54-7985-064D-8A59-F18C1ACE811B}"/>
              </a:ext>
            </a:extLst>
          </p:cNvPr>
          <p:cNvSpPr txBox="1"/>
          <p:nvPr/>
        </p:nvSpPr>
        <p:spPr>
          <a:xfrm>
            <a:off x="6694098" y="2057401"/>
            <a:ext cx="3745302" cy="4247317"/>
          </a:xfrm>
          <a:prstGeom prst="rect">
            <a:avLst/>
          </a:prstGeom>
          <a:noFill/>
        </p:spPr>
        <p:txBody>
          <a:bodyPr wrap="square" rtlCol="0">
            <a:spAutoFit/>
          </a:bodyPr>
          <a:lstStyle/>
          <a:p>
            <a:r>
              <a:rPr lang="en-US" dirty="0"/>
              <a:t>This is a classic “Mercator” projection system. </a:t>
            </a:r>
          </a:p>
          <a:p>
            <a:endParaRPr lang="en-US" dirty="0"/>
          </a:p>
          <a:p>
            <a:r>
              <a:rPr lang="en-US" dirty="0"/>
              <a:t>However, it hides a serious distortion…</a:t>
            </a:r>
          </a:p>
          <a:p>
            <a:endParaRPr lang="en-US" dirty="0"/>
          </a:p>
          <a:p>
            <a:r>
              <a:rPr lang="en-US" dirty="0"/>
              <a:t>In “real life,” Greenland (A) and Mexico (B) are approximately the same area!! But look how much larger Greenland looks on this map!! Things farther away from the Equator on this particular projection are more distorted. </a:t>
            </a:r>
          </a:p>
          <a:p>
            <a:endParaRPr lang="en-US" dirty="0"/>
          </a:p>
        </p:txBody>
      </p:sp>
      <p:sp>
        <p:nvSpPr>
          <p:cNvPr id="5" name="TextBox 4">
            <a:extLst>
              <a:ext uri="{FF2B5EF4-FFF2-40B4-BE49-F238E27FC236}">
                <a16:creationId xmlns:a16="http://schemas.microsoft.com/office/drawing/2014/main" id="{B064F8A2-9F07-234C-AA14-E184B4930276}"/>
              </a:ext>
            </a:extLst>
          </p:cNvPr>
          <p:cNvSpPr txBox="1"/>
          <p:nvPr/>
        </p:nvSpPr>
        <p:spPr>
          <a:xfrm>
            <a:off x="2171200" y="2165161"/>
            <a:ext cx="381000" cy="369332"/>
          </a:xfrm>
          <a:prstGeom prst="rect">
            <a:avLst/>
          </a:prstGeom>
          <a:noFill/>
        </p:spPr>
        <p:txBody>
          <a:bodyPr wrap="square" rtlCol="0">
            <a:spAutoFit/>
          </a:bodyPr>
          <a:lstStyle/>
          <a:p>
            <a:r>
              <a:rPr lang="en-US" dirty="0">
                <a:solidFill>
                  <a:srgbClr val="FF0000"/>
                </a:solidFill>
              </a:rPr>
              <a:t>A</a:t>
            </a:r>
          </a:p>
        </p:txBody>
      </p:sp>
      <p:sp>
        <p:nvSpPr>
          <p:cNvPr id="6" name="TextBox 5">
            <a:extLst>
              <a:ext uri="{FF2B5EF4-FFF2-40B4-BE49-F238E27FC236}">
                <a16:creationId xmlns:a16="http://schemas.microsoft.com/office/drawing/2014/main" id="{2AEA843C-F812-F949-AFEA-38259BD67FDF}"/>
              </a:ext>
            </a:extLst>
          </p:cNvPr>
          <p:cNvSpPr txBox="1"/>
          <p:nvPr/>
        </p:nvSpPr>
        <p:spPr>
          <a:xfrm>
            <a:off x="1180600" y="3827154"/>
            <a:ext cx="381000" cy="369332"/>
          </a:xfrm>
          <a:prstGeom prst="rect">
            <a:avLst/>
          </a:prstGeom>
          <a:noFill/>
        </p:spPr>
        <p:txBody>
          <a:bodyPr wrap="square" rtlCol="0">
            <a:spAutoFit/>
          </a:bodyPr>
          <a:lstStyle/>
          <a:p>
            <a:r>
              <a:rPr lang="en-US" dirty="0">
                <a:solidFill>
                  <a:srgbClr val="FF0000"/>
                </a:solidFill>
              </a:rPr>
              <a:t>B</a:t>
            </a:r>
          </a:p>
        </p:txBody>
      </p:sp>
    </p:spTree>
    <p:extLst>
      <p:ext uri="{BB962C8B-B14F-4D97-AF65-F5344CB8AC3E}">
        <p14:creationId xmlns:p14="http://schemas.microsoft.com/office/powerpoint/2010/main" val="52290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5218-F0EA-4096-8EF0-85FC8056D73E}"/>
              </a:ext>
            </a:extLst>
          </p:cNvPr>
          <p:cNvSpPr>
            <a:spLocks noGrp="1"/>
          </p:cNvSpPr>
          <p:nvPr>
            <p:ph type="title"/>
          </p:nvPr>
        </p:nvSpPr>
        <p:spPr>
          <a:xfrm>
            <a:off x="2211977" y="764373"/>
            <a:ext cx="9294223" cy="1293028"/>
          </a:xfrm>
        </p:spPr>
        <p:txBody>
          <a:bodyPr/>
          <a:lstStyle/>
          <a:p>
            <a:r>
              <a:rPr lang="en-US" dirty="0"/>
              <a:t>Geographic coordinate systems</a:t>
            </a:r>
          </a:p>
        </p:txBody>
      </p:sp>
      <p:sp>
        <p:nvSpPr>
          <p:cNvPr id="3" name="Content Placeholder 2">
            <a:extLst>
              <a:ext uri="{FF2B5EF4-FFF2-40B4-BE49-F238E27FC236}">
                <a16:creationId xmlns:a16="http://schemas.microsoft.com/office/drawing/2014/main" id="{D7D7C3C5-D530-4736-A778-6BEEEB6A6324}"/>
              </a:ext>
            </a:extLst>
          </p:cNvPr>
          <p:cNvSpPr>
            <a:spLocks noGrp="1"/>
          </p:cNvSpPr>
          <p:nvPr>
            <p:ph idx="1"/>
          </p:nvPr>
        </p:nvSpPr>
        <p:spPr/>
        <p:txBody>
          <a:bodyPr/>
          <a:lstStyle/>
          <a:p>
            <a:r>
              <a:rPr lang="en-US" dirty="0"/>
              <a:t>Once a spheroid or reference ellipsoid has been chosen for the approximation of Earth’s shape, we can orient the poles and situate the zero degree latitude line (the equator)</a:t>
            </a:r>
          </a:p>
          <a:p>
            <a:pPr marL="0" indent="0">
              <a:buNone/>
            </a:pPr>
            <a:endParaRPr lang="en-US" dirty="0"/>
          </a:p>
          <a:p>
            <a:r>
              <a:rPr lang="en-US" dirty="0"/>
              <a:t>But what governs the spheroid or reference ellipsoid shapes? The </a:t>
            </a:r>
            <a:r>
              <a:rPr lang="en-US" b="1" u="sng" dirty="0"/>
              <a:t>datums</a:t>
            </a:r>
            <a:r>
              <a:rPr lang="en-US" dirty="0"/>
              <a:t>, which are the reference surfaces that geodesy has produced for us through time, and there are many of them.</a:t>
            </a:r>
          </a:p>
          <a:p>
            <a:endParaRPr lang="en-US" dirty="0"/>
          </a:p>
        </p:txBody>
      </p:sp>
    </p:spTree>
    <p:extLst>
      <p:ext uri="{BB962C8B-B14F-4D97-AF65-F5344CB8AC3E}">
        <p14:creationId xmlns:p14="http://schemas.microsoft.com/office/powerpoint/2010/main" val="182032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E0B5-2D34-48E7-907B-5914EF16A0AB}"/>
              </a:ext>
            </a:extLst>
          </p:cNvPr>
          <p:cNvSpPr>
            <a:spLocks noGrp="1"/>
          </p:cNvSpPr>
          <p:nvPr>
            <p:ph type="title"/>
          </p:nvPr>
        </p:nvSpPr>
        <p:spPr>
          <a:xfrm>
            <a:off x="1994263" y="764373"/>
            <a:ext cx="9511937" cy="1293028"/>
          </a:xfrm>
        </p:spPr>
        <p:txBody>
          <a:bodyPr/>
          <a:lstStyle/>
          <a:p>
            <a:r>
              <a:rPr lang="en-US" dirty="0"/>
              <a:t>Geographic coordinate system</a:t>
            </a:r>
          </a:p>
        </p:txBody>
      </p:sp>
      <p:sp>
        <p:nvSpPr>
          <p:cNvPr id="3" name="Content Placeholder 2">
            <a:extLst>
              <a:ext uri="{FF2B5EF4-FFF2-40B4-BE49-F238E27FC236}">
                <a16:creationId xmlns:a16="http://schemas.microsoft.com/office/drawing/2014/main" id="{C4E529FF-9A3F-4208-8D31-414B41D333FE}"/>
              </a:ext>
            </a:extLst>
          </p:cNvPr>
          <p:cNvSpPr>
            <a:spLocks noGrp="1"/>
          </p:cNvSpPr>
          <p:nvPr>
            <p:ph idx="1"/>
          </p:nvPr>
        </p:nvSpPr>
        <p:spPr>
          <a:xfrm>
            <a:off x="259080" y="2194560"/>
            <a:ext cx="6690360" cy="4537166"/>
          </a:xfrm>
        </p:spPr>
        <p:txBody>
          <a:bodyPr>
            <a:normAutofit fontScale="85000" lnSpcReduction="20000"/>
          </a:bodyPr>
          <a:lstStyle/>
          <a:p>
            <a:r>
              <a:rPr lang="en-US" dirty="0"/>
              <a:t>Think of it all like this…</a:t>
            </a:r>
          </a:p>
          <a:p>
            <a:pPr lvl="1"/>
            <a:r>
              <a:rPr lang="en-US" dirty="0"/>
              <a:t>A geoid is the best representation of Earth’s true shape</a:t>
            </a:r>
          </a:p>
          <a:p>
            <a:pPr lvl="1"/>
            <a:r>
              <a:rPr lang="en-US" dirty="0"/>
              <a:t>We model the geoid via a spheroid/ellipsoid, whose shape and orientation is governed by a datum (and we’ve created many datums over the years all with their own strengths and weaknesses based on the context of your project).</a:t>
            </a:r>
          </a:p>
          <a:p>
            <a:pPr lvl="1"/>
            <a:r>
              <a:rPr lang="en-US" dirty="0"/>
              <a:t>The datum rules that create the shape and orientation to form the spheroid all work together to form what we know as the </a:t>
            </a:r>
            <a:r>
              <a:rPr lang="en-US" i="1" dirty="0"/>
              <a:t>geographic coordinate system</a:t>
            </a:r>
          </a:p>
          <a:p>
            <a:pPr lvl="2"/>
            <a:r>
              <a:rPr lang="en-US" dirty="0"/>
              <a:t>Note: GCSs are not the same as regular coordinate systems, sometimes called Cartesian planes, specifically geographic coordinates form on a curved surface (e.g. ellipsoid)</a:t>
            </a:r>
          </a:p>
          <a:p>
            <a:pPr lvl="1"/>
            <a:endParaRPr lang="en-US" dirty="0"/>
          </a:p>
          <a:p>
            <a:pPr lvl="1"/>
            <a:r>
              <a:rPr lang="en-US" dirty="0"/>
              <a:t>Notice the orientation of the lines, the location of the equator, and the obliquity of the shape in the figure to the right. All of that is a geographic coordinate system, and it aims to best represent the earth and model Earth’s surface.</a:t>
            </a:r>
          </a:p>
        </p:txBody>
      </p:sp>
      <p:pic>
        <p:nvPicPr>
          <p:cNvPr id="5" name="Picture 4">
            <a:extLst>
              <a:ext uri="{FF2B5EF4-FFF2-40B4-BE49-F238E27FC236}">
                <a16:creationId xmlns:a16="http://schemas.microsoft.com/office/drawing/2014/main" id="{680A02DD-33E9-4D3F-9DFA-193ED6093DAE}"/>
              </a:ext>
            </a:extLst>
          </p:cNvPr>
          <p:cNvPicPr>
            <a:picLocks noChangeAspect="1"/>
          </p:cNvPicPr>
          <p:nvPr/>
        </p:nvPicPr>
        <p:blipFill>
          <a:blip r:embed="rId3"/>
          <a:stretch>
            <a:fillRect/>
          </a:stretch>
        </p:blipFill>
        <p:spPr>
          <a:xfrm>
            <a:off x="7341326" y="2194560"/>
            <a:ext cx="4230188" cy="4230188"/>
          </a:xfrm>
          <a:prstGeom prst="rect">
            <a:avLst/>
          </a:prstGeom>
        </p:spPr>
      </p:pic>
    </p:spTree>
    <p:extLst>
      <p:ext uri="{BB962C8B-B14F-4D97-AF65-F5344CB8AC3E}">
        <p14:creationId xmlns:p14="http://schemas.microsoft.com/office/powerpoint/2010/main" val="1021249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B4DE-775E-4A92-9A3E-212C9343E8E7}"/>
              </a:ext>
            </a:extLst>
          </p:cNvPr>
          <p:cNvSpPr>
            <a:spLocks noGrp="1"/>
          </p:cNvSpPr>
          <p:nvPr>
            <p:ph type="title"/>
          </p:nvPr>
        </p:nvSpPr>
        <p:spPr/>
        <p:txBody>
          <a:bodyPr/>
          <a:lstStyle/>
          <a:p>
            <a:r>
              <a:rPr lang="en-US" dirty="0"/>
              <a:t>projections</a:t>
            </a:r>
          </a:p>
        </p:txBody>
      </p:sp>
      <p:sp>
        <p:nvSpPr>
          <p:cNvPr id="3" name="Content Placeholder 2">
            <a:extLst>
              <a:ext uri="{FF2B5EF4-FFF2-40B4-BE49-F238E27FC236}">
                <a16:creationId xmlns:a16="http://schemas.microsoft.com/office/drawing/2014/main" id="{12D9B1DD-BC67-42F1-99D0-07277C0D2EAD}"/>
              </a:ext>
            </a:extLst>
          </p:cNvPr>
          <p:cNvSpPr>
            <a:spLocks noGrp="1"/>
          </p:cNvSpPr>
          <p:nvPr>
            <p:ph idx="1"/>
          </p:nvPr>
        </p:nvSpPr>
        <p:spPr/>
        <p:txBody>
          <a:bodyPr/>
          <a:lstStyle/>
          <a:p>
            <a:r>
              <a:rPr lang="en-US" dirty="0"/>
              <a:t>If a datum tells us where a series of points are on a curved ellipsoid surface, the next step in our GIS analysis is to get those points onto a flat surface by a final step know as a projection</a:t>
            </a:r>
          </a:p>
          <a:p>
            <a:pPr marL="0" indent="0">
              <a:buNone/>
            </a:pPr>
            <a:endParaRPr lang="en-US" dirty="0"/>
          </a:p>
          <a:p>
            <a:pPr lvl="1"/>
            <a:r>
              <a:rPr lang="en-US" dirty="0"/>
              <a:t>Note: Lab #3 requires you to project geocoded address data from a geographic coordinate system (spheroid, curved surface) to a projected system. Specifically the Universal Transverse Mercator (UTM) projection in Zone 11N. You can Google “UTM Zones” and maps will come up with the zones listed – I always have to look these up when I’m projecting data. </a:t>
            </a:r>
            <a:r>
              <a:rPr lang="en-US" dirty="0">
                <a:sym typeface="Wingdings" panose="05000000000000000000" pitchFamily="2" charset="2"/>
              </a:rPr>
              <a:t> </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3109596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11925</TotalTime>
  <Words>1085</Words>
  <Application>Microsoft Office PowerPoint</Application>
  <PresentationFormat>Widescreen</PresentationFormat>
  <Paragraphs>78</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vt:lpstr>
      <vt:lpstr>Vapor Trail</vt:lpstr>
      <vt:lpstr>Data Projections and coordinate systems</vt:lpstr>
      <vt:lpstr>Outline</vt:lpstr>
      <vt:lpstr>From the 3d to the 2d</vt:lpstr>
      <vt:lpstr>PowerPoint Presentation</vt:lpstr>
      <vt:lpstr>Issues that complicate mapping</vt:lpstr>
      <vt:lpstr>Distortion in Maps</vt:lpstr>
      <vt:lpstr>Geographic coordinate systems</vt:lpstr>
      <vt:lpstr>Geographic coordinate system</vt:lpstr>
      <vt:lpstr>projections</vt:lpstr>
      <vt:lpstr>projections</vt:lpstr>
      <vt:lpstr>projections</vt:lpstr>
      <vt:lpstr>Lab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GIS FOR ENVIRONMENTAL SCIENCE</dc:title>
  <dc:creator>Stachowiak, Lauren</dc:creator>
  <cp:lastModifiedBy>Stachowiak, Lauren</cp:lastModifiedBy>
  <cp:revision>151</cp:revision>
  <dcterms:created xsi:type="dcterms:W3CDTF">2020-01-20T01:55:05Z</dcterms:created>
  <dcterms:modified xsi:type="dcterms:W3CDTF">2024-09-01T00:00:40Z</dcterms:modified>
</cp:coreProperties>
</file>