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58" r:id="rId6"/>
    <p:sldId id="269" r:id="rId7"/>
    <p:sldId id="307" r:id="rId8"/>
    <p:sldId id="295" r:id="rId9"/>
    <p:sldId id="268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06E40-AD2F-DE45-8625-E5B17BE62F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3EC34-8F60-0E48-80E5-91C4A6D7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EC34-8F60-0E48-80E5-91C4A6D7D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23B8-5957-1546-B8F3-407FA131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</a:t>
            </a:r>
            <a:r>
              <a:rPr lang="en-US" dirty="0" err="1"/>
              <a:t>gis</a:t>
            </a:r>
            <a:r>
              <a:rPr lang="en-US" dirty="0"/>
              <a:t> for environmental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56276-CEBA-1D41-A4DD-8C80837A3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262672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7EDF-1E37-89CD-1CFF-E8497F8C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9282-821D-9860-BCC4-23B3E973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72000"/>
          </a:xfrm>
        </p:spPr>
        <p:txBody>
          <a:bodyPr>
            <a:normAutofit/>
          </a:bodyPr>
          <a:lstStyle/>
          <a:p>
            <a:r>
              <a:rPr lang="en-US" dirty="0"/>
              <a:t>Be sure you make a “Lab2” folder in your “GEOS323” master folder BEFORE you download the Lab 2 data from Canvas or open ArcGIS Pro.</a:t>
            </a:r>
          </a:p>
          <a:p>
            <a:r>
              <a:rPr lang="en-US" dirty="0"/>
              <a:t>Skills/tools we will cover in Lab 2:</a:t>
            </a:r>
          </a:p>
          <a:p>
            <a:pPr lvl="1"/>
            <a:r>
              <a:rPr lang="en-US" dirty="0"/>
              <a:t>Accessing Living Atlas datasets</a:t>
            </a:r>
          </a:p>
          <a:p>
            <a:pPr lvl="1"/>
            <a:r>
              <a:rPr lang="en-US" dirty="0"/>
              <a:t>Reading and storing metadata</a:t>
            </a:r>
          </a:p>
          <a:p>
            <a:pPr lvl="1"/>
            <a:r>
              <a:rPr lang="en-US" dirty="0"/>
              <a:t>Recognizing and changing spatial references for data layers and map frames</a:t>
            </a:r>
          </a:p>
          <a:p>
            <a:pPr lvl="1"/>
            <a:r>
              <a:rPr lang="en-US" dirty="0"/>
              <a:t>Utilizing the attribute table</a:t>
            </a:r>
          </a:p>
          <a:p>
            <a:pPr lvl="2"/>
            <a:r>
              <a:rPr lang="en-US" dirty="0"/>
              <a:t>Sorting</a:t>
            </a:r>
          </a:p>
          <a:p>
            <a:pPr lvl="2"/>
            <a:r>
              <a:rPr lang="en-US" dirty="0"/>
              <a:t>Select by Attributes</a:t>
            </a:r>
          </a:p>
          <a:p>
            <a:pPr lvl="2"/>
            <a:r>
              <a:rPr lang="en-US" dirty="0"/>
              <a:t>Visualizing statistics</a:t>
            </a:r>
          </a:p>
          <a:p>
            <a:pPr lvl="2"/>
            <a:r>
              <a:rPr lang="en-US" dirty="0"/>
              <a:t>Adding and populating fields</a:t>
            </a:r>
          </a:p>
          <a:p>
            <a:pPr lvl="2"/>
            <a:r>
              <a:rPr lang="en-US" dirty="0"/>
              <a:t>Calculating geometry</a:t>
            </a:r>
          </a:p>
        </p:txBody>
      </p:sp>
    </p:spTree>
    <p:extLst>
      <p:ext uri="{BB962C8B-B14F-4D97-AF65-F5344CB8AC3E}">
        <p14:creationId xmlns:p14="http://schemas.microsoft.com/office/powerpoint/2010/main" val="244559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72E-3ADB-7B68-7E4D-0D9F9A1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practical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1A31-A1C8-401B-B1A4-E3929B6E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up your Lab #2 .</a:t>
            </a:r>
            <a:r>
              <a:rPr lang="en-US" dirty="0" err="1"/>
              <a:t>aprx</a:t>
            </a:r>
            <a:r>
              <a:rPr lang="en-US" dirty="0"/>
              <a:t> file and add the data from the Practice2 folder on Canvas – this is a point shapefile and should overlap perfectly with the tornado path polylines from Lab 2. </a:t>
            </a:r>
          </a:p>
          <a:p>
            <a:r>
              <a:rPr lang="en-US" dirty="0"/>
              <a:t>Add in the state and county polygon shapefiles from the Living Atlas data portal</a:t>
            </a:r>
          </a:p>
          <a:p>
            <a:r>
              <a:rPr lang="en-US" dirty="0"/>
              <a:t>Subset the data layers to </a:t>
            </a:r>
            <a:r>
              <a:rPr lang="en-US" u="sng" dirty="0"/>
              <a:t>Washington State</a:t>
            </a:r>
          </a:p>
          <a:p>
            <a:r>
              <a:rPr lang="en-US" dirty="0"/>
              <a:t>Answer the following </a:t>
            </a:r>
            <a:r>
              <a:rPr lang="en-US" dirty="0" err="1"/>
              <a:t>geostats</a:t>
            </a:r>
            <a:r>
              <a:rPr lang="en-US" dirty="0"/>
              <a:t> questions for WA </a:t>
            </a:r>
            <a:r>
              <a:rPr lang="en-US" i="1" dirty="0"/>
              <a:t>only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total number of tornadoes to have occurred since 1950?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longest tornado path length to have occurred since 2000?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a histogram of mag field for the point data layer for tornadoes since 2000 – what is the highest mag value for that subset?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county or counties had the highest frequency of tornadoes for the entire dataset? </a:t>
            </a:r>
          </a:p>
          <a:p>
            <a:r>
              <a:rPr lang="en-US" dirty="0"/>
              <a:t>Provide answers for each of the above questions in a word document and submit to the assignment </a:t>
            </a:r>
            <a:r>
              <a:rPr lang="en-US" dirty="0" err="1"/>
              <a:t>dropbox</a:t>
            </a:r>
            <a:r>
              <a:rPr lang="en-US" dirty="0"/>
              <a:t> on Canvas.</a:t>
            </a:r>
          </a:p>
        </p:txBody>
      </p:sp>
    </p:spTree>
    <p:extLst>
      <p:ext uri="{BB962C8B-B14F-4D97-AF65-F5344CB8AC3E}">
        <p14:creationId xmlns:p14="http://schemas.microsoft.com/office/powerpoint/2010/main" val="209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C102-629F-714A-BB6B-80E79053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55F5-F21A-D84E-A72D-6250E8FD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8479" cy="4024125"/>
          </a:xfrm>
        </p:spPr>
        <p:txBody>
          <a:bodyPr/>
          <a:lstStyle/>
          <a:p>
            <a:r>
              <a:rPr lang="en-US" dirty="0"/>
              <a:t>Data Types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Raster</a:t>
            </a:r>
          </a:p>
          <a:p>
            <a:r>
              <a:rPr lang="en-US" dirty="0"/>
              <a:t>Begin Lab #2</a:t>
            </a:r>
          </a:p>
          <a:p>
            <a:r>
              <a:rPr lang="en-US" dirty="0"/>
              <a:t>Example Practical Exam</a:t>
            </a:r>
          </a:p>
        </p:txBody>
      </p:sp>
      <p:pic>
        <p:nvPicPr>
          <p:cNvPr id="4" name="Picture 2" descr="Image result for gis">
            <a:extLst>
              <a:ext uri="{FF2B5EF4-FFF2-40B4-BE49-F238E27FC236}">
                <a16:creationId xmlns:a16="http://schemas.microsoft.com/office/drawing/2014/main" id="{E7DA43CC-EDA4-F14E-AF86-61760495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22" y="2057400"/>
            <a:ext cx="5046291" cy="44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9EA8-C6E8-6049-85FF-D35E910F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22C2-F3A3-C849-8B3D-6AA47F9C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989286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Spatial data come in all shapes and sizes and can represent all kinds of scales on Earth </a:t>
            </a:r>
          </a:p>
          <a:p>
            <a:pPr lvl="1"/>
            <a:r>
              <a:rPr lang="en-US" dirty="0"/>
              <a:t>Did you know your phone pictures have geospatial data attached to them?</a:t>
            </a:r>
          </a:p>
          <a:p>
            <a:pPr lvl="1"/>
            <a:r>
              <a:rPr lang="en-US" dirty="0"/>
              <a:t>Ever get an email from a store with a special offer (e.g. $2 off your next Starbucks purchase) when you’re near that store? </a:t>
            </a:r>
          </a:p>
          <a:p>
            <a:pPr lvl="1"/>
            <a:r>
              <a:rPr lang="en-US" dirty="0"/>
              <a:t>What do temperature data look like across space?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These questions and spatial relationships can all be visualized and analyzed with GIS data</a:t>
            </a:r>
          </a:p>
          <a:p>
            <a:endParaRPr lang="en-US" dirty="0"/>
          </a:p>
          <a:p>
            <a:r>
              <a:rPr lang="en-US" dirty="0"/>
              <a:t>The two primary data types are </a:t>
            </a:r>
            <a:r>
              <a:rPr lang="en-US" b="1" u="sng" dirty="0"/>
              <a:t>VECTOR </a:t>
            </a:r>
            <a:r>
              <a:rPr lang="en-US" dirty="0"/>
              <a:t> and </a:t>
            </a:r>
            <a:r>
              <a:rPr lang="en-US" b="1" u="sng" dirty="0"/>
              <a:t>RASTER</a:t>
            </a:r>
            <a:r>
              <a:rPr lang="en-US" dirty="0"/>
              <a:t> data.</a:t>
            </a:r>
          </a:p>
        </p:txBody>
      </p:sp>
      <p:pic>
        <p:nvPicPr>
          <p:cNvPr id="3074" name="Picture 2" descr="Image result for raster and vector data">
            <a:extLst>
              <a:ext uri="{FF2B5EF4-FFF2-40B4-BE49-F238E27FC236}">
                <a16:creationId xmlns:a16="http://schemas.microsoft.com/office/drawing/2014/main" id="{0D077B3F-90F0-754C-84B7-7C363E17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86" y="2023670"/>
            <a:ext cx="6014357" cy="43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9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FCC1-B96A-F54C-BE6A-2CD8EC74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6E15-A322-FC48-8D63-BEF8CFF8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1293"/>
          </a:xfrm>
        </p:spPr>
        <p:txBody>
          <a:bodyPr>
            <a:normAutofit/>
          </a:bodyPr>
          <a:lstStyle/>
          <a:p>
            <a:r>
              <a:rPr lang="en-US" sz="2400" dirty="0"/>
              <a:t>Vector data are called </a:t>
            </a:r>
            <a:r>
              <a:rPr lang="en-US" sz="2400" i="1" dirty="0"/>
              <a:t>shapefiles</a:t>
            </a:r>
            <a:r>
              <a:rPr lang="en-US" sz="2400" dirty="0"/>
              <a:t> to indicate the shapes of points, lines, and polygons </a:t>
            </a:r>
          </a:p>
          <a:p>
            <a:r>
              <a:rPr lang="en-US" sz="2400" dirty="0"/>
              <a:t>Vector data is best suited for </a:t>
            </a:r>
            <a:r>
              <a:rPr lang="en-US" sz="2400" u="sng" dirty="0"/>
              <a:t>discrete</a:t>
            </a:r>
            <a:r>
              <a:rPr lang="en-US" sz="2400" dirty="0"/>
              <a:t> data</a:t>
            </a:r>
          </a:p>
          <a:p>
            <a:r>
              <a:rPr lang="en-US" sz="2400" dirty="0"/>
              <a:t>Shapefiles are viewed in ArcGIS Pro as .</a:t>
            </a:r>
            <a:r>
              <a:rPr lang="en-US" sz="2400" dirty="0" err="1"/>
              <a:t>shp</a:t>
            </a:r>
            <a:r>
              <a:rPr lang="en-US" sz="2400" dirty="0"/>
              <a:t> files and they hold a variety of data for each shape, including</a:t>
            </a:r>
          </a:p>
          <a:p>
            <a:pPr lvl="1"/>
            <a:r>
              <a:rPr lang="en-US" sz="2200" dirty="0" err="1"/>
              <a:t>Georeference</a:t>
            </a:r>
            <a:r>
              <a:rPr lang="en-US" sz="2200" dirty="0"/>
              <a:t> information or where the shapefile is located in actual geographic space</a:t>
            </a:r>
          </a:p>
          <a:p>
            <a:pPr lvl="1"/>
            <a:r>
              <a:rPr lang="en-US" sz="2200" dirty="0"/>
              <a:t>Projection information (will be data-dependent)</a:t>
            </a:r>
          </a:p>
          <a:p>
            <a:pPr lvl="1"/>
            <a:r>
              <a:rPr lang="en-US" sz="2200" dirty="0"/>
              <a:t>Feature variables</a:t>
            </a:r>
          </a:p>
          <a:p>
            <a:pPr lvl="2"/>
            <a:r>
              <a:rPr lang="en-US" sz="2000" dirty="0"/>
              <a:t>Point shapefile of major US cities would have information like, population, demographics, economic stats like median income, etc. </a:t>
            </a:r>
          </a:p>
          <a:p>
            <a:pPr lvl="2"/>
            <a:r>
              <a:rPr lang="en-US" sz="2000" dirty="0"/>
              <a:t>Check out the example point shapefile in the next slide!</a:t>
            </a:r>
          </a:p>
        </p:txBody>
      </p:sp>
    </p:spTree>
    <p:extLst>
      <p:ext uri="{BB962C8B-B14F-4D97-AF65-F5344CB8AC3E}">
        <p14:creationId xmlns:p14="http://schemas.microsoft.com/office/powerpoint/2010/main" val="276907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0816-8672-9744-8CB3-C71D6978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16BA-1B3C-F141-BC1C-0BFB9C95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86560"/>
            <a:ext cx="5158320" cy="49783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Vector Data features include:</a:t>
            </a:r>
          </a:p>
          <a:p>
            <a:pPr lvl="1"/>
            <a:r>
              <a:rPr lang="en-US" sz="2200" dirty="0"/>
              <a:t>Points</a:t>
            </a:r>
          </a:p>
          <a:p>
            <a:pPr lvl="2"/>
            <a:r>
              <a:rPr lang="en-US" sz="2000" dirty="0"/>
              <a:t> GPS locations of stop signs in a neighborhood</a:t>
            </a:r>
          </a:p>
          <a:p>
            <a:pPr lvl="2"/>
            <a:r>
              <a:rPr lang="en-US" sz="2000" dirty="0"/>
              <a:t>Trees in a forest sampling site</a:t>
            </a:r>
          </a:p>
          <a:p>
            <a:pPr lvl="2"/>
            <a:r>
              <a:rPr lang="en-US" sz="2000" dirty="0"/>
              <a:t>Major cities in the US</a:t>
            </a:r>
          </a:p>
          <a:p>
            <a:pPr lvl="1"/>
            <a:r>
              <a:rPr lang="en-US" sz="2200" dirty="0"/>
              <a:t>Lines (and polylines)</a:t>
            </a:r>
          </a:p>
          <a:p>
            <a:pPr lvl="2"/>
            <a:r>
              <a:rPr lang="en-US" sz="2000" dirty="0"/>
              <a:t>River courses through a landscape</a:t>
            </a:r>
          </a:p>
          <a:p>
            <a:pPr lvl="2"/>
            <a:r>
              <a:rPr lang="en-US" sz="2000" dirty="0"/>
              <a:t>Migration routes of birds</a:t>
            </a:r>
          </a:p>
          <a:p>
            <a:pPr lvl="1"/>
            <a:r>
              <a:rPr lang="en-US" sz="2200" dirty="0"/>
              <a:t>Polygons</a:t>
            </a:r>
          </a:p>
          <a:p>
            <a:pPr lvl="2"/>
            <a:r>
              <a:rPr lang="en-US" sz="2000" dirty="0"/>
              <a:t>County boundary lines in a state</a:t>
            </a:r>
          </a:p>
          <a:p>
            <a:pPr lvl="2"/>
            <a:r>
              <a:rPr lang="en-US" sz="2000" dirty="0"/>
              <a:t>Wetland areas in Eastern Washington</a:t>
            </a:r>
          </a:p>
          <a:p>
            <a:pPr lvl="2"/>
            <a:r>
              <a:rPr lang="en-US" sz="2000" dirty="0"/>
              <a:t>Areas of high biodiversity in a coastal marsh</a:t>
            </a:r>
          </a:p>
          <a:p>
            <a:pPr lvl="1"/>
            <a:endParaRPr lang="en-US" sz="2200" dirty="0"/>
          </a:p>
        </p:txBody>
      </p:sp>
      <p:pic>
        <p:nvPicPr>
          <p:cNvPr id="4" name="Picture 2" descr="Image result for points lines polygons GIS">
            <a:extLst>
              <a:ext uri="{FF2B5EF4-FFF2-40B4-BE49-F238E27FC236}">
                <a16:creationId xmlns:a16="http://schemas.microsoft.com/office/drawing/2014/main" id="{83819704-BEAB-C242-9F1F-8D3FD8C7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21" y="1856678"/>
            <a:ext cx="4752815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380-DB25-8846-84AD-117D0D54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A1D0-9264-1D4E-A795-E99B3D96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95010" cy="4562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Raster data files are commonly referred to as </a:t>
            </a:r>
            <a:r>
              <a:rPr lang="en-US" i="1" dirty="0"/>
              <a:t>grids </a:t>
            </a:r>
            <a:r>
              <a:rPr lang="en-US" dirty="0"/>
              <a:t>or </a:t>
            </a:r>
            <a:r>
              <a:rPr lang="en-US" i="1" dirty="0" err="1"/>
              <a:t>gridfiles</a:t>
            </a:r>
            <a:r>
              <a:rPr lang="en-US" dirty="0"/>
              <a:t> and they include data that can be displayed cellularly</a:t>
            </a:r>
          </a:p>
          <a:p>
            <a:r>
              <a:rPr lang="en-US" dirty="0"/>
              <a:t>Raster grids are best suited for </a:t>
            </a:r>
            <a:r>
              <a:rPr lang="en-US" u="sng" dirty="0"/>
              <a:t>continuous</a:t>
            </a:r>
            <a:r>
              <a:rPr lang="en-US" dirty="0"/>
              <a:t> data, such as temperature or elevation</a:t>
            </a:r>
          </a:p>
          <a:p>
            <a:endParaRPr lang="en-US" dirty="0"/>
          </a:p>
          <a:p>
            <a:r>
              <a:rPr lang="en-US" dirty="0"/>
              <a:t>Each cell or pixel in the grid forms a network, with the center of the cell representing the spatial location and occupation of space by things on Earth or in reality</a:t>
            </a:r>
          </a:p>
          <a:p>
            <a:endParaRPr lang="en-US" dirty="0"/>
          </a:p>
          <a:p>
            <a:r>
              <a:rPr lang="en-US" dirty="0"/>
              <a:t>Raster grids come in different cellular resolutions</a:t>
            </a:r>
          </a:p>
          <a:p>
            <a:pPr lvl="1"/>
            <a:r>
              <a:rPr lang="en-US" dirty="0"/>
              <a:t>For example, a 10 m elevation model has cells in the grid that represent 10 m x 10 m cells on Earth’s surface</a:t>
            </a:r>
          </a:p>
          <a:p>
            <a:pPr lvl="1"/>
            <a:r>
              <a:rPr lang="en-US" dirty="0"/>
              <a:t>The higher the resolution of raster grid, the more definition you will see on your map</a:t>
            </a:r>
          </a:p>
        </p:txBody>
      </p:sp>
      <p:pic>
        <p:nvPicPr>
          <p:cNvPr id="6146" name="Picture 2" descr="Image result for raster data GIS">
            <a:extLst>
              <a:ext uri="{FF2B5EF4-FFF2-40B4-BE49-F238E27FC236}">
                <a16:creationId xmlns:a16="http://schemas.microsoft.com/office/drawing/2014/main" id="{2826CCBA-4907-CD45-B819-D1117D20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57" y="2077472"/>
            <a:ext cx="4230649" cy="42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2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F37E-F925-914E-B64B-F77FCA4A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C2B-102E-FB4E-A2D3-C163778A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894839"/>
            <a:ext cx="4855464" cy="450342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Geographic properties of raster data typically include the following:</a:t>
            </a:r>
          </a:p>
          <a:p>
            <a:pPr lvl="1"/>
            <a:r>
              <a:rPr lang="en-US" sz="2200" dirty="0"/>
              <a:t>Coordinate system – same as vector, it’s always good to have your data layers in your GIS projected in the coordinate system most appropriate for that location</a:t>
            </a:r>
          </a:p>
          <a:p>
            <a:pPr lvl="1"/>
            <a:r>
              <a:rPr lang="en-US" sz="2200" dirty="0"/>
              <a:t>Cell size or resolution</a:t>
            </a:r>
          </a:p>
          <a:p>
            <a:pPr lvl="2"/>
            <a:r>
              <a:rPr lang="en-US" sz="2000" dirty="0"/>
              <a:t>The larger area on Earth’s surface that each cell represents, the more homogenization you will see in your data</a:t>
            </a:r>
          </a:p>
          <a:p>
            <a:pPr lvl="2"/>
            <a:r>
              <a:rPr lang="en-US" sz="2000" dirty="0"/>
              <a:t>More accurate results (usually) can be found with higher resolution raster layers, but only to a point</a:t>
            </a:r>
          </a:p>
          <a:p>
            <a:pPr lvl="2"/>
            <a:r>
              <a:rPr lang="en-US" sz="2000" dirty="0"/>
              <a:t>Higher resolution (smaller cell size) of your raster layers will almost undoubtedly increase your processing time (more cells = more math the computer must do)</a:t>
            </a:r>
          </a:p>
        </p:txBody>
      </p:sp>
      <p:pic>
        <p:nvPicPr>
          <p:cNvPr id="4" name="Picture 2" descr="Cell values are applied to the center point or whole area of a cell">
            <a:extLst>
              <a:ext uri="{FF2B5EF4-FFF2-40B4-BE49-F238E27FC236}">
                <a16:creationId xmlns:a16="http://schemas.microsoft.com/office/drawing/2014/main" id="{03D951AE-5052-63F1-0A7C-092FF22F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840983"/>
            <a:ext cx="6410960" cy="46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8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5B03-CEF8-E541-8F64-1244CD06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EF60-67A1-0149-B06B-2AC9F244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7" y="2069502"/>
            <a:ext cx="6219497" cy="45569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Raster grids become powerful when geocomputations come into play, not necessarily only as single layers.</a:t>
            </a:r>
          </a:p>
          <a:p>
            <a:r>
              <a:rPr lang="en-US" dirty="0"/>
              <a:t>A series of grids ”stacked” on top of each other for a given area provides the ability to perform grid-based analysis for any number of layers, potentially providing a wealth of </a:t>
            </a:r>
            <a:r>
              <a:rPr lang="en-US" i="1" dirty="0"/>
              <a:t>secondary</a:t>
            </a:r>
            <a:r>
              <a:rPr lang="en-US" dirty="0"/>
              <a:t> information about an area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landcover grid + a slope gradient grid + a precipitation grid = basic landslide risk grid</a:t>
            </a:r>
          </a:p>
          <a:p>
            <a:pPr lvl="1"/>
            <a:r>
              <a:rPr lang="en-US" dirty="0"/>
              <a:t>The landcover data provide information on vegetation, the slope gradient data provide slope steepness, and the precipitation data provide a wetness factor. Areas of low vegetative cover, steep slopes, and high rain are at highest risk for landslides. This </a:t>
            </a:r>
            <a:r>
              <a:rPr lang="en-US" i="1" dirty="0"/>
              <a:t>secondary</a:t>
            </a:r>
            <a:r>
              <a:rPr lang="en-US" dirty="0"/>
              <a:t> information on landslide risk is only clear once the other three data layers are .</a:t>
            </a:r>
          </a:p>
          <a:p>
            <a:pPr lvl="1"/>
            <a:r>
              <a:rPr lang="en-US" dirty="0"/>
              <a:t>Figure to the right shows the same principle, but with Shrimp Yield in the ocean – notice, how the yield is low where it is co-located with high disease incidence, for example.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CBA23F-D5AE-E544-9409-DD6F6783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85" y="2135192"/>
            <a:ext cx="4694814" cy="40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3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7006-C0EA-F141-B568-F7946BC6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8692-824B-034D-A24E-B413DF74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note about data types and data used in a GIS….</a:t>
            </a:r>
          </a:p>
          <a:p>
            <a:endParaRPr lang="en-US" dirty="0"/>
          </a:p>
          <a:p>
            <a:pPr lvl="1"/>
            <a:r>
              <a:rPr lang="en-US" dirty="0"/>
              <a:t>Regardless of which type of GIS data you’re working with, you MUST be sure the projection system for both the workspace in ArcGIS Pro and your data match. </a:t>
            </a:r>
          </a:p>
          <a:p>
            <a:endParaRPr lang="en-US" dirty="0"/>
          </a:p>
          <a:p>
            <a:pPr lvl="1"/>
            <a:r>
              <a:rPr lang="en-US" dirty="0"/>
              <a:t>You must also be sure all your data layers in your GIS (some GIS models have dozens of layers!) are all in the same projection system too.</a:t>
            </a:r>
          </a:p>
          <a:p>
            <a:endParaRPr lang="en-US" dirty="0"/>
          </a:p>
          <a:p>
            <a:pPr lvl="1"/>
            <a:r>
              <a:rPr lang="en-US" dirty="0"/>
              <a:t>Data you acquire from other sources may not be projected in the correct coordinate system, so always be sure to check!</a:t>
            </a:r>
          </a:p>
        </p:txBody>
      </p:sp>
    </p:spTree>
    <p:extLst>
      <p:ext uri="{BB962C8B-B14F-4D97-AF65-F5344CB8AC3E}">
        <p14:creationId xmlns:p14="http://schemas.microsoft.com/office/powerpoint/2010/main" val="3522814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3838</TotalTime>
  <Words>1018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Intro to gis for environmental sciences</vt:lpstr>
      <vt:lpstr>Outline</vt:lpstr>
      <vt:lpstr>DATA TYPES</vt:lpstr>
      <vt:lpstr>vector</vt:lpstr>
      <vt:lpstr>VECTOR</vt:lpstr>
      <vt:lpstr>raster</vt:lpstr>
      <vt:lpstr>RASTER</vt:lpstr>
      <vt:lpstr>RASTER</vt:lpstr>
      <vt:lpstr>DATA TYPES</vt:lpstr>
      <vt:lpstr>Lab #2</vt:lpstr>
      <vt:lpstr>Example practical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GIS FOR ENVIRONMENTAL SCIENCE</dc:title>
  <dc:creator>Stachowiak, Lauren</dc:creator>
  <cp:lastModifiedBy>Stachowiak, Lauren</cp:lastModifiedBy>
  <cp:revision>74</cp:revision>
  <dcterms:created xsi:type="dcterms:W3CDTF">2020-01-20T01:55:05Z</dcterms:created>
  <dcterms:modified xsi:type="dcterms:W3CDTF">2024-08-28T09:30:48Z</dcterms:modified>
</cp:coreProperties>
</file>