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presProps.xml" Type="http://schemas.openxmlformats.org/officeDocument/2006/relationships/presProps" Id="rId2"/><Relationship Target="slides/slide6.xml" Type="http://schemas.openxmlformats.org/officeDocument/2006/relationships/slide" Id="rId12"/><Relationship Target="slides/slide7.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4.xml" Type="http://schemas.openxmlformats.org/officeDocument/2006/relationships/slide" Id="rId10"/><Relationship Target="tableStyles.xml" Type="http://schemas.openxmlformats.org/officeDocument/2006/relationships/tableStyles" Id="rId3"/><Relationship Target="slides/slide5.xml" Type="http://schemas.openxmlformats.org/officeDocument/2006/relationships/slide" Id="rId11"/><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4.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 name="Shape 46"/>
        <p:cNvGrpSpPr/>
        <p:nvPr/>
      </p:nvGrpSpPr>
      <p:grpSpPr>
        <a:xfrm>
          <a:off y="0" x="0"/>
          <a:ext cy="0" cx="0"/>
          <a:chOff y="0" x="0"/>
          <a:chExt cy="0" cx="0"/>
        </a:xfrm>
      </p:grpSpPr>
      <p:sp>
        <p:nvSpPr>
          <p:cNvPr id="47" name="Shape 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8" name="Shape 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3" name="Shape 193"/>
        <p:cNvGrpSpPr/>
        <p:nvPr/>
      </p:nvGrpSpPr>
      <p:grpSpPr>
        <a:xfrm>
          <a:off y="0" x="0"/>
          <a:ext cy="0" cx="0"/>
          <a:chOff y="0" x="0"/>
          <a:chExt cy="0" cx="0"/>
        </a:xfrm>
      </p:grpSpPr>
      <p:sp>
        <p:nvSpPr>
          <p:cNvPr id="194" name="Shape 194"/>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95" name="Shape 19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213" name="Shape 21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223" name="Shape 22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2" name="Shape 232"/>
        <p:cNvGrpSpPr/>
        <p:nvPr/>
      </p:nvGrpSpPr>
      <p:grpSpPr>
        <a:xfrm>
          <a:off y="0" x="0"/>
          <a:ext cy="0" cx="0"/>
          <a:chOff y="0" x="0"/>
          <a:chExt cy="0" cx="0"/>
        </a:xfrm>
      </p:grpSpPr>
      <p:sp>
        <p:nvSpPr>
          <p:cNvPr id="233" name="Shape 2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4" name="Shape 2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Merg slides 8 and 5….  Two stories… revisit slide 4, build out a bit more with other data, delete slide 6?  Or slide 6 scrp underdog</a:t>
            </a:r>
          </a:p>
          <a:p>
            <a:pPr rtl="0" lvl="0">
              <a:spcBef>
                <a:spcPts val="0"/>
              </a:spcBef>
              <a:buNone/>
            </a:pPr>
            <a:r>
              <a:t/>
            </a:r>
            <a:endParaRPr/>
          </a:p>
          <a:p>
            <a:pPr rtl="0" lvl="0">
              <a:spcBef>
                <a:spcPts val="0"/>
              </a:spcBef>
              <a:buClr>
                <a:schemeClr val="dk1"/>
              </a:buClr>
              <a:buSzPct val="25000"/>
              <a:buFont typeface="Arial"/>
              <a:buNone/>
            </a:pPr>
            <a:r>
              <a:rPr b="1" sz="2000" lang="en">
                <a:solidFill>
                  <a:srgbClr val="D9D9D9"/>
                </a:solidFill>
                <a:latin typeface="Calibri"/>
                <a:ea typeface="Calibri"/>
                <a:cs typeface="Calibri"/>
                <a:sym typeface="Calibri"/>
              </a:rPr>
              <a:t>Need healthcare navigation for the entire family:</a:t>
            </a:r>
          </a:p>
          <a:p>
            <a:pPr rtl="0" lvl="0">
              <a:spcBef>
                <a:spcPts val="0"/>
              </a:spcBef>
              <a:buClr>
                <a:schemeClr val="dk1"/>
              </a:buClr>
              <a:buFont typeface="Arial"/>
              <a:buNone/>
            </a:pPr>
            <a:r>
              <a:t/>
            </a:r>
            <a:endParaRPr sz="2000">
              <a:solidFill>
                <a:srgbClr val="D9D9D9"/>
              </a:solidFill>
              <a:latin typeface="Calibri"/>
              <a:ea typeface="Calibri"/>
              <a:cs typeface="Calibri"/>
              <a:sym typeface="Calibri"/>
            </a:endParaRPr>
          </a:p>
          <a:p>
            <a:pPr rtl="0" lvl="0">
              <a:spcBef>
                <a:spcPts val="0"/>
              </a:spcBef>
              <a:buClr>
                <a:schemeClr val="dk1"/>
              </a:buClr>
              <a:buSzPct val="25000"/>
              <a:buFont typeface="Arial"/>
              <a:buNone/>
            </a:pPr>
            <a:r>
              <a:rPr sz="2000" lang="en">
                <a:solidFill>
                  <a:srgbClr val="D9D9D9"/>
                </a:solidFill>
                <a:latin typeface="Calibri"/>
                <a:ea typeface="Calibri"/>
                <a:cs typeface="Calibri"/>
                <a:sym typeface="Calibri"/>
              </a:rPr>
              <a:t>Where is The Void for Joe?</a:t>
            </a:r>
          </a:p>
          <a:p>
            <a:pPr rtl="0" lvl="0">
              <a:spcBef>
                <a:spcPts val="0"/>
              </a:spcBef>
              <a:buClr>
                <a:schemeClr val="dk1"/>
              </a:buClr>
              <a:buFont typeface="Arial"/>
              <a:buNone/>
            </a:pPr>
            <a:r>
              <a:t/>
            </a:r>
            <a:endParaRPr sz="2000">
              <a:solidFill>
                <a:srgbClr val="D9D9D9"/>
              </a:solidFill>
              <a:latin typeface="Calibri"/>
              <a:ea typeface="Calibri"/>
              <a:cs typeface="Calibri"/>
              <a:sym typeface="Calibri"/>
            </a:endParaRPr>
          </a:p>
          <a:p>
            <a:pPr rtl="0" lvl="0">
              <a:spcBef>
                <a:spcPts val="0"/>
              </a:spcBef>
              <a:buClr>
                <a:schemeClr val="dk1"/>
              </a:buClr>
              <a:buSzPct val="25000"/>
              <a:buFont typeface="Arial"/>
              <a:buNone/>
            </a:pPr>
            <a:r>
              <a:rPr sz="2000" lang="en">
                <a:solidFill>
                  <a:srgbClr val="D9D9D9"/>
                </a:solidFill>
                <a:latin typeface="Calibri"/>
                <a:ea typeface="Calibri"/>
                <a:cs typeface="Calibri"/>
                <a:sym typeface="Calibri"/>
              </a:rPr>
              <a:t>Where is The Void for Meryl?</a:t>
            </a:r>
          </a:p>
          <a:p>
            <a:pPr rtl="0" lvl="0">
              <a:spcBef>
                <a:spcPts val="0"/>
              </a:spcBef>
              <a:buClr>
                <a:schemeClr val="dk1"/>
              </a:buClr>
              <a:buFont typeface="Arial"/>
              <a:buNone/>
            </a:pPr>
            <a:r>
              <a:t/>
            </a:r>
            <a:endParaRPr sz="2000">
              <a:solidFill>
                <a:srgbClr val="D9D9D9"/>
              </a:solidFill>
              <a:latin typeface="Calibri"/>
              <a:ea typeface="Calibri"/>
              <a:cs typeface="Calibri"/>
              <a:sym typeface="Calibri"/>
            </a:endParaRPr>
          </a:p>
          <a:p>
            <a:pPr rtl="0" lvl="0">
              <a:spcBef>
                <a:spcPts val="0"/>
              </a:spcBef>
              <a:buClr>
                <a:schemeClr val="dk1"/>
              </a:buClr>
              <a:buSzPct val="25000"/>
              <a:buFont typeface="Arial"/>
              <a:buNone/>
            </a:pPr>
            <a:r>
              <a:rPr sz="2000" lang="en">
                <a:solidFill>
                  <a:srgbClr val="D9D9D9"/>
                </a:solidFill>
                <a:latin typeface="Calibri"/>
                <a:ea typeface="Calibri"/>
                <a:cs typeface="Calibri"/>
                <a:sym typeface="Calibri"/>
              </a:rPr>
              <a:t>Where can The Underdogs safely and comfortably live?</a:t>
            </a:r>
          </a:p>
          <a:p>
            <a:pPr rtl="0" lvl="0">
              <a:spcBef>
                <a:spcPts val="0"/>
              </a:spcBef>
              <a:buClr>
                <a:schemeClr val="dk1"/>
              </a:buClr>
              <a:buFont typeface="Arial"/>
              <a:buNone/>
            </a:pPr>
            <a:r>
              <a:t/>
            </a:r>
            <a:endParaRPr sz="2000">
              <a:solidFill>
                <a:srgbClr val="D9D9D9"/>
              </a:solidFill>
              <a:latin typeface="Calibri"/>
              <a:ea typeface="Calibri"/>
              <a:cs typeface="Calibri"/>
              <a:sym typeface="Calibri"/>
            </a:endParaRP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Clr>
                <a:schemeClr val="dk1"/>
              </a:buClr>
              <a:buSzPct val="25000"/>
              <a:buFont typeface="Arial"/>
              <a:buNone/>
            </a:pPr>
            <a:r>
              <a:rPr b="1" sz="2000" lang="en">
                <a:solidFill>
                  <a:srgbClr val="D9D9D9"/>
                </a:solidFill>
                <a:latin typeface="Calibri"/>
                <a:ea typeface="Calibri"/>
                <a:cs typeface="Calibri"/>
                <a:sym typeface="Calibri"/>
              </a:rPr>
              <a:t>Richie needs healthcare navigation for his hospital system.</a:t>
            </a:r>
          </a:p>
          <a:p>
            <a:pPr rtl="0" lvl="0">
              <a:spcBef>
                <a:spcPts val="0"/>
              </a:spcBef>
              <a:buClr>
                <a:schemeClr val="dk1"/>
              </a:buClr>
              <a:buFont typeface="Arial"/>
              <a:buNone/>
            </a:pPr>
            <a:r>
              <a:t/>
            </a:r>
            <a:endParaRPr sz="2000">
              <a:solidFill>
                <a:srgbClr val="D9D9D9"/>
              </a:solidFill>
              <a:latin typeface="Calibri"/>
              <a:ea typeface="Calibri"/>
              <a:cs typeface="Calibri"/>
              <a:sym typeface="Calibri"/>
            </a:endParaRPr>
          </a:p>
          <a:p>
            <a:pPr rtl="0" lvl="0">
              <a:spcBef>
                <a:spcPts val="0"/>
              </a:spcBef>
              <a:buClr>
                <a:schemeClr val="dk1"/>
              </a:buClr>
              <a:buSzPct val="25000"/>
              <a:buFont typeface="Arial"/>
              <a:buNone/>
            </a:pPr>
            <a:r>
              <a:rPr sz="2000" lang="en">
                <a:solidFill>
                  <a:srgbClr val="D9D9D9"/>
                </a:solidFill>
                <a:latin typeface="Calibri"/>
                <a:ea typeface="Calibri"/>
                <a:cs typeface="Calibri"/>
                <a:sym typeface="Calibri"/>
              </a:rPr>
              <a:t>Where is The Void for attributed ACO members?</a:t>
            </a:r>
          </a:p>
          <a:p>
            <a:pPr rtl="0" lvl="0">
              <a:spcBef>
                <a:spcPts val="0"/>
              </a:spcBef>
              <a:buClr>
                <a:schemeClr val="dk1"/>
              </a:buClr>
              <a:buFont typeface="Arial"/>
              <a:buNone/>
            </a:pPr>
            <a:r>
              <a:t/>
            </a:r>
            <a:endParaRPr sz="2000">
              <a:solidFill>
                <a:srgbClr val="D9D9D9"/>
              </a:solidFill>
              <a:latin typeface="Calibri"/>
              <a:ea typeface="Calibri"/>
              <a:cs typeface="Calibri"/>
              <a:sym typeface="Calibri"/>
            </a:endParaRPr>
          </a:p>
          <a:p>
            <a:pPr rtl="0" lvl="0">
              <a:spcBef>
                <a:spcPts val="0"/>
              </a:spcBef>
              <a:buClr>
                <a:schemeClr val="dk1"/>
              </a:buClr>
              <a:buSzPct val="25000"/>
              <a:buFont typeface="Arial"/>
              <a:buNone/>
            </a:pPr>
            <a:r>
              <a:rPr sz="2000" lang="en">
                <a:solidFill>
                  <a:srgbClr val="D9D9D9"/>
                </a:solidFill>
                <a:latin typeface="Calibri"/>
                <a:ea typeface="Calibri"/>
                <a:cs typeface="Calibri"/>
                <a:sym typeface="Calibri"/>
              </a:rPr>
              <a:t>Where is The Void for frequently-occurring MCC comorbidities?</a:t>
            </a:r>
          </a:p>
          <a:p>
            <a:pPr rtl="0" lvl="0">
              <a:spcBef>
                <a:spcPts val="0"/>
              </a:spcBef>
              <a:buClr>
                <a:schemeClr val="dk1"/>
              </a:buClr>
              <a:buFont typeface="Arial"/>
              <a:buNone/>
            </a:pPr>
            <a:r>
              <a:t/>
            </a:r>
            <a:endParaRPr sz="2000">
              <a:solidFill>
                <a:srgbClr val="D9D9D9"/>
              </a:solidFill>
              <a:latin typeface="Calibri"/>
              <a:ea typeface="Calibri"/>
              <a:cs typeface="Calibri"/>
              <a:sym typeface="Calibri"/>
            </a:endParaRPr>
          </a:p>
          <a:p>
            <a:pPr rtl="0" lvl="0">
              <a:spcBef>
                <a:spcPts val="0"/>
              </a:spcBef>
              <a:buClr>
                <a:schemeClr val="dk1"/>
              </a:buClr>
              <a:buSzPct val="25000"/>
              <a:buFont typeface="Arial"/>
              <a:buNone/>
            </a:pPr>
            <a:r>
              <a:rPr sz="2000" lang="en">
                <a:solidFill>
                  <a:srgbClr val="D9D9D9"/>
                </a:solidFill>
                <a:latin typeface="Calibri"/>
                <a:ea typeface="Calibri"/>
                <a:cs typeface="Calibri"/>
                <a:sym typeface="Calibri"/>
              </a:rPr>
              <a:t>Where could The Void be influencing HCAHPS detractor scores?</a:t>
            </a:r>
          </a:p>
          <a:p>
            <a:pPr rtl="0" lvl="0">
              <a:spcBef>
                <a:spcPts val="0"/>
              </a:spcBef>
              <a:buClr>
                <a:schemeClr val="dk1"/>
              </a:buClr>
              <a:buFont typeface="Arial"/>
              <a:buNone/>
            </a:pPr>
            <a:r>
              <a:t/>
            </a:r>
            <a:endParaRPr>
              <a:solidFill>
                <a:schemeClr val="dk1"/>
              </a:solidFill>
            </a:endParaRPr>
          </a:p>
          <a:p>
            <a:pPr rtl="0"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63" name="Shape 16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SzPct val="25000"/>
              <a:buFont typeface="Arial"/>
              <a:buNone/>
            </a:pPr>
            <a:r>
              <a:rPr strike="noStrike" u="none" b="0" cap="none" baseline="0" sz="1100" lang="en" i="0"/>
              <a:t>Merg slides 8 and 5….  Two stories… revisit slide 4, build out a bit more with other data, delete slide 6?  Or slide 6 scrp underdog</a:t>
            </a:r>
          </a:p>
          <a:p>
            <a:pPr algn="l" rtl="0" lvl="0" marR="0" indent="0" marL="0">
              <a:spcBef>
                <a:spcPts val="0"/>
              </a:spcBef>
              <a:buFont typeface="Arial"/>
              <a:buNone/>
            </a:pPr>
            <a:r>
              <a:t/>
            </a:r>
            <a:endParaRPr strike="noStrike" u="none" b="0" cap="none" baseline="0" sz="1100" i="0"/>
          </a:p>
          <a:p>
            <a:pPr algn="l" rtl="0" lvl="0" marR="0" indent="0" marL="0">
              <a:spcBef>
                <a:spcPts val="0"/>
              </a:spcBef>
              <a:buClr>
                <a:schemeClr val="dk1"/>
              </a:buClr>
              <a:buSzPct val="25000"/>
              <a:buFont typeface="Calibri"/>
              <a:buNone/>
            </a:pPr>
            <a:r>
              <a:rPr strike="noStrike" u="none" b="1" cap="none" baseline="0" sz="2000" lang="en" i="0">
                <a:solidFill>
                  <a:srgbClr val="D9D9D9"/>
                </a:solidFill>
                <a:latin typeface="Calibri"/>
                <a:ea typeface="Calibri"/>
                <a:cs typeface="Calibri"/>
                <a:sym typeface="Calibri"/>
              </a:rPr>
              <a:t>Need healthcare navigation for the entire family:</a:t>
            </a:r>
          </a:p>
          <a:p>
            <a:pPr algn="l" rtl="0" lvl="0" marR="0" indent="0" marL="0">
              <a:spcBef>
                <a:spcPts val="0"/>
              </a:spcBef>
              <a:buClr>
                <a:schemeClr val="dk1"/>
              </a:buClr>
              <a:buFont typeface="Arial"/>
              <a:buNone/>
            </a:pPr>
            <a:r>
              <a:t/>
            </a:r>
            <a:endParaRPr strike="noStrike" u="none" b="0" cap="none" baseline="0" sz="2000" i="0">
              <a:solidFill>
                <a:srgbClr val="D9D9D9"/>
              </a:solidFill>
              <a:latin typeface="Calibri"/>
              <a:ea typeface="Calibri"/>
              <a:cs typeface="Calibri"/>
              <a:sym typeface="Calibri"/>
            </a:endParaRPr>
          </a:p>
          <a:p>
            <a:pPr algn="l" rtl="0" lvl="0" marR="0" indent="0" marL="0">
              <a:spcBef>
                <a:spcPts val="0"/>
              </a:spcBef>
              <a:buClr>
                <a:schemeClr val="dk1"/>
              </a:buClr>
              <a:buSzPct val="25000"/>
              <a:buFont typeface="Calibri"/>
              <a:buNone/>
            </a:pPr>
            <a:r>
              <a:rPr strike="noStrike" u="none" b="0" cap="none" baseline="0" sz="2000" lang="en" i="0">
                <a:solidFill>
                  <a:srgbClr val="D9D9D9"/>
                </a:solidFill>
                <a:latin typeface="Calibri"/>
                <a:ea typeface="Calibri"/>
                <a:cs typeface="Calibri"/>
                <a:sym typeface="Calibri"/>
              </a:rPr>
              <a:t>Where is The Void for Joe?</a:t>
            </a:r>
          </a:p>
          <a:p>
            <a:pPr algn="l" rtl="0" lvl="0" marR="0" indent="0" marL="0">
              <a:spcBef>
                <a:spcPts val="0"/>
              </a:spcBef>
              <a:buClr>
                <a:schemeClr val="dk1"/>
              </a:buClr>
              <a:buFont typeface="Arial"/>
              <a:buNone/>
            </a:pPr>
            <a:r>
              <a:t/>
            </a:r>
            <a:endParaRPr strike="noStrike" u="none" b="0" cap="none" baseline="0" sz="2000" i="0">
              <a:solidFill>
                <a:srgbClr val="D9D9D9"/>
              </a:solidFill>
              <a:latin typeface="Calibri"/>
              <a:ea typeface="Calibri"/>
              <a:cs typeface="Calibri"/>
              <a:sym typeface="Calibri"/>
            </a:endParaRPr>
          </a:p>
          <a:p>
            <a:pPr algn="l" rtl="0" lvl="0" marR="0" indent="0" marL="0">
              <a:spcBef>
                <a:spcPts val="0"/>
              </a:spcBef>
              <a:buClr>
                <a:schemeClr val="dk1"/>
              </a:buClr>
              <a:buSzPct val="25000"/>
              <a:buFont typeface="Calibri"/>
              <a:buNone/>
            </a:pPr>
            <a:r>
              <a:rPr strike="noStrike" u="none" b="0" cap="none" baseline="0" sz="2000" lang="en" i="0">
                <a:solidFill>
                  <a:srgbClr val="D9D9D9"/>
                </a:solidFill>
                <a:latin typeface="Calibri"/>
                <a:ea typeface="Calibri"/>
                <a:cs typeface="Calibri"/>
                <a:sym typeface="Calibri"/>
              </a:rPr>
              <a:t>Where is The Void for Meryl?</a:t>
            </a:r>
          </a:p>
          <a:p>
            <a:pPr algn="l" rtl="0" lvl="0" marR="0" indent="0" marL="0">
              <a:spcBef>
                <a:spcPts val="0"/>
              </a:spcBef>
              <a:buClr>
                <a:schemeClr val="dk1"/>
              </a:buClr>
              <a:buFont typeface="Arial"/>
              <a:buNone/>
            </a:pPr>
            <a:r>
              <a:t/>
            </a:r>
            <a:endParaRPr strike="noStrike" u="none" b="0" cap="none" baseline="0" sz="2000" i="0">
              <a:solidFill>
                <a:srgbClr val="D9D9D9"/>
              </a:solidFill>
              <a:latin typeface="Calibri"/>
              <a:ea typeface="Calibri"/>
              <a:cs typeface="Calibri"/>
              <a:sym typeface="Calibri"/>
            </a:endParaRPr>
          </a:p>
          <a:p>
            <a:pPr algn="l" rtl="0" lvl="0" marR="0" indent="0" marL="0">
              <a:spcBef>
                <a:spcPts val="0"/>
              </a:spcBef>
              <a:buClr>
                <a:schemeClr val="dk1"/>
              </a:buClr>
              <a:buSzPct val="25000"/>
              <a:buFont typeface="Calibri"/>
              <a:buNone/>
            </a:pPr>
            <a:r>
              <a:rPr strike="noStrike" u="none" b="0" cap="none" baseline="0" sz="2000" lang="en" i="0">
                <a:solidFill>
                  <a:srgbClr val="D9D9D9"/>
                </a:solidFill>
                <a:latin typeface="Calibri"/>
                <a:ea typeface="Calibri"/>
                <a:cs typeface="Calibri"/>
                <a:sym typeface="Calibri"/>
              </a:rPr>
              <a:t>Where can The Underdogs safely and comfortably live?</a:t>
            </a:r>
          </a:p>
          <a:p>
            <a:pPr algn="l" rtl="0" lvl="0" marR="0" indent="0" marL="0">
              <a:spcBef>
                <a:spcPts val="0"/>
              </a:spcBef>
              <a:buClr>
                <a:schemeClr val="dk1"/>
              </a:buClr>
              <a:buFont typeface="Arial"/>
              <a:buNone/>
            </a:pPr>
            <a:r>
              <a:t/>
            </a:r>
            <a:endParaRPr strike="noStrike" u="none" b="0" cap="none" baseline="0" sz="2000" i="0">
              <a:solidFill>
                <a:srgbClr val="D9D9D9"/>
              </a:solidFill>
              <a:latin typeface="Calibri"/>
              <a:ea typeface="Calibri"/>
              <a:cs typeface="Calibri"/>
              <a:sym typeface="Calibri"/>
            </a:endParaRPr>
          </a:p>
          <a:p>
            <a:pPr algn="l" rtl="0" lvl="0" marR="0" indent="0" marL="0">
              <a:spcBef>
                <a:spcPts val="0"/>
              </a:spcBef>
              <a:buFont typeface="Arial"/>
              <a:buNone/>
            </a:pPr>
            <a:r>
              <a:t/>
            </a:r>
            <a:endParaRPr strike="noStrike" u="none" b="0" cap="none" baseline="0" sz="1100" i="0"/>
          </a:p>
          <a:p>
            <a:pPr algn="l" rtl="0" lvl="0" marR="0" indent="0" marL="0">
              <a:spcBef>
                <a:spcPts val="0"/>
              </a:spcBef>
              <a:buFont typeface="Arial"/>
              <a:buNone/>
            </a:pPr>
            <a:r>
              <a:t/>
            </a:r>
            <a:endParaRPr strike="noStrike" u="none" b="0" cap="none" baseline="0" sz="1100" i="0"/>
          </a:p>
          <a:p>
            <a:pPr algn="l" rtl="0" lvl="0" marR="0" indent="0" marL="0">
              <a:spcBef>
                <a:spcPts val="0"/>
              </a:spcBef>
              <a:buFont typeface="Arial"/>
              <a:buNone/>
            </a:pPr>
            <a:r>
              <a:t/>
            </a:r>
            <a:endParaRPr strike="noStrike" u="none" b="0" cap="none" baseline="0" sz="1100" i="0"/>
          </a:p>
          <a:p>
            <a:pPr algn="l" rtl="0" lvl="0" marR="0" indent="0" marL="0">
              <a:spcBef>
                <a:spcPts val="0"/>
              </a:spcBef>
              <a:buClr>
                <a:schemeClr val="dk1"/>
              </a:buClr>
              <a:buSzPct val="25000"/>
              <a:buFont typeface="Calibri"/>
              <a:buNone/>
            </a:pPr>
            <a:r>
              <a:rPr strike="noStrike" u="none" b="1" cap="none" baseline="0" sz="2000" lang="en" i="0">
                <a:solidFill>
                  <a:srgbClr val="D9D9D9"/>
                </a:solidFill>
                <a:latin typeface="Calibri"/>
                <a:ea typeface="Calibri"/>
                <a:cs typeface="Calibri"/>
                <a:sym typeface="Calibri"/>
              </a:rPr>
              <a:t>Richie needs healthcare navigation for his hospital system.</a:t>
            </a:r>
          </a:p>
          <a:p>
            <a:pPr algn="l" rtl="0" lvl="0" marR="0" indent="0" marL="0">
              <a:spcBef>
                <a:spcPts val="0"/>
              </a:spcBef>
              <a:buClr>
                <a:schemeClr val="dk1"/>
              </a:buClr>
              <a:buFont typeface="Arial"/>
              <a:buNone/>
            </a:pPr>
            <a:r>
              <a:t/>
            </a:r>
            <a:endParaRPr strike="noStrike" u="none" b="0" cap="none" baseline="0" sz="2000" i="0">
              <a:solidFill>
                <a:srgbClr val="D9D9D9"/>
              </a:solidFill>
              <a:latin typeface="Calibri"/>
              <a:ea typeface="Calibri"/>
              <a:cs typeface="Calibri"/>
              <a:sym typeface="Calibri"/>
            </a:endParaRPr>
          </a:p>
          <a:p>
            <a:pPr algn="l" rtl="0" lvl="0" marR="0" indent="0" marL="0">
              <a:spcBef>
                <a:spcPts val="0"/>
              </a:spcBef>
              <a:buClr>
                <a:schemeClr val="dk1"/>
              </a:buClr>
              <a:buSzPct val="25000"/>
              <a:buFont typeface="Calibri"/>
              <a:buNone/>
            </a:pPr>
            <a:r>
              <a:rPr strike="noStrike" u="none" b="0" cap="none" baseline="0" sz="2000" lang="en" i="0">
                <a:solidFill>
                  <a:srgbClr val="D9D9D9"/>
                </a:solidFill>
                <a:latin typeface="Calibri"/>
                <a:ea typeface="Calibri"/>
                <a:cs typeface="Calibri"/>
                <a:sym typeface="Calibri"/>
              </a:rPr>
              <a:t>Where is The Void for attributed ACO members?</a:t>
            </a:r>
          </a:p>
          <a:p>
            <a:pPr algn="l" rtl="0" lvl="0" marR="0" indent="0" marL="0">
              <a:spcBef>
                <a:spcPts val="0"/>
              </a:spcBef>
              <a:buClr>
                <a:schemeClr val="dk1"/>
              </a:buClr>
              <a:buFont typeface="Arial"/>
              <a:buNone/>
            </a:pPr>
            <a:r>
              <a:t/>
            </a:r>
            <a:endParaRPr strike="noStrike" u="none" b="0" cap="none" baseline="0" sz="2000" i="0">
              <a:solidFill>
                <a:srgbClr val="D9D9D9"/>
              </a:solidFill>
              <a:latin typeface="Calibri"/>
              <a:ea typeface="Calibri"/>
              <a:cs typeface="Calibri"/>
              <a:sym typeface="Calibri"/>
            </a:endParaRPr>
          </a:p>
          <a:p>
            <a:pPr algn="l" rtl="0" lvl="0" marR="0" indent="0" marL="0">
              <a:spcBef>
                <a:spcPts val="0"/>
              </a:spcBef>
              <a:buClr>
                <a:schemeClr val="dk1"/>
              </a:buClr>
              <a:buSzPct val="25000"/>
              <a:buFont typeface="Calibri"/>
              <a:buNone/>
            </a:pPr>
            <a:r>
              <a:rPr strike="noStrike" u="none" b="0" cap="none" baseline="0" sz="2000" lang="en" i="0">
                <a:solidFill>
                  <a:srgbClr val="D9D9D9"/>
                </a:solidFill>
                <a:latin typeface="Calibri"/>
                <a:ea typeface="Calibri"/>
                <a:cs typeface="Calibri"/>
                <a:sym typeface="Calibri"/>
              </a:rPr>
              <a:t>Where is The Void for frequently-occurring MCC comorbidities?</a:t>
            </a:r>
          </a:p>
          <a:p>
            <a:pPr algn="l" rtl="0" lvl="0" marR="0" indent="0" marL="0">
              <a:spcBef>
                <a:spcPts val="0"/>
              </a:spcBef>
              <a:buClr>
                <a:schemeClr val="dk1"/>
              </a:buClr>
              <a:buFont typeface="Arial"/>
              <a:buNone/>
            </a:pPr>
            <a:r>
              <a:t/>
            </a:r>
            <a:endParaRPr strike="noStrike" u="none" b="0" cap="none" baseline="0" sz="2000" i="0">
              <a:solidFill>
                <a:srgbClr val="D9D9D9"/>
              </a:solidFill>
              <a:latin typeface="Calibri"/>
              <a:ea typeface="Calibri"/>
              <a:cs typeface="Calibri"/>
              <a:sym typeface="Calibri"/>
            </a:endParaRPr>
          </a:p>
          <a:p>
            <a:pPr algn="l" rtl="0" lvl="0" marR="0" indent="0" marL="0">
              <a:spcBef>
                <a:spcPts val="0"/>
              </a:spcBef>
              <a:buClr>
                <a:schemeClr val="dk1"/>
              </a:buClr>
              <a:buSzPct val="25000"/>
              <a:buFont typeface="Calibri"/>
              <a:buNone/>
            </a:pPr>
            <a:r>
              <a:rPr strike="noStrike" u="none" b="0" cap="none" baseline="0" sz="2000" lang="en" i="0">
                <a:solidFill>
                  <a:srgbClr val="D9D9D9"/>
                </a:solidFill>
                <a:latin typeface="Calibri"/>
                <a:ea typeface="Calibri"/>
                <a:cs typeface="Calibri"/>
                <a:sym typeface="Calibri"/>
              </a:rPr>
              <a:t>Where could The Void be influencing HCAHPS detractor scores?</a:t>
            </a:r>
          </a:p>
          <a:p>
            <a:pPr algn="l" rtl="0" lvl="0" marR="0" indent="0" marL="0">
              <a:spcBef>
                <a:spcPts val="0"/>
              </a:spcBef>
              <a:buClr>
                <a:schemeClr val="dk1"/>
              </a:buClr>
              <a:buFont typeface="Arial"/>
              <a:buNone/>
            </a:pPr>
            <a:r>
              <a:t/>
            </a:r>
            <a:endParaRPr strike="noStrike" u="none" b="0" cap="none" baseline="0" sz="1100" i="0">
              <a:solidFill>
                <a:schemeClr val="dk1"/>
              </a:solidFill>
            </a:endParaRPr>
          </a:p>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y="0" x="0"/>
          <a:ext cy="0" cx="0"/>
          <a:chOff y="0" x="0"/>
          <a:chExt cy="0" cx="0"/>
        </a:xfrm>
      </p:grpSpPr>
      <p:sp>
        <p:nvSpPr>
          <p:cNvPr id="36" name="Shape 36"/>
          <p:cNvSpPr txBox="1"/>
          <p:nvPr>
            <p:ph type="title"/>
          </p:nvPr>
        </p:nvSpPr>
        <p:spPr>
          <a:xfrm>
            <a:off y="205978" x="457200"/>
            <a:ext cy="85725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7" name="Shape 37"/>
        <p:cNvGrpSpPr/>
        <p:nvPr/>
      </p:nvGrpSpPr>
      <p:grpSpPr>
        <a:xfrm>
          <a:off y="0" x="0"/>
          <a:ext cy="0" cx="0"/>
          <a:chOff y="0" x="0"/>
          <a:chExt cy="0" cx="0"/>
        </a:xfrm>
      </p:grpSpPr>
      <p:sp>
        <p:nvSpPr>
          <p:cNvPr id="38" name="Shape 38"/>
          <p:cNvSpPr txBox="1"/>
          <p:nvPr>
            <p:ph idx="1" type="body"/>
          </p:nvPr>
        </p:nvSpPr>
        <p:spPr>
          <a:xfrm>
            <a:off y="4406308" x="457200"/>
            <a:ext cy="519520" cx="8229600"/>
          </a:xfrm>
          <a:prstGeom prst="rect">
            <a:avLst/>
          </a:prstGeom>
          <a:noFill/>
          <a:ln>
            <a:noFill/>
          </a:ln>
        </p:spPr>
        <p:txBody>
          <a:bodyPr bIns="91425" rIns="91425" lIns="91425" tIns="91425" anchor="t" anchorCtr="0"/>
          <a:lstStyle>
            <a:lvl1pPr algn="ctr" rtl="0">
              <a:spcBef>
                <a:spcPts val="36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5" name="Shape 25"/>
        <p:cNvGrpSpPr/>
        <p:nvPr/>
      </p:nvGrpSpPr>
      <p:grpSpPr>
        <a:xfrm>
          <a:off y="0" x="0"/>
          <a:ext cy="0" cx="0"/>
          <a:chOff y="0" x="0"/>
          <a:chExt cy="0" cx="0"/>
        </a:xfrm>
      </p:grpSpPr>
      <p:sp>
        <p:nvSpPr>
          <p:cNvPr id="26" name="Shape 26"/>
          <p:cNvSpPr txBox="1"/>
          <p:nvPr>
            <p:ph type="ctrTitle"/>
          </p:nvPr>
        </p:nvSpPr>
        <p:spPr>
          <a:xfrm>
            <a:off y="1583341" x="685800"/>
            <a:ext cy="1159856" cx="7772400"/>
          </a:xfrm>
          <a:prstGeom prst="rect">
            <a:avLst/>
          </a:prstGeom>
          <a:noFill/>
          <a:ln>
            <a:noFill/>
          </a:ln>
        </p:spPr>
        <p:txBody>
          <a:bodyPr bIns="91425" rIns="91425" lIns="91425" tIns="91425" anchor="b" anchorCtr="0"/>
          <a:lstStyle>
            <a:lvl1pPr algn="ctr" rtl="0" marR="0" indent="0" marL="0">
              <a:lnSpc>
                <a:spcPct val="100000"/>
              </a:lnSpc>
              <a:spcBef>
                <a:spcPts val="0"/>
              </a:spcBef>
              <a:spcAft>
                <a:spcPts val="0"/>
              </a:spcAft>
              <a:buClr>
                <a:schemeClr val="dk1"/>
              </a:buClr>
              <a:buFont typeface="Arial"/>
              <a:buNone/>
              <a:defRPr/>
            </a:lvl1pPr>
            <a:lvl2pPr algn="ctr" rtl="0" marR="0" indent="0" marL="0">
              <a:lnSpc>
                <a:spcPct val="100000"/>
              </a:lnSpc>
              <a:spcBef>
                <a:spcPts val="0"/>
              </a:spcBef>
              <a:spcAft>
                <a:spcPts val="0"/>
              </a:spcAft>
              <a:buClr>
                <a:schemeClr val="dk1"/>
              </a:buClr>
              <a:buFont typeface="Arial"/>
              <a:buNone/>
              <a:defRPr/>
            </a:lvl2pPr>
            <a:lvl3pPr algn="ctr" rtl="0" marR="0" indent="0" marL="0">
              <a:spcBef>
                <a:spcPts val="0"/>
              </a:spcBef>
              <a:buClr>
                <a:schemeClr val="dk1"/>
              </a:buClr>
              <a:buFont typeface="Arial"/>
              <a:buNone/>
              <a:defRPr/>
            </a:lvl3pPr>
            <a:lvl4pPr algn="ctr" rtl="0" marR="0" indent="0" marL="0">
              <a:spcBef>
                <a:spcPts val="0"/>
              </a:spcBef>
              <a:buClr>
                <a:schemeClr val="dk1"/>
              </a:buClr>
              <a:buFont typeface="Arial"/>
              <a:buNone/>
              <a:defRPr/>
            </a:lvl4pPr>
            <a:lvl5pPr algn="ctr" rtl="0" marR="0" indent="0" marL="0">
              <a:spcBef>
                <a:spcPts val="0"/>
              </a:spcBef>
              <a:buClr>
                <a:schemeClr val="dk1"/>
              </a:buClr>
              <a:buFont typeface="Arial"/>
              <a:buNone/>
              <a:defRPr/>
            </a:lvl5pPr>
            <a:lvl6pPr algn="ctr" rtl="0" marR="0" indent="0" marL="0">
              <a:spcBef>
                <a:spcPts val="0"/>
              </a:spcBef>
              <a:buClr>
                <a:schemeClr val="dk1"/>
              </a:buClr>
              <a:buFont typeface="Arial"/>
              <a:buNone/>
              <a:defRPr/>
            </a:lvl6pPr>
            <a:lvl7pPr algn="ctr" rtl="0" marR="0" indent="0" marL="0">
              <a:spcBef>
                <a:spcPts val="0"/>
              </a:spcBef>
              <a:buClr>
                <a:schemeClr val="dk1"/>
              </a:buClr>
              <a:buFont typeface="Arial"/>
              <a:buNone/>
              <a:defRPr/>
            </a:lvl7pPr>
            <a:lvl8pPr algn="ctr" rtl="0" marR="0" indent="0" marL="0">
              <a:spcBef>
                <a:spcPts val="0"/>
              </a:spcBef>
              <a:buClr>
                <a:schemeClr val="dk1"/>
              </a:buClr>
              <a:buFont typeface="Arial"/>
              <a:buNone/>
              <a:defRPr/>
            </a:lvl8pPr>
            <a:lvl9pPr algn="ctr" rtl="0" marR="0" indent="0" marL="0">
              <a:spcBef>
                <a:spcPts val="0"/>
              </a:spcBef>
              <a:buClr>
                <a:schemeClr val="dk1"/>
              </a:buClr>
              <a:buFont typeface="Arial"/>
              <a:buNone/>
              <a:defRPr/>
            </a:lvl9pPr>
          </a:lstStyle>
          <a:p/>
        </p:txBody>
      </p:sp>
      <p:sp>
        <p:nvSpPr>
          <p:cNvPr id="27" name="Shape 27"/>
          <p:cNvSpPr txBox="1"/>
          <p:nvPr>
            <p:ph idx="1" type="subTitle"/>
          </p:nvPr>
        </p:nvSpPr>
        <p:spPr>
          <a:xfrm>
            <a:off y="2840052" x="685800"/>
            <a:ext cy="784737" cx="7772400"/>
          </a:xfrm>
          <a:prstGeom prst="rect">
            <a:avLst/>
          </a:prstGeom>
          <a:noFill/>
          <a:ln>
            <a:noFill/>
          </a:ln>
        </p:spPr>
        <p:txBody>
          <a:bodyPr bIns="91425" rIns="91425" lIns="91425" tIns="91425" anchor="t" anchorCtr="0"/>
          <a:lstStyle>
            <a:lvl1pPr algn="ctr" rtl="0" marR="0" indent="0" marL="0">
              <a:lnSpc>
                <a:spcPct val="100000"/>
              </a:lnSpc>
              <a:spcBef>
                <a:spcPts val="0"/>
              </a:spcBef>
              <a:spcAft>
                <a:spcPts val="0"/>
              </a:spcAft>
              <a:buClr>
                <a:schemeClr val="dk2"/>
              </a:buClr>
              <a:buFont typeface="Arial"/>
              <a:buNone/>
              <a:defRPr/>
            </a:lvl1pPr>
            <a:lvl2pPr algn="ctr" rtl="0" marR="0" indent="0" marL="0">
              <a:lnSpc>
                <a:spcPct val="100000"/>
              </a:lnSpc>
              <a:spcBef>
                <a:spcPts val="0"/>
              </a:spcBef>
              <a:spcAft>
                <a:spcPts val="0"/>
              </a:spcAft>
              <a:buClr>
                <a:schemeClr val="dk2"/>
              </a:buClr>
              <a:buFont typeface="Arial"/>
              <a:buNone/>
              <a:defRPr/>
            </a:lvl2pPr>
            <a:lvl3pPr algn="ctr" rtl="0" marR="0" indent="0" marL="0">
              <a:lnSpc>
                <a:spcPct val="100000"/>
              </a:lnSpc>
              <a:spcBef>
                <a:spcPts val="0"/>
              </a:spcBef>
              <a:spcAft>
                <a:spcPts val="0"/>
              </a:spcAft>
              <a:buClr>
                <a:schemeClr val="dk2"/>
              </a:buClr>
              <a:buFont typeface="Arial"/>
              <a:buNone/>
              <a:defRPr/>
            </a:lvl3pPr>
            <a:lvl4pPr algn="ctr" rtl="0" marR="0" indent="0" marL="0">
              <a:lnSpc>
                <a:spcPct val="100000"/>
              </a:lnSpc>
              <a:spcBef>
                <a:spcPts val="0"/>
              </a:spcBef>
              <a:spcAft>
                <a:spcPts val="0"/>
              </a:spcAft>
              <a:buClr>
                <a:schemeClr val="dk2"/>
              </a:buClr>
              <a:buFont typeface="Arial"/>
              <a:buNone/>
              <a:defRPr/>
            </a:lvl4pPr>
            <a:lvl5pPr algn="ctr" rtl="0" marR="0" indent="0" marL="0">
              <a:lnSpc>
                <a:spcPct val="100000"/>
              </a:lnSpc>
              <a:spcBef>
                <a:spcPts val="0"/>
              </a:spcBef>
              <a:spcAft>
                <a:spcPts val="0"/>
              </a:spcAft>
              <a:buClr>
                <a:schemeClr val="dk2"/>
              </a:buClr>
              <a:buFont typeface="Arial"/>
              <a:buNone/>
              <a:defRPr/>
            </a:lvl5pPr>
            <a:lvl6pPr algn="ctr" rtl="0" marR="0" indent="0" marL="0">
              <a:lnSpc>
                <a:spcPct val="100000"/>
              </a:lnSpc>
              <a:spcBef>
                <a:spcPts val="0"/>
              </a:spcBef>
              <a:spcAft>
                <a:spcPts val="0"/>
              </a:spcAft>
              <a:buClr>
                <a:schemeClr val="dk2"/>
              </a:buClr>
              <a:buFont typeface="Arial"/>
              <a:buNone/>
              <a:defRPr/>
            </a:lvl6pPr>
            <a:lvl7pPr algn="ctr" rtl="0" marR="0" indent="0" marL="0">
              <a:lnSpc>
                <a:spcPct val="100000"/>
              </a:lnSpc>
              <a:spcBef>
                <a:spcPts val="0"/>
              </a:spcBef>
              <a:spcAft>
                <a:spcPts val="0"/>
              </a:spcAft>
              <a:buClr>
                <a:schemeClr val="dk2"/>
              </a:buClr>
              <a:buFont typeface="Arial"/>
              <a:buNone/>
              <a:defRPr/>
            </a:lvl7pPr>
            <a:lvl8pPr algn="ctr" rtl="0" marR="0" indent="0" marL="0">
              <a:lnSpc>
                <a:spcPct val="100000"/>
              </a:lnSpc>
              <a:spcBef>
                <a:spcPts val="0"/>
              </a:spcBef>
              <a:spcAft>
                <a:spcPts val="0"/>
              </a:spcAft>
              <a:buClr>
                <a:schemeClr val="dk2"/>
              </a:buClr>
              <a:buFont typeface="Arial"/>
              <a:buNone/>
              <a:defRPr/>
            </a:lvl8pPr>
            <a:lvl9pPr algn="ctr" rtl="0" marR="0" indent="0" marL="0">
              <a:lnSpc>
                <a:spcPct val="100000"/>
              </a:lnSpc>
              <a:spcBef>
                <a:spcPts val="0"/>
              </a:spcBef>
              <a:spcAft>
                <a:spcPts val="0"/>
              </a:spcAft>
              <a:buClr>
                <a:schemeClr val="dk2"/>
              </a:buClr>
              <a:buFont typeface="Arial"/>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25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y="1200150" x="457200"/>
            <a:ext cy="3725679"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1" name="Shape 31"/>
        <p:cNvGrpSpPr/>
        <p:nvPr/>
      </p:nvGrpSpPr>
      <p:grpSpPr>
        <a:xfrm>
          <a:off y="0" x="0"/>
          <a:ext cy="0" cx="0"/>
          <a:chOff y="0" x="0"/>
          <a:chExt cy="0" cx="0"/>
        </a:xfrm>
      </p:grpSpPr>
      <p:sp>
        <p:nvSpPr>
          <p:cNvPr id="32" name="Shape 32"/>
          <p:cNvSpPr txBox="1"/>
          <p:nvPr>
            <p:ph type="title"/>
          </p:nvPr>
        </p:nvSpPr>
        <p:spPr>
          <a:xfrm>
            <a:off y="205978" x="457200"/>
            <a:ext cy="85725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1" type="body"/>
          </p:nvPr>
        </p:nvSpPr>
        <p:spPr>
          <a:xfrm>
            <a:off y="1200150" x="457200"/>
            <a:ext cy="3725679" cx="39945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2" type="body"/>
          </p:nvPr>
        </p:nvSpPr>
        <p:spPr>
          <a:xfrm>
            <a:off y="1200150" x="4692273"/>
            <a:ext cy="3725679" cx="39945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slideLayouts/slideLayout12.xml" Type="http://schemas.openxmlformats.org/officeDocument/2006/relationships/slideLayout" Id="rId6"/><Relationship Target="../slideLayouts/slideLayout11.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 name="Shape 22"/>
        <p:cNvGrpSpPr/>
        <p:nvPr/>
      </p:nvGrpSpPr>
      <p:grpSpPr>
        <a:xfrm>
          <a:off y="0" x="0"/>
          <a:ext cy="0" cx="0"/>
          <a:chOff y="0" x="0"/>
          <a:chExt cy="0" cx="0"/>
        </a:xfrm>
      </p:grpSpPr>
      <p:sp>
        <p:nvSpPr>
          <p:cNvPr id="23" name="Shape 23"/>
          <p:cNvSpPr txBox="1"/>
          <p:nvPr>
            <p:ph type="title"/>
          </p:nvPr>
        </p:nvSpPr>
        <p:spPr>
          <a:xfrm>
            <a:off y="205978" x="457200"/>
            <a:ext cy="85725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spcBef>
                <a:spcPts val="0"/>
              </a:spcBef>
              <a:buClr>
                <a:schemeClr val="dk1"/>
              </a:buClr>
              <a:buFont typeface="Arial"/>
              <a:buNone/>
              <a:defRPr/>
            </a:lvl3pPr>
            <a:lvl4pPr algn="l" rtl="0" marR="0" indent="0" marL="0">
              <a:spcBef>
                <a:spcPts val="0"/>
              </a:spcBef>
              <a:buClr>
                <a:schemeClr val="dk1"/>
              </a:buClr>
              <a:buFont typeface="Arial"/>
              <a:buNone/>
              <a:defRPr/>
            </a:lvl4pPr>
            <a:lvl5pPr algn="l" rtl="0" marR="0" indent="0" marL="0">
              <a:spcBef>
                <a:spcPts val="0"/>
              </a:spcBef>
              <a:buClr>
                <a:schemeClr val="dk1"/>
              </a:buClr>
              <a:buFont typeface="Arial"/>
              <a:buNone/>
              <a:defRPr/>
            </a:lvl5pPr>
            <a:lvl6pPr algn="l" rtl="0" marR="0" indent="0" marL="0">
              <a:spcBef>
                <a:spcPts val="0"/>
              </a:spcBef>
              <a:buClr>
                <a:schemeClr val="dk1"/>
              </a:buClr>
              <a:buFont typeface="Arial"/>
              <a:buNone/>
              <a:defRPr/>
            </a:lvl6pPr>
            <a:lvl7pPr algn="l" rtl="0" marR="0" indent="0" marL="0">
              <a:spcBef>
                <a:spcPts val="0"/>
              </a:spcBef>
              <a:buClr>
                <a:schemeClr val="dk1"/>
              </a:buClr>
              <a:buFont typeface="Arial"/>
              <a:buNone/>
              <a:defRPr/>
            </a:lvl7pPr>
            <a:lvl8pPr algn="l" rtl="0" marR="0" indent="0" marL="0">
              <a:spcBef>
                <a:spcPts val="0"/>
              </a:spcBef>
              <a:buClr>
                <a:schemeClr val="dk1"/>
              </a:buClr>
              <a:buFont typeface="Arial"/>
              <a:buNone/>
              <a:defRPr/>
            </a:lvl8pPr>
            <a:lvl9pPr algn="l" rtl="0" marR="0" indent="0" marL="0">
              <a:spcBef>
                <a:spcPts val="0"/>
              </a:spcBef>
              <a:buClr>
                <a:schemeClr val="dk1"/>
              </a:buClr>
              <a:buFont typeface="Arial"/>
              <a:buNone/>
              <a:defRPr/>
            </a:lvl9pPr>
          </a:lstStyle>
          <a:p/>
        </p:txBody>
      </p:sp>
      <p:sp>
        <p:nvSpPr>
          <p:cNvPr id="24" name="Shape 24"/>
          <p:cNvSpPr txBox="1"/>
          <p:nvPr>
            <p:ph idx="1" type="body"/>
          </p:nvPr>
        </p:nvSpPr>
        <p:spPr>
          <a:xfrm>
            <a:off y="1200150" x="457200"/>
            <a:ext cy="3725679"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 id="2147483659"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14.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7.xml" Type="http://schemas.openxmlformats.org/officeDocument/2006/relationships/slideLayout" Id="rId1"/><Relationship Target="../media/image22.png" Type="http://schemas.openxmlformats.org/officeDocument/2006/relationships/image" Id="rId4"/><Relationship Target="../media/image25.png" Type="http://schemas.openxmlformats.org/officeDocument/2006/relationships/image" Id="rId3"/><Relationship Target="../media/image26.png" Type="http://schemas.openxmlformats.org/officeDocument/2006/relationships/image" Id="rId6"/><Relationship Target="../media/image27.png" Type="http://schemas.openxmlformats.org/officeDocument/2006/relationships/image" Id="rId5"/><Relationship Target="../media/image28.png" Type="http://schemas.openxmlformats.org/officeDocument/2006/relationships/image" Id="rId7"/></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7.xml" Type="http://schemas.openxmlformats.org/officeDocument/2006/relationships/slideLayout" Id="rId1"/><Relationship Target="../media/image34.png" Type="http://schemas.openxmlformats.org/officeDocument/2006/relationships/image" Id="rId4"/><Relationship Target="../media/image29.png" Type="http://schemas.openxmlformats.org/officeDocument/2006/relationships/image" Id="rId3"/><Relationship Target="../media/image32.png" Type="http://schemas.openxmlformats.org/officeDocument/2006/relationships/image" Id="rId5"/></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xml" Type="http://schemas.openxmlformats.org/officeDocument/2006/relationships/slideLayout" Id="rId1"/><Relationship Target="../media/image33.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05.png" Type="http://schemas.openxmlformats.org/officeDocument/2006/relationships/image" Id="rId4"/><Relationship Target="../media/image07.png" Type="http://schemas.openxmlformats.org/officeDocument/2006/relationships/image" Id="rId3"/><Relationship Target="../media/image03.pn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4"/><Relationship Target="../media/image21.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4"/><Relationship Target="../media/image01.png" Type="http://schemas.openxmlformats.org/officeDocument/2006/relationships/image" Id="rId3"/><Relationship Target="../media/image08.png" Type="http://schemas.openxmlformats.org/officeDocument/2006/relationships/image" Id="rId6"/><Relationship Target="../media/image02.png" Type="http://schemas.openxmlformats.org/officeDocument/2006/relationships/image" Id="rId5"/><Relationship Target="../media/image09.png" Type="http://schemas.openxmlformats.org/officeDocument/2006/relationships/image" Id="rId8"/><Relationship Target="../media/image06.png" Type="http://schemas.openxmlformats.org/officeDocument/2006/relationships/image" Id="rId7"/></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4"/><Relationship Target="../media/image20.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xml" Type="http://schemas.openxmlformats.org/officeDocument/2006/relationships/slideLayout" Id="rId1"/><Relationship Target="../media/image15.png" Type="http://schemas.openxmlformats.org/officeDocument/2006/relationships/image" Id="rId4"/><Relationship Target="../media/image17.png" Type="http://schemas.openxmlformats.org/officeDocument/2006/relationships/image" Id="rId3"/><Relationship Target="../media/image10.pn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xml" Type="http://schemas.openxmlformats.org/officeDocument/2006/relationships/slideLayout" Id="rId1"/><Relationship Target="../media/image12.png" Type="http://schemas.openxmlformats.org/officeDocument/2006/relationships/image" Id="rId4"/><Relationship Target="../media/image30.png" Type="http://schemas.openxmlformats.org/officeDocument/2006/relationships/image" Id="rId3"/><Relationship Target="../media/image24.png" Type="http://schemas.openxmlformats.org/officeDocument/2006/relationships/image"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 Target="../media/image13.png" Type="http://schemas.openxmlformats.org/officeDocument/2006/relationships/image" Id="rId4"/><Relationship Target="../media/image11.png" Type="http://schemas.openxmlformats.org/officeDocument/2006/relationships/image" Id="rId3"/><Relationship Target="../media/image18.png" Type="http://schemas.openxmlformats.org/officeDocument/2006/relationships/image" Id="rId6"/><Relationship Target="../media/image16.png" Type="http://schemas.openxmlformats.org/officeDocument/2006/relationships/image" Id="rId5"/><Relationship Target="../media/image23.png" Type="http://schemas.openxmlformats.org/officeDocument/2006/relationships/image" Id="rId8"/><Relationship Target="../media/image19.png" Type="http://schemas.openxmlformats.org/officeDocument/2006/relationships/image" Id="rId7"/></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4"/><Relationship Target="../media/image31.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p:nvPr/>
        </p:nvSpPr>
        <p:spPr>
          <a:xfrm>
            <a:off y="-521825" x="0"/>
            <a:ext cy="3692999" cx="9151800"/>
          </a:xfrm>
          <a:prstGeom prst="rect">
            <a:avLst/>
          </a:prstGeom>
          <a:solidFill>
            <a:srgbClr val="002534"/>
          </a:solidFill>
          <a:ln>
            <a:noFill/>
          </a:ln>
        </p:spPr>
        <p:txBody>
          <a:bodyPr bIns="91425" rIns="91425" lIns="91425" tIns="91425" anchor="ctr" anchorCtr="0">
            <a:noAutofit/>
          </a:bodyPr>
          <a:lstStyle/>
          <a:p>
            <a:pPr>
              <a:spcBef>
                <a:spcPts val="0"/>
              </a:spcBef>
              <a:buNone/>
            </a:pPr>
            <a:r>
              <a:t/>
            </a:r>
            <a:endParaRPr/>
          </a:p>
        </p:txBody>
      </p:sp>
      <p:cxnSp>
        <p:nvCxnSpPr>
          <p:cNvPr id="42" name="Shape 42"/>
          <p:cNvCxnSpPr/>
          <p:nvPr/>
        </p:nvCxnSpPr>
        <p:spPr>
          <a:xfrm rot="10800000" flipH="1">
            <a:off y="3171174" x="-3900"/>
            <a:ext cy="15300" cx="9151800"/>
          </a:xfrm>
          <a:prstGeom prst="straightConnector1">
            <a:avLst/>
          </a:prstGeom>
          <a:noFill/>
          <a:ln w="76200" cap="flat">
            <a:solidFill>
              <a:schemeClr val="dk2"/>
            </a:solidFill>
            <a:prstDash val="solid"/>
            <a:round/>
            <a:headEnd w="lg" len="lg" type="none"/>
            <a:tailEnd w="lg" len="lg" type="none"/>
          </a:ln>
        </p:spPr>
      </p:cxnSp>
      <p:sp>
        <p:nvSpPr>
          <p:cNvPr id="43" name="Shape 43"/>
          <p:cNvSpPr txBox="1"/>
          <p:nvPr/>
        </p:nvSpPr>
        <p:spPr>
          <a:xfrm>
            <a:off y="3466925" x="382950"/>
            <a:ext cy="1194899" cx="5990699"/>
          </a:xfrm>
          <a:prstGeom prst="rect">
            <a:avLst/>
          </a:prstGeom>
        </p:spPr>
        <p:txBody>
          <a:bodyPr bIns="91425" rIns="91425" lIns="91425" tIns="91425" anchor="t" anchorCtr="0">
            <a:noAutofit/>
          </a:bodyPr>
          <a:lstStyle/>
          <a:p>
            <a:pPr rtl="0" lvl="0">
              <a:spcBef>
                <a:spcPts val="0"/>
              </a:spcBef>
              <a:buNone/>
            </a:pPr>
            <a:r>
              <a:rPr sz="2400" lang="en">
                <a:latin typeface="Calibri"/>
                <a:ea typeface="Calibri"/>
                <a:cs typeface="Calibri"/>
                <a:sym typeface="Calibri"/>
              </a:rPr>
              <a:t>Health Datapalooza Code-A-Palooza</a:t>
            </a:r>
          </a:p>
          <a:p>
            <a:pPr rtl="0" lvl="0">
              <a:spcBef>
                <a:spcPts val="0"/>
              </a:spcBef>
              <a:buNone/>
            </a:pPr>
            <a:r>
              <a:rPr sz="2400" lang="en">
                <a:latin typeface="Calibri"/>
                <a:ea typeface="Calibri"/>
                <a:cs typeface="Calibri"/>
                <a:sym typeface="Calibri"/>
              </a:rPr>
              <a:t>June 2, 2014 Washington, DC</a:t>
            </a:r>
          </a:p>
          <a:p>
            <a:pPr rtl="0" lvl="0">
              <a:spcBef>
                <a:spcPts val="0"/>
              </a:spcBef>
              <a:buNone/>
            </a:pPr>
            <a:r>
              <a:t/>
            </a:r>
            <a:endParaRPr sz="2400">
              <a:latin typeface="Calibri"/>
              <a:ea typeface="Calibri"/>
              <a:cs typeface="Calibri"/>
              <a:sym typeface="Calibri"/>
            </a:endParaRPr>
          </a:p>
          <a:p>
            <a:pPr rtl="0" lvl="0">
              <a:spcBef>
                <a:spcPts val="0"/>
              </a:spcBef>
              <a:buNone/>
            </a:pPr>
            <a:r>
              <a:t/>
            </a:r>
            <a:endParaRPr/>
          </a:p>
          <a:p>
            <a:pPr rtl="0" lvl="0">
              <a:spcBef>
                <a:spcPts val="0"/>
              </a:spcBef>
              <a:buNone/>
            </a:pPr>
            <a:r>
              <a:t/>
            </a:r>
            <a:endParaRPr/>
          </a:p>
        </p:txBody>
      </p:sp>
      <p:pic>
        <p:nvPicPr>
          <p:cNvPr id="44" name="Shape 44"/>
          <p:cNvPicPr preferRelativeResize="0"/>
          <p:nvPr/>
        </p:nvPicPr>
        <p:blipFill>
          <a:blip r:embed="rId3"/>
          <a:stretch>
            <a:fillRect/>
          </a:stretch>
        </p:blipFill>
        <p:spPr>
          <a:xfrm>
            <a:off y="-183825" x="4356350"/>
            <a:ext cy="3017000" cx="3605699"/>
          </a:xfrm>
          <a:prstGeom prst="rect">
            <a:avLst/>
          </a:prstGeom>
          <a:noFill/>
          <a:ln>
            <a:noFill/>
          </a:ln>
        </p:spPr>
      </p:pic>
      <p:sp>
        <p:nvSpPr>
          <p:cNvPr id="45" name="Shape 45"/>
          <p:cNvSpPr txBox="1"/>
          <p:nvPr/>
        </p:nvSpPr>
        <p:spPr>
          <a:xfrm>
            <a:off y="1811775" x="340500"/>
            <a:ext cy="1040699" cx="6075599"/>
          </a:xfrm>
          <a:prstGeom prst="rect">
            <a:avLst/>
          </a:prstGeom>
        </p:spPr>
        <p:txBody>
          <a:bodyPr bIns="91425" rIns="91425" lIns="91425" tIns="91425" anchor="t" anchorCtr="0">
            <a:noAutofit/>
          </a:bodyPr>
          <a:lstStyle/>
          <a:p>
            <a:pPr>
              <a:spcBef>
                <a:spcPts val="0"/>
              </a:spcBef>
              <a:buNone/>
            </a:pPr>
            <a:r>
              <a:rPr b="1" sz="6000" lang="en">
                <a:solidFill>
                  <a:srgbClr val="FFFFFF"/>
                </a:solidFill>
                <a:latin typeface="Calibri"/>
                <a:ea typeface="Calibri"/>
                <a:cs typeface="Calibri"/>
                <a:sym typeface="Calibri"/>
              </a:rPr>
              <a:t>Team FloriDUH</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p:nvPr/>
        </p:nvSpPr>
        <p:spPr>
          <a:xfrm>
            <a:off y="917000" x="-3900"/>
            <a:ext cy="4280099" cx="9151800"/>
          </a:xfrm>
          <a:prstGeom prst="rect">
            <a:avLst/>
          </a:prstGeom>
          <a:solidFill>
            <a:srgbClr val="002534"/>
          </a:solidFill>
          <a:ln>
            <a:noFill/>
          </a:ln>
        </p:spPr>
        <p:txBody>
          <a:bodyPr bIns="91425" rIns="91425" lIns="91425" tIns="91425"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endParaRPr>
          </a:p>
        </p:txBody>
      </p:sp>
      <p:cxnSp>
        <p:nvCxnSpPr>
          <p:cNvPr id="178" name="Shape 178"/>
          <p:cNvCxnSpPr/>
          <p:nvPr/>
        </p:nvCxnSpPr>
        <p:spPr>
          <a:xfrm rot="10800000" flipH="1">
            <a:off y="882474" x="-3900"/>
            <a:ext cy="15300" cx="9151800"/>
          </a:xfrm>
          <a:prstGeom prst="straightConnector1">
            <a:avLst/>
          </a:prstGeom>
          <a:noFill/>
          <a:ln w="76200" cap="flat">
            <a:solidFill>
              <a:schemeClr val="dk2"/>
            </a:solidFill>
            <a:prstDash val="solid"/>
            <a:round/>
            <a:headEnd w="med" len="med" type="none"/>
            <a:tailEnd w="med" len="med" type="none"/>
          </a:ln>
        </p:spPr>
      </p:cxnSp>
      <p:sp>
        <p:nvSpPr>
          <p:cNvPr id="179" name="Shape 179"/>
          <p:cNvSpPr txBox="1"/>
          <p:nvPr/>
        </p:nvSpPr>
        <p:spPr>
          <a:xfrm>
            <a:off y="-201450" x="340500"/>
            <a:ext cy="1064700" cx="82355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2534"/>
              </a:buClr>
              <a:buSzPct val="25000"/>
              <a:buFont typeface="Calibri"/>
              <a:buNone/>
            </a:pPr>
            <a:r>
              <a:rPr strike="noStrike" u="none" b="1" cap="none" baseline="0" sz="6000" lang="en" i="0">
                <a:solidFill>
                  <a:srgbClr val="002534"/>
                </a:solidFill>
                <a:latin typeface="Calibri"/>
                <a:ea typeface="Calibri"/>
                <a:cs typeface="Calibri"/>
                <a:sym typeface="Calibri"/>
              </a:rPr>
              <a:t>Industry </a:t>
            </a:r>
            <a:r>
              <a:rPr b="1" sz="6000" lang="en">
                <a:solidFill>
                  <a:srgbClr val="002534"/>
                </a:solidFill>
                <a:latin typeface="Calibri"/>
                <a:ea typeface="Calibri"/>
                <a:cs typeface="Calibri"/>
                <a:sym typeface="Calibri"/>
              </a:rPr>
              <a:t>Benefits</a:t>
            </a:r>
          </a:p>
        </p:txBody>
      </p:sp>
      <p:pic>
        <p:nvPicPr>
          <p:cNvPr id="180" name="Shape 180"/>
          <p:cNvPicPr preferRelativeResize="0"/>
          <p:nvPr/>
        </p:nvPicPr>
        <p:blipFill>
          <a:blip r:embed="rId3"/>
          <a:stretch>
            <a:fillRect/>
          </a:stretch>
        </p:blipFill>
        <p:spPr>
          <a:xfrm>
            <a:off y="1147461" x="313987"/>
            <a:ext cy="1524189" cx="1532925"/>
          </a:xfrm>
          <a:prstGeom prst="rect">
            <a:avLst/>
          </a:prstGeom>
          <a:noFill/>
          <a:ln>
            <a:noFill/>
          </a:ln>
        </p:spPr>
      </p:pic>
      <p:pic>
        <p:nvPicPr>
          <p:cNvPr id="181" name="Shape 181"/>
          <p:cNvPicPr preferRelativeResize="0"/>
          <p:nvPr/>
        </p:nvPicPr>
        <p:blipFill>
          <a:blip r:embed="rId4"/>
          <a:stretch>
            <a:fillRect/>
          </a:stretch>
        </p:blipFill>
        <p:spPr>
          <a:xfrm>
            <a:off y="1147450" x="1995800"/>
            <a:ext cy="1502311" cx="1680324"/>
          </a:xfrm>
          <a:prstGeom prst="rect">
            <a:avLst/>
          </a:prstGeom>
          <a:noFill/>
          <a:ln>
            <a:noFill/>
          </a:ln>
        </p:spPr>
      </p:pic>
      <p:pic>
        <p:nvPicPr>
          <p:cNvPr id="182" name="Shape 182"/>
          <p:cNvPicPr preferRelativeResize="0"/>
          <p:nvPr/>
        </p:nvPicPr>
        <p:blipFill>
          <a:blip r:embed="rId5"/>
          <a:stretch>
            <a:fillRect/>
          </a:stretch>
        </p:blipFill>
        <p:spPr>
          <a:xfrm>
            <a:off y="1128387" x="3802375"/>
            <a:ext cy="1562324" cx="1635112"/>
          </a:xfrm>
          <a:prstGeom prst="rect">
            <a:avLst/>
          </a:prstGeom>
          <a:noFill/>
          <a:ln>
            <a:noFill/>
          </a:ln>
        </p:spPr>
      </p:pic>
      <p:pic>
        <p:nvPicPr>
          <p:cNvPr id="183" name="Shape 183"/>
          <p:cNvPicPr preferRelativeResize="0"/>
          <p:nvPr/>
        </p:nvPicPr>
        <p:blipFill>
          <a:blip r:embed="rId6"/>
          <a:stretch>
            <a:fillRect/>
          </a:stretch>
        </p:blipFill>
        <p:spPr>
          <a:xfrm>
            <a:off y="1121499" x="5657537"/>
            <a:ext cy="1610625" cx="1606224"/>
          </a:xfrm>
          <a:prstGeom prst="rect">
            <a:avLst/>
          </a:prstGeom>
          <a:noFill/>
          <a:ln>
            <a:noFill/>
          </a:ln>
        </p:spPr>
      </p:pic>
      <p:pic>
        <p:nvPicPr>
          <p:cNvPr id="184" name="Shape 184"/>
          <p:cNvPicPr preferRelativeResize="0"/>
          <p:nvPr/>
        </p:nvPicPr>
        <p:blipFill>
          <a:blip r:embed="rId7"/>
          <a:stretch>
            <a:fillRect/>
          </a:stretch>
        </p:blipFill>
        <p:spPr>
          <a:xfrm>
            <a:off y="1145650" x="7392950"/>
            <a:ext cy="1562325" cx="1532925"/>
          </a:xfrm>
          <a:prstGeom prst="rect">
            <a:avLst/>
          </a:prstGeom>
          <a:noFill/>
          <a:ln>
            <a:noFill/>
          </a:ln>
        </p:spPr>
      </p:pic>
      <p:sp>
        <p:nvSpPr>
          <p:cNvPr id="185" name="Shape 185"/>
          <p:cNvSpPr txBox="1"/>
          <p:nvPr/>
        </p:nvSpPr>
        <p:spPr>
          <a:xfrm>
            <a:off y="2783325" x="277350"/>
            <a:ext cy="1649100" cx="1606199"/>
          </a:xfrm>
          <a:prstGeom prst="rect">
            <a:avLst/>
          </a:prstGeom>
        </p:spPr>
        <p:txBody>
          <a:bodyPr bIns="91425" rIns="91425" lIns="91425" tIns="91425" anchor="t" anchorCtr="0">
            <a:noAutofit/>
          </a:bodyPr>
          <a:lstStyle/>
          <a:p>
            <a:pPr algn="ctr">
              <a:spcBef>
                <a:spcPts val="0"/>
              </a:spcBef>
              <a:buNone/>
            </a:pPr>
            <a:r>
              <a:rPr sz="2000" lang="en">
                <a:solidFill>
                  <a:srgbClr val="FFFFFF"/>
                </a:solidFill>
                <a:latin typeface="Calibri"/>
                <a:ea typeface="Calibri"/>
                <a:cs typeface="Calibri"/>
                <a:sym typeface="Calibri"/>
              </a:rPr>
              <a:t>Maximize ACO Specialty Provider Attribution</a:t>
            </a:r>
          </a:p>
        </p:txBody>
      </p:sp>
      <p:sp>
        <p:nvSpPr>
          <p:cNvPr id="186" name="Shape 186"/>
          <p:cNvSpPr txBox="1"/>
          <p:nvPr/>
        </p:nvSpPr>
        <p:spPr>
          <a:xfrm>
            <a:off y="2783325" x="1926362"/>
            <a:ext cy="1649100" cx="1819200"/>
          </a:xfrm>
          <a:prstGeom prst="rect">
            <a:avLst/>
          </a:prstGeom>
        </p:spPr>
        <p:txBody>
          <a:bodyPr bIns="91425" rIns="91425" lIns="91425" tIns="91425" anchor="t" anchorCtr="0">
            <a:noAutofit/>
          </a:bodyPr>
          <a:lstStyle/>
          <a:p>
            <a:pPr algn="ctr" rtl="0" lvl="0">
              <a:spcBef>
                <a:spcPts val="0"/>
              </a:spcBef>
              <a:buNone/>
            </a:pPr>
            <a:r>
              <a:rPr sz="2000" lang="en">
                <a:solidFill>
                  <a:srgbClr val="FFFFFF"/>
                </a:solidFill>
                <a:latin typeface="Calibri"/>
                <a:ea typeface="Calibri"/>
                <a:cs typeface="Calibri"/>
                <a:sym typeface="Calibri"/>
              </a:rPr>
              <a:t>Reduce Hospital Readmission Rates </a:t>
            </a:r>
          </a:p>
        </p:txBody>
      </p:sp>
      <p:sp>
        <p:nvSpPr>
          <p:cNvPr id="187" name="Shape 187"/>
          <p:cNvSpPr txBox="1"/>
          <p:nvPr/>
        </p:nvSpPr>
        <p:spPr>
          <a:xfrm>
            <a:off y="2783325" x="3867437"/>
            <a:ext cy="1649100" cx="1606199"/>
          </a:xfrm>
          <a:prstGeom prst="rect">
            <a:avLst/>
          </a:prstGeom>
        </p:spPr>
        <p:txBody>
          <a:bodyPr bIns="91425" rIns="91425" lIns="91425" tIns="91425" anchor="t" anchorCtr="0">
            <a:noAutofit/>
          </a:bodyPr>
          <a:lstStyle/>
          <a:p>
            <a:pPr algn="ctr" rtl="0" lvl="0">
              <a:spcBef>
                <a:spcPts val="0"/>
              </a:spcBef>
              <a:buNone/>
            </a:pPr>
            <a:r>
              <a:rPr sz="2000" lang="en">
                <a:solidFill>
                  <a:srgbClr val="FFFFFF"/>
                </a:solidFill>
                <a:latin typeface="Calibri"/>
                <a:ea typeface="Calibri"/>
                <a:cs typeface="Calibri"/>
                <a:sym typeface="Calibri"/>
              </a:rPr>
              <a:t>Reduce ED Utilization for Primary Care Providers</a:t>
            </a:r>
          </a:p>
        </p:txBody>
      </p:sp>
      <p:sp>
        <p:nvSpPr>
          <p:cNvPr id="188" name="Shape 188"/>
          <p:cNvSpPr txBox="1"/>
          <p:nvPr/>
        </p:nvSpPr>
        <p:spPr>
          <a:xfrm>
            <a:off y="2783325" x="5657550"/>
            <a:ext cy="1649100" cx="1606199"/>
          </a:xfrm>
          <a:prstGeom prst="rect">
            <a:avLst/>
          </a:prstGeom>
        </p:spPr>
        <p:txBody>
          <a:bodyPr bIns="91425" rIns="91425" lIns="91425" tIns="91425" anchor="t" anchorCtr="0">
            <a:noAutofit/>
          </a:bodyPr>
          <a:lstStyle/>
          <a:p>
            <a:pPr algn="ctr" rtl="0" lvl="0">
              <a:spcBef>
                <a:spcPts val="0"/>
              </a:spcBef>
              <a:buNone/>
            </a:pPr>
            <a:r>
              <a:rPr sz="2000" lang="en">
                <a:solidFill>
                  <a:srgbClr val="FFFFFF"/>
                </a:solidFill>
                <a:latin typeface="Calibri"/>
                <a:ea typeface="Calibri"/>
                <a:cs typeface="Calibri"/>
                <a:sym typeface="Calibri"/>
              </a:rPr>
              <a:t>Replace Post-Acute Care w/ Preventative </a:t>
            </a:r>
          </a:p>
        </p:txBody>
      </p:sp>
      <p:sp>
        <p:nvSpPr>
          <p:cNvPr id="189" name="Shape 189"/>
          <p:cNvSpPr txBox="1"/>
          <p:nvPr/>
        </p:nvSpPr>
        <p:spPr>
          <a:xfrm>
            <a:off y="2783325" x="7356300"/>
            <a:ext cy="1649100" cx="1606199"/>
          </a:xfrm>
          <a:prstGeom prst="rect">
            <a:avLst/>
          </a:prstGeom>
        </p:spPr>
        <p:txBody>
          <a:bodyPr bIns="91425" rIns="91425" lIns="91425" tIns="91425" anchor="t" anchorCtr="0">
            <a:noAutofit/>
          </a:bodyPr>
          <a:lstStyle/>
          <a:p>
            <a:pPr algn="ctr" rtl="0" lvl="0">
              <a:spcBef>
                <a:spcPts val="0"/>
              </a:spcBef>
              <a:buNone/>
            </a:pPr>
            <a:r>
              <a:rPr sz="2000" lang="en">
                <a:solidFill>
                  <a:srgbClr val="FFFFFF"/>
                </a:solidFill>
                <a:latin typeface="Calibri"/>
                <a:ea typeface="Calibri"/>
                <a:cs typeface="Calibri"/>
                <a:sym typeface="Calibri"/>
              </a:rPr>
              <a:t>Improve VBP Performance and Patient Satisfaction</a:t>
            </a:r>
          </a:p>
        </p:txBody>
      </p:sp>
      <p:sp>
        <p:nvSpPr>
          <p:cNvPr id="190" name="Shape 190"/>
          <p:cNvSpPr/>
          <p:nvPr/>
        </p:nvSpPr>
        <p:spPr>
          <a:xfrm flipH="1">
            <a:off y="4380700" x="251775"/>
            <a:ext cy="577499" cx="4230299"/>
          </a:xfrm>
          <a:prstGeom prst="rightArrow">
            <a:avLst>
              <a:gd fmla="val 50000" name="adj1"/>
              <a:gd fmla="val 50000" name="adj2"/>
            </a:avLst>
          </a:prstGeom>
          <a:solidFill>
            <a:srgbClr val="FF188F"/>
          </a:solidFill>
          <a:ln w="19050" cap="flat">
            <a:solidFill>
              <a:srgbClr val="FF188F"/>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1" name="Shape 191"/>
          <p:cNvSpPr/>
          <p:nvPr/>
        </p:nvSpPr>
        <p:spPr>
          <a:xfrm rot="10800000" flipH="1">
            <a:off y="4380700" x="4482075"/>
            <a:ext cy="577499" cx="4230299"/>
          </a:xfrm>
          <a:prstGeom prst="rightArrow">
            <a:avLst>
              <a:gd fmla="val 50000" name="adj1"/>
              <a:gd fmla="val 50000" name="adj2"/>
            </a:avLst>
          </a:prstGeom>
          <a:solidFill>
            <a:srgbClr val="FF188F"/>
          </a:solidFill>
          <a:ln w="19050" cap="flat">
            <a:solidFill>
              <a:srgbClr val="FF188F"/>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92" name="Shape 192"/>
          <p:cNvSpPr txBox="1"/>
          <p:nvPr/>
        </p:nvSpPr>
        <p:spPr>
          <a:xfrm>
            <a:off y="4380700" x="752399"/>
            <a:ext cy="463200" cx="7989599"/>
          </a:xfrm>
          <a:prstGeom prst="rect">
            <a:avLst/>
          </a:prstGeom>
        </p:spPr>
        <p:txBody>
          <a:bodyPr bIns="91425" rIns="91425" lIns="91425" tIns="91425" anchor="t" anchorCtr="0">
            <a:noAutofit/>
          </a:bodyPr>
          <a:lstStyle/>
          <a:p>
            <a:pPr>
              <a:spcBef>
                <a:spcPts val="0"/>
              </a:spcBef>
              <a:buNone/>
            </a:pPr>
            <a:r>
              <a:rPr b="1" sz="2200" lang="en">
                <a:solidFill>
                  <a:srgbClr val="002534"/>
                </a:solidFill>
                <a:latin typeface="Calibri"/>
                <a:ea typeface="Calibri"/>
                <a:cs typeface="Calibri"/>
                <a:sym typeface="Calibri"/>
              </a:rPr>
              <a:t>Analyze Population Health, Improve Outcomes, Lower Costs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y="0" x="0"/>
          <a:ext cy="0" cx="0"/>
          <a:chOff y="0" x="0"/>
          <a:chExt cy="0" cx="0"/>
        </a:xfrm>
      </p:grpSpPr>
      <p:cxnSp>
        <p:nvCxnSpPr>
          <p:cNvPr id="197" name="Shape 197"/>
          <p:cNvCxnSpPr/>
          <p:nvPr/>
        </p:nvCxnSpPr>
        <p:spPr>
          <a:xfrm rot="10800000" flipH="1">
            <a:off y="882461" x="-3900"/>
            <a:ext cy="15300" cx="9151800"/>
          </a:xfrm>
          <a:prstGeom prst="straightConnector1">
            <a:avLst/>
          </a:prstGeom>
          <a:noFill/>
          <a:ln w="76200" cap="flat">
            <a:solidFill>
              <a:schemeClr val="dk2"/>
            </a:solidFill>
            <a:prstDash val="solid"/>
            <a:round/>
            <a:headEnd w="med" len="med" type="none"/>
            <a:tailEnd w="med" len="med" type="none"/>
          </a:ln>
        </p:spPr>
      </p:cxnSp>
      <p:sp>
        <p:nvSpPr>
          <p:cNvPr id="198" name="Shape 198"/>
          <p:cNvSpPr txBox="1"/>
          <p:nvPr/>
        </p:nvSpPr>
        <p:spPr>
          <a:xfrm>
            <a:off y="-201450" x="340500"/>
            <a:ext cy="1064700" cx="82355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2534"/>
              </a:buClr>
              <a:buSzPct val="25000"/>
              <a:buFont typeface="Calibri"/>
              <a:buNone/>
            </a:pPr>
            <a:r>
              <a:rPr strike="noStrike" u="none" b="1" cap="none" baseline="0" sz="6000" lang="en" i="0">
                <a:solidFill>
                  <a:srgbClr val="002534"/>
                </a:solidFill>
                <a:latin typeface="Calibri"/>
                <a:ea typeface="Calibri"/>
                <a:cs typeface="Calibri"/>
                <a:sym typeface="Calibri"/>
                <a:rtl val="0"/>
              </a:rPr>
              <a:t>How It Works: API</a:t>
            </a:r>
          </a:p>
        </p:txBody>
      </p:sp>
      <p:sp>
        <p:nvSpPr>
          <p:cNvPr id="199" name="Shape 199"/>
          <p:cNvSpPr/>
          <p:nvPr/>
        </p:nvSpPr>
        <p:spPr>
          <a:xfrm>
            <a:off y="916975" x="-3900"/>
            <a:ext cy="4280099" cx="9151800"/>
          </a:xfrm>
          <a:prstGeom prst="rect">
            <a:avLst/>
          </a:prstGeom>
          <a:solidFill>
            <a:srgbClr val="002534"/>
          </a:solidFill>
          <a:ln>
            <a:noFill/>
          </a:ln>
        </p:spPr>
        <p:txBody>
          <a:bodyPr bIns="91425" rIns="91425" lIns="91425" tIns="91425"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00" name="Shape 200"/>
          <p:cNvSpPr txBox="1"/>
          <p:nvPr/>
        </p:nvSpPr>
        <p:spPr>
          <a:xfrm>
            <a:off y="1173525" x="975700"/>
            <a:ext cy="629700" cx="4227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Calibri"/>
              <a:buNone/>
            </a:pPr>
            <a:r>
              <a:t/>
            </a:r>
            <a:endParaRPr/>
          </a:p>
        </p:txBody>
      </p:sp>
      <p:sp>
        <p:nvSpPr>
          <p:cNvPr id="201" name="Shape 201"/>
          <p:cNvSpPr txBox="1"/>
          <p:nvPr/>
        </p:nvSpPr>
        <p:spPr>
          <a:xfrm>
            <a:off y="1173525" x="3755225"/>
            <a:ext cy="566999" cx="2739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Font typeface="Calibri"/>
              <a:buNone/>
            </a:pPr>
            <a:r>
              <a:t/>
            </a:r>
            <a:endParaRPr/>
          </a:p>
        </p:txBody>
      </p:sp>
      <p:sp>
        <p:nvSpPr>
          <p:cNvPr id="202" name="Shape 202"/>
          <p:cNvSpPr txBox="1"/>
          <p:nvPr/>
        </p:nvSpPr>
        <p:spPr>
          <a:xfrm>
            <a:off y="3520075" x="468775"/>
            <a:ext cy="1265399" cx="2393400"/>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Calibri"/>
              <a:buNone/>
            </a:pPr>
            <a:r>
              <a:rPr strike="noStrike" u="none" b="0" cap="none" baseline="0" sz="2000" lang="en" i="0">
                <a:solidFill>
                  <a:srgbClr val="FFFFFF"/>
                </a:solidFill>
                <a:latin typeface="Calibri"/>
                <a:ea typeface="Calibri"/>
                <a:cs typeface="Calibri"/>
                <a:sym typeface="Calibri"/>
                <a:rtl val="0"/>
              </a:rPr>
              <a:t>Connect prefered BI</a:t>
            </a:r>
            <a:r>
              <a:rPr sz="2000" lang="en">
                <a:solidFill>
                  <a:srgbClr val="FFFFFF"/>
                </a:solidFill>
                <a:latin typeface="Calibri"/>
                <a:ea typeface="Calibri"/>
                <a:cs typeface="Calibri"/>
                <a:sym typeface="Calibri"/>
                <a:rtl val="0"/>
              </a:rPr>
              <a:t> </a:t>
            </a:r>
            <a:r>
              <a:rPr strike="noStrike" u="none" b="0" cap="none" baseline="0" sz="2000" lang="en" i="0">
                <a:solidFill>
                  <a:srgbClr val="FFFFFF"/>
                </a:solidFill>
                <a:latin typeface="Calibri"/>
                <a:ea typeface="Calibri"/>
                <a:cs typeface="Calibri"/>
                <a:sym typeface="Calibri"/>
                <a:rtl val="0"/>
              </a:rPr>
              <a:t>tool to the mapping  platform</a:t>
            </a:r>
          </a:p>
          <a:p>
            <a:pPr algn="l" rtl="0" lvl="0" marR="0" indent="0" marL="0">
              <a:lnSpc>
                <a:spcPct val="100000"/>
              </a:lnSpc>
              <a:spcBef>
                <a:spcPts val="0"/>
              </a:spcBef>
              <a:spcAft>
                <a:spcPts val="0"/>
              </a:spcAft>
              <a:buClr>
                <a:srgbClr val="000000"/>
              </a:buClr>
              <a:buFont typeface="Arial"/>
              <a:buNone/>
            </a:pPr>
            <a:r>
              <a:t/>
            </a:r>
            <a:endParaRPr strike="noStrike" u="none" b="0" cap="none" baseline="0" sz="2000" i="0">
              <a:solidFill>
                <a:srgbClr val="FFFFFF"/>
              </a:solidFill>
              <a:latin typeface="Calibri"/>
              <a:ea typeface="Calibri"/>
              <a:cs typeface="Calibri"/>
              <a:sym typeface="Calibri"/>
              <a:rtl val="0"/>
            </a:endParaRPr>
          </a:p>
        </p:txBody>
      </p:sp>
      <p:sp>
        <p:nvSpPr>
          <p:cNvPr id="203" name="Shape 203"/>
          <p:cNvSpPr txBox="1"/>
          <p:nvPr/>
        </p:nvSpPr>
        <p:spPr>
          <a:xfrm>
            <a:off y="3520075" x="3375300"/>
            <a:ext cy="1265399" cx="2393400"/>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Calibri"/>
              <a:buNone/>
            </a:pPr>
            <a:r>
              <a:rPr sz="2000" lang="en">
                <a:solidFill>
                  <a:srgbClr val="FFFFFF"/>
                </a:solidFill>
                <a:latin typeface="Calibri"/>
                <a:ea typeface="Calibri"/>
                <a:cs typeface="Calibri"/>
                <a:sym typeface="Calibri"/>
              </a:rPr>
              <a:t> Customize </a:t>
            </a:r>
            <a:r>
              <a:rPr strike="noStrike" u="none" b="0" cap="none" baseline="0" sz="2000" lang="en" i="0">
                <a:solidFill>
                  <a:srgbClr val="FFFFFF"/>
                </a:solidFill>
                <a:latin typeface="Calibri"/>
                <a:ea typeface="Calibri"/>
                <a:cs typeface="Calibri"/>
                <a:sym typeface="Calibri"/>
                <a:rtl val="0"/>
              </a:rPr>
              <a:t>query parameters </a:t>
            </a:r>
          </a:p>
        </p:txBody>
      </p:sp>
      <p:pic>
        <p:nvPicPr>
          <p:cNvPr id="204" name="Shape 204"/>
          <p:cNvPicPr preferRelativeResize="0"/>
          <p:nvPr/>
        </p:nvPicPr>
        <p:blipFill>
          <a:blip r:embed="rId3"/>
          <a:stretch>
            <a:fillRect/>
          </a:stretch>
        </p:blipFill>
        <p:spPr>
          <a:xfrm>
            <a:off y="1314000" x="533731"/>
            <a:ext cy="2249200" cx="2328442"/>
          </a:xfrm>
          <a:prstGeom prst="rect">
            <a:avLst/>
          </a:prstGeom>
          <a:noFill/>
          <a:ln>
            <a:noFill/>
          </a:ln>
        </p:spPr>
      </p:pic>
      <p:pic>
        <p:nvPicPr>
          <p:cNvPr id="205" name="Shape 205"/>
          <p:cNvPicPr preferRelativeResize="0"/>
          <p:nvPr/>
        </p:nvPicPr>
        <p:blipFill>
          <a:blip r:embed="rId4"/>
          <a:stretch>
            <a:fillRect/>
          </a:stretch>
        </p:blipFill>
        <p:spPr>
          <a:xfrm>
            <a:off y="1270875" x="3305312"/>
            <a:ext cy="2249199" cx="2533374"/>
          </a:xfrm>
          <a:prstGeom prst="rect">
            <a:avLst/>
          </a:prstGeom>
          <a:noFill/>
          <a:ln>
            <a:noFill/>
          </a:ln>
        </p:spPr>
      </p:pic>
      <p:pic>
        <p:nvPicPr>
          <p:cNvPr id="206" name="Shape 206"/>
          <p:cNvPicPr preferRelativeResize="0"/>
          <p:nvPr/>
        </p:nvPicPr>
        <p:blipFill>
          <a:blip r:embed="rId5"/>
          <a:stretch>
            <a:fillRect/>
          </a:stretch>
        </p:blipFill>
        <p:spPr>
          <a:xfrm>
            <a:off y="1216650" x="6041125"/>
            <a:ext cy="2443875" cx="2473273"/>
          </a:xfrm>
          <a:prstGeom prst="rect">
            <a:avLst/>
          </a:prstGeom>
          <a:noFill/>
          <a:ln>
            <a:noFill/>
          </a:ln>
        </p:spPr>
      </p:pic>
      <p:sp>
        <p:nvSpPr>
          <p:cNvPr id="207" name="Shape 207"/>
          <p:cNvSpPr/>
          <p:nvPr/>
        </p:nvSpPr>
        <p:spPr>
          <a:xfrm>
            <a:off y="1314000" x="768700"/>
            <a:ext cy="629700" cx="629700"/>
          </a:xfrm>
          <a:prstGeom prst="ellipse">
            <a:avLst/>
          </a:prstGeom>
          <a:solidFill>
            <a:srgbClr val="FF188F"/>
          </a:solidFill>
          <a:ln>
            <a:noFill/>
          </a:ln>
        </p:spPr>
        <p:txBody>
          <a:bodyPr bIns="91425" rIns="91425" lIns="91425" tIns="91425" anchor="ctr" anchorCtr="0">
            <a:noAutofit/>
          </a:bodyPr>
          <a:lstStyle/>
          <a:p>
            <a:pPr algn="l" rtl="0" lvl="0" marR="0" indent="0" marL="0">
              <a:lnSpc>
                <a:spcPct val="100000"/>
              </a:lnSpc>
              <a:spcBef>
                <a:spcPts val="0"/>
              </a:spcBef>
              <a:spcAft>
                <a:spcPts val="0"/>
              </a:spcAft>
              <a:buClr>
                <a:srgbClr val="000000"/>
              </a:buClr>
              <a:buSzPct val="25000"/>
              <a:buFont typeface="Calibri"/>
              <a:buNone/>
            </a:pPr>
            <a:r>
              <a:rPr strike="noStrike" u="none" b="1" cap="none" baseline="0" sz="3600" lang="en" i="0">
                <a:solidFill>
                  <a:srgbClr val="000000"/>
                </a:solidFill>
                <a:latin typeface="Calibri"/>
                <a:ea typeface="Calibri"/>
                <a:cs typeface="Calibri"/>
                <a:sym typeface="Calibri"/>
                <a:rtl val="0"/>
              </a:rPr>
              <a:t>1</a:t>
            </a:r>
          </a:p>
        </p:txBody>
      </p:sp>
      <p:sp>
        <p:nvSpPr>
          <p:cNvPr id="208" name="Shape 208"/>
          <p:cNvSpPr/>
          <p:nvPr/>
        </p:nvSpPr>
        <p:spPr>
          <a:xfrm>
            <a:off y="1314000" x="3664826"/>
            <a:ext cy="629700" cx="629700"/>
          </a:xfrm>
          <a:prstGeom prst="ellipse">
            <a:avLst/>
          </a:prstGeom>
          <a:solidFill>
            <a:srgbClr val="FF188F"/>
          </a:solidFill>
          <a:ln>
            <a:noFill/>
          </a:ln>
        </p:spPr>
        <p:txBody>
          <a:bodyPr bIns="91425" rIns="91425" lIns="91425" tIns="91425" anchor="ctr" anchorCtr="0">
            <a:noAutofit/>
          </a:bodyPr>
          <a:lstStyle/>
          <a:p>
            <a:pPr algn="l" rtl="0" lvl="0" marR="0" indent="0" marL="0">
              <a:lnSpc>
                <a:spcPct val="100000"/>
              </a:lnSpc>
              <a:spcBef>
                <a:spcPts val="0"/>
              </a:spcBef>
              <a:spcAft>
                <a:spcPts val="0"/>
              </a:spcAft>
              <a:buClr>
                <a:srgbClr val="000000"/>
              </a:buClr>
              <a:buSzPct val="25000"/>
              <a:buFont typeface="Calibri"/>
              <a:buNone/>
            </a:pPr>
            <a:r>
              <a:rPr strike="noStrike" u="none" b="1" cap="none" baseline="0" sz="3600" lang="en" i="0">
                <a:solidFill>
                  <a:srgbClr val="000000"/>
                </a:solidFill>
                <a:latin typeface="Calibri"/>
                <a:ea typeface="Calibri"/>
                <a:cs typeface="Calibri"/>
                <a:sym typeface="Calibri"/>
                <a:rtl val="0"/>
              </a:rPr>
              <a:t>2</a:t>
            </a:r>
          </a:p>
        </p:txBody>
      </p:sp>
      <p:sp>
        <p:nvSpPr>
          <p:cNvPr id="209" name="Shape 209"/>
          <p:cNvSpPr/>
          <p:nvPr/>
        </p:nvSpPr>
        <p:spPr>
          <a:xfrm>
            <a:off y="1314000" x="6484275"/>
            <a:ext cy="629700" cx="629700"/>
          </a:xfrm>
          <a:prstGeom prst="ellipse">
            <a:avLst/>
          </a:prstGeom>
          <a:solidFill>
            <a:srgbClr val="FF188F"/>
          </a:solidFill>
          <a:ln>
            <a:noFill/>
          </a:ln>
        </p:spPr>
        <p:txBody>
          <a:bodyPr bIns="91425" rIns="91425" lIns="91425" tIns="91425" anchor="ctr" anchorCtr="0">
            <a:noAutofit/>
          </a:bodyPr>
          <a:lstStyle/>
          <a:p>
            <a:pPr algn="l" rtl="0" lvl="0" marR="0" indent="0" marL="0">
              <a:lnSpc>
                <a:spcPct val="100000"/>
              </a:lnSpc>
              <a:spcBef>
                <a:spcPts val="0"/>
              </a:spcBef>
              <a:spcAft>
                <a:spcPts val="0"/>
              </a:spcAft>
              <a:buClr>
                <a:srgbClr val="000000"/>
              </a:buClr>
              <a:buSzPct val="25000"/>
              <a:buFont typeface="Calibri"/>
              <a:buNone/>
            </a:pPr>
            <a:r>
              <a:rPr strike="noStrike" u="none" b="1" cap="none" baseline="0" sz="3600" lang="en" i="0">
                <a:solidFill>
                  <a:srgbClr val="000000"/>
                </a:solidFill>
                <a:latin typeface="Calibri"/>
                <a:ea typeface="Calibri"/>
                <a:cs typeface="Calibri"/>
                <a:sym typeface="Calibri"/>
                <a:rtl val="0"/>
              </a:rPr>
              <a:t>3</a:t>
            </a:r>
          </a:p>
        </p:txBody>
      </p:sp>
      <p:sp>
        <p:nvSpPr>
          <p:cNvPr id="210" name="Shape 210"/>
          <p:cNvSpPr txBox="1"/>
          <p:nvPr/>
        </p:nvSpPr>
        <p:spPr>
          <a:xfrm>
            <a:off y="3520075" x="6121000"/>
            <a:ext cy="1265399" cx="2393400"/>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rgbClr val="FFFFFF"/>
              </a:buClr>
              <a:buSzPct val="25000"/>
              <a:buFont typeface="Calibri"/>
              <a:buNone/>
            </a:pPr>
            <a:r>
              <a:rPr strike="noStrike" u="none" b="0" cap="none" baseline="0" sz="2000" lang="en" i="0">
                <a:solidFill>
                  <a:srgbClr val="FFFFFF"/>
                </a:solidFill>
                <a:latin typeface="Calibri"/>
                <a:ea typeface="Calibri"/>
                <a:cs typeface="Calibri"/>
                <a:sym typeface="Calibri"/>
                <a:rtl val="0"/>
              </a:rPr>
              <a:t>Discover geographic gaps in care availability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p:nvPr/>
        </p:nvSpPr>
        <p:spPr>
          <a:xfrm>
            <a:off y="863300" x="-3900"/>
            <a:ext cy="4280098" cx="9151800"/>
          </a:xfrm>
          <a:prstGeom prst="rect">
            <a:avLst/>
          </a:prstGeom>
          <a:solidFill>
            <a:srgbClr val="002534"/>
          </a:solidFill>
          <a:ln>
            <a:noFill/>
          </a:ln>
        </p:spPr>
        <p:txBody>
          <a:bodyPr bIns="91425" rIns="91425" lIns="91425" tIns="91425"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cxnSp>
        <p:nvCxnSpPr>
          <p:cNvPr id="216" name="Shape 216"/>
          <p:cNvCxnSpPr/>
          <p:nvPr/>
        </p:nvCxnSpPr>
        <p:spPr>
          <a:xfrm rot="10800000" flipH="1">
            <a:off y="863299" x="-3900"/>
            <a:ext cy="15300" cx="9151800"/>
          </a:xfrm>
          <a:prstGeom prst="straightConnector1">
            <a:avLst/>
          </a:prstGeom>
          <a:noFill/>
          <a:ln w="76200" cap="flat">
            <a:solidFill>
              <a:schemeClr val="dk2"/>
            </a:solidFill>
            <a:prstDash val="solid"/>
            <a:round/>
            <a:headEnd w="med" len="med" type="none"/>
            <a:tailEnd w="med" len="med" type="none"/>
          </a:ln>
        </p:spPr>
      </p:cxnSp>
      <p:sp>
        <p:nvSpPr>
          <p:cNvPr id="217" name="Shape 217"/>
          <p:cNvSpPr txBox="1"/>
          <p:nvPr/>
        </p:nvSpPr>
        <p:spPr>
          <a:xfrm>
            <a:off y="-201450" x="340500"/>
            <a:ext cy="1007700" cx="78561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2534"/>
              </a:buClr>
              <a:buSzPct val="25000"/>
              <a:buFont typeface="Calibri"/>
              <a:buNone/>
            </a:pPr>
            <a:r>
              <a:rPr strike="noStrike" u="none" b="1" cap="none" baseline="0" sz="6000" lang="en" i="0">
                <a:solidFill>
                  <a:srgbClr val="002534"/>
                </a:solidFill>
                <a:latin typeface="Calibri"/>
                <a:ea typeface="Calibri"/>
                <a:cs typeface="Calibri"/>
                <a:sym typeface="Calibri"/>
                <a:rtl val="0"/>
              </a:rPr>
              <a:t>Future Goals</a:t>
            </a:r>
          </a:p>
        </p:txBody>
      </p:sp>
      <p:sp>
        <p:nvSpPr>
          <p:cNvPr id="218" name="Shape 218"/>
          <p:cNvSpPr txBox="1"/>
          <p:nvPr/>
        </p:nvSpPr>
        <p:spPr>
          <a:xfrm>
            <a:off y="1004650" x="4018300"/>
            <a:ext cy="2027400" cx="49712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Calibri"/>
              <a:buNone/>
            </a:pPr>
            <a:r>
              <a:rPr strike="noStrike" u="none" b="0" cap="none" baseline="0" sz="2000" lang="en" i="0">
                <a:solidFill>
                  <a:srgbClr val="FFFFFF"/>
                </a:solidFill>
                <a:latin typeface="Calibri"/>
                <a:ea typeface="Calibri"/>
                <a:cs typeface="Calibri"/>
                <a:sym typeface="Calibri"/>
                <a:rtl val="0"/>
              </a:rPr>
              <a:t>Long Term Goals:</a:t>
            </a:r>
          </a:p>
          <a:p>
            <a:pPr rtl="0" lvl="0" indent="-355600" marL="457200">
              <a:spcBef>
                <a:spcPts val="0"/>
              </a:spcBef>
              <a:buClr>
                <a:schemeClr val="lt1"/>
              </a:buClr>
              <a:buSzPct val="100000"/>
              <a:buFont typeface="Calibri"/>
              <a:buChar char="●"/>
            </a:pPr>
            <a:r>
              <a:rPr sz="2000" lang="en">
                <a:solidFill>
                  <a:schemeClr val="lt1"/>
                </a:solidFill>
                <a:latin typeface="Calibri"/>
                <a:ea typeface="Calibri"/>
                <a:cs typeface="Calibri"/>
                <a:sym typeface="Calibri"/>
                <a:rtl val="0"/>
              </a:rPr>
              <a:t>Full capacity analysis with populations  </a:t>
            </a:r>
          </a:p>
          <a:p>
            <a:pPr algn="l" rtl="0" lvl="0" marR="0" indent="-355600" marL="457200">
              <a:lnSpc>
                <a:spcPct val="100000"/>
              </a:lnSpc>
              <a:spcBef>
                <a:spcPts val="0"/>
              </a:spcBef>
              <a:spcAft>
                <a:spcPts val="0"/>
              </a:spcAft>
              <a:buClr>
                <a:srgbClr val="FFFFFF"/>
              </a:buClr>
              <a:buSzPct val="100000"/>
              <a:buFont typeface="Calibri"/>
              <a:buChar char="●"/>
            </a:pPr>
            <a:r>
              <a:rPr strike="noStrike" u="none" b="0" cap="none" baseline="0" sz="2000" lang="en" i="0">
                <a:solidFill>
                  <a:srgbClr val="FFFFFF"/>
                </a:solidFill>
                <a:latin typeface="Calibri"/>
                <a:ea typeface="Calibri"/>
                <a:cs typeface="Calibri"/>
                <a:sym typeface="Calibri"/>
                <a:rtl val="0"/>
              </a:rPr>
              <a:t>Unified platform</a:t>
            </a:r>
          </a:p>
          <a:p>
            <a:pPr algn="l" rtl="0" lvl="0" marR="0" indent="-355600" marL="457200">
              <a:lnSpc>
                <a:spcPct val="100000"/>
              </a:lnSpc>
              <a:spcBef>
                <a:spcPts val="0"/>
              </a:spcBef>
              <a:spcAft>
                <a:spcPts val="0"/>
              </a:spcAft>
              <a:buClr>
                <a:srgbClr val="FFFFFF"/>
              </a:buClr>
              <a:buSzPct val="100000"/>
              <a:buFont typeface="Calibri"/>
              <a:buChar char="●"/>
            </a:pPr>
            <a:r>
              <a:rPr strike="noStrike" u="none" b="0" cap="none" baseline="0" sz="2000" lang="en" i="0">
                <a:solidFill>
                  <a:srgbClr val="FFFFFF"/>
                </a:solidFill>
                <a:latin typeface="Calibri"/>
                <a:ea typeface="Calibri"/>
                <a:cs typeface="Calibri"/>
                <a:sym typeface="Calibri"/>
                <a:rtl val="0"/>
              </a:rPr>
              <a:t>Security layer, and DB encryption</a:t>
            </a:r>
          </a:p>
          <a:p>
            <a:pPr algn="l" rtl="0" lvl="0" marR="0" indent="-355600" marL="457200">
              <a:lnSpc>
                <a:spcPct val="100000"/>
              </a:lnSpc>
              <a:spcBef>
                <a:spcPts val="0"/>
              </a:spcBef>
              <a:spcAft>
                <a:spcPts val="0"/>
              </a:spcAft>
              <a:buClr>
                <a:srgbClr val="FFFFFF"/>
              </a:buClr>
              <a:buSzPct val="100000"/>
              <a:buFont typeface="Calibri"/>
              <a:buChar char="●"/>
            </a:pPr>
            <a:r>
              <a:rPr strike="noStrike" u="none" b="0" cap="none" baseline="0" sz="2000" lang="en" i="0">
                <a:solidFill>
                  <a:srgbClr val="FFFFFF"/>
                </a:solidFill>
                <a:latin typeface="Calibri"/>
                <a:ea typeface="Calibri"/>
                <a:cs typeface="Calibri"/>
                <a:sym typeface="Calibri"/>
                <a:rtl val="0"/>
              </a:rPr>
              <a:t>Better geolocation granularity</a:t>
            </a:r>
          </a:p>
          <a:p>
            <a:pPr algn="l" rtl="0" lvl="0" marR="0" indent="-355600" marL="457200">
              <a:lnSpc>
                <a:spcPct val="100000"/>
              </a:lnSpc>
              <a:spcBef>
                <a:spcPts val="0"/>
              </a:spcBef>
              <a:spcAft>
                <a:spcPts val="0"/>
              </a:spcAft>
              <a:buClr>
                <a:srgbClr val="FFFFFF"/>
              </a:buClr>
              <a:buSzPct val="100000"/>
              <a:buFont typeface="Calibri"/>
              <a:buChar char="●"/>
            </a:pPr>
            <a:r>
              <a:rPr strike="noStrike" u="none" b="0" cap="none" baseline="0" sz="2000" lang="en" i="0">
                <a:solidFill>
                  <a:srgbClr val="FFFFFF"/>
                </a:solidFill>
                <a:latin typeface="Calibri"/>
                <a:ea typeface="Calibri"/>
                <a:cs typeface="Calibri"/>
                <a:sym typeface="Calibri"/>
                <a:rtl val="0"/>
              </a:rPr>
              <a:t>API to patient portals </a:t>
            </a:r>
          </a:p>
          <a:p>
            <a:pPr algn="l" rtl="0" lvl="0" marR="0" indent="-355600" marL="457200">
              <a:lnSpc>
                <a:spcPct val="100000"/>
              </a:lnSpc>
              <a:spcBef>
                <a:spcPts val="0"/>
              </a:spcBef>
              <a:spcAft>
                <a:spcPts val="0"/>
              </a:spcAft>
              <a:buClr>
                <a:srgbClr val="FFFFFF"/>
              </a:buClr>
              <a:buSzPct val="100000"/>
              <a:buFont typeface="Calibri"/>
              <a:buChar char="●"/>
            </a:pPr>
            <a:r>
              <a:rPr strike="noStrike" u="none" b="0" cap="none" baseline="0" sz="2000" lang="en" i="0">
                <a:solidFill>
                  <a:srgbClr val="FFFFFF"/>
                </a:solidFill>
                <a:latin typeface="Calibri"/>
                <a:ea typeface="Calibri"/>
                <a:cs typeface="Calibri"/>
                <a:sym typeface="Calibri"/>
                <a:rtl val="0"/>
              </a:rPr>
              <a:t>Blue Button, Direct integration</a:t>
            </a:r>
          </a:p>
          <a:p>
            <a:pPr algn="l" rtl="0" lvl="0" marR="0" indent="0" marL="0">
              <a:lnSpc>
                <a:spcPct val="100000"/>
              </a:lnSpc>
              <a:spcBef>
                <a:spcPts val="0"/>
              </a:spcBef>
              <a:spcAft>
                <a:spcPts val="0"/>
              </a:spcAft>
              <a:buClr>
                <a:srgbClr val="000000"/>
              </a:buClr>
              <a:buFont typeface="Arial"/>
              <a:buNone/>
            </a:pPr>
            <a:r>
              <a:t/>
            </a:r>
            <a:endParaRPr strike="noStrike" u="none" b="0" cap="none" baseline="0" sz="2000" i="0">
              <a:solidFill>
                <a:srgbClr val="FFFFFF"/>
              </a:solidFill>
              <a:latin typeface="Calibri"/>
              <a:ea typeface="Calibri"/>
              <a:cs typeface="Calibri"/>
              <a:sym typeface="Calibri"/>
              <a:rtl val="0"/>
            </a:endParaRPr>
          </a:p>
        </p:txBody>
      </p:sp>
      <p:sp>
        <p:nvSpPr>
          <p:cNvPr id="219" name="Shape 219"/>
          <p:cNvSpPr txBox="1"/>
          <p:nvPr/>
        </p:nvSpPr>
        <p:spPr>
          <a:xfrm>
            <a:off y="1004650" x="567650"/>
            <a:ext cy="2289000" cx="32171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Calibri"/>
              <a:buNone/>
            </a:pPr>
            <a:r>
              <a:rPr strike="noStrike" u="none" b="0" cap="none" baseline="0" sz="2000" lang="en" i="0">
                <a:solidFill>
                  <a:srgbClr val="FFFFFF"/>
                </a:solidFill>
                <a:latin typeface="Calibri"/>
                <a:ea typeface="Calibri"/>
                <a:cs typeface="Calibri"/>
                <a:sym typeface="Calibri"/>
                <a:rtl val="0"/>
              </a:rPr>
              <a:t>Current Stack: </a:t>
            </a:r>
          </a:p>
          <a:p>
            <a:pPr algn="l" rtl="0" lvl="0" marR="0" indent="-355600" marL="457200">
              <a:lnSpc>
                <a:spcPct val="100000"/>
              </a:lnSpc>
              <a:spcBef>
                <a:spcPts val="0"/>
              </a:spcBef>
              <a:spcAft>
                <a:spcPts val="0"/>
              </a:spcAft>
              <a:buClr>
                <a:srgbClr val="FFFFFF"/>
              </a:buClr>
              <a:buSzPct val="100000"/>
              <a:buFont typeface="Calibri"/>
              <a:buChar char="●"/>
            </a:pPr>
            <a:r>
              <a:rPr strike="noStrike" u="none" b="0" cap="none" baseline="0" sz="2000" lang="en" i="0">
                <a:solidFill>
                  <a:srgbClr val="FFFFFF"/>
                </a:solidFill>
                <a:latin typeface="Calibri"/>
                <a:ea typeface="Calibri"/>
                <a:cs typeface="Calibri"/>
                <a:sym typeface="Calibri"/>
                <a:rtl val="0"/>
              </a:rPr>
              <a:t>Python</a:t>
            </a:r>
            <a:r>
              <a:rPr sz="2000" lang="en">
                <a:solidFill>
                  <a:srgbClr val="FFFFFF"/>
                </a:solidFill>
                <a:latin typeface="Calibri"/>
                <a:ea typeface="Calibri"/>
                <a:cs typeface="Calibri"/>
                <a:sym typeface="Calibri"/>
                <a:rtl val="0"/>
              </a:rPr>
              <a:t> Analysis/Dataviz</a:t>
            </a:r>
          </a:p>
          <a:p>
            <a:pPr algn="l" rtl="0" lvl="0" marR="0" indent="-355600" marL="457200">
              <a:lnSpc>
                <a:spcPct val="100000"/>
              </a:lnSpc>
              <a:spcBef>
                <a:spcPts val="0"/>
              </a:spcBef>
              <a:spcAft>
                <a:spcPts val="0"/>
              </a:spcAft>
              <a:buClr>
                <a:srgbClr val="FFFFFF"/>
              </a:buClr>
              <a:buSzPct val="100000"/>
              <a:buFont typeface="Calibri"/>
              <a:buChar char="●"/>
            </a:pPr>
            <a:r>
              <a:rPr strike="noStrike" u="none" b="0" cap="none" baseline="0" sz="2000" lang="en" i="0">
                <a:solidFill>
                  <a:srgbClr val="FFFFFF"/>
                </a:solidFill>
                <a:latin typeface="Calibri"/>
                <a:ea typeface="Calibri"/>
                <a:cs typeface="Calibri"/>
                <a:sym typeface="Calibri"/>
                <a:rtl val="0"/>
              </a:rPr>
              <a:t>SQLite Database</a:t>
            </a:r>
          </a:p>
          <a:p>
            <a:pPr algn="l" rtl="0" lvl="0" marR="0" indent="-355600" marL="457200">
              <a:lnSpc>
                <a:spcPct val="100000"/>
              </a:lnSpc>
              <a:spcBef>
                <a:spcPts val="0"/>
              </a:spcBef>
              <a:spcAft>
                <a:spcPts val="0"/>
              </a:spcAft>
              <a:buClr>
                <a:srgbClr val="FFFFFF"/>
              </a:buClr>
              <a:buSzPct val="100000"/>
              <a:buFont typeface="Calibri"/>
              <a:buChar char="●"/>
            </a:pPr>
            <a:r>
              <a:rPr strike="noStrike" u="none" b="0" cap="none" baseline="0" sz="2000" lang="en" i="0">
                <a:solidFill>
                  <a:srgbClr val="FFFFFF"/>
                </a:solidFill>
                <a:latin typeface="Calibri"/>
                <a:ea typeface="Calibri"/>
                <a:cs typeface="Calibri"/>
                <a:sym typeface="Calibri"/>
                <a:rtl val="0"/>
              </a:rPr>
              <a:t>Ruby, Jekyll, JS Frontend</a:t>
            </a:r>
          </a:p>
          <a:p>
            <a:pPr algn="l" rtl="0" lvl="0" marR="0" indent="-355600" marL="457200">
              <a:lnSpc>
                <a:spcPct val="100000"/>
              </a:lnSpc>
              <a:spcBef>
                <a:spcPts val="0"/>
              </a:spcBef>
              <a:spcAft>
                <a:spcPts val="0"/>
              </a:spcAft>
              <a:buClr>
                <a:srgbClr val="FFFFFF"/>
              </a:buClr>
              <a:buSzPct val="100000"/>
              <a:buFont typeface="Calibri"/>
              <a:buChar char="●"/>
            </a:pPr>
            <a:r>
              <a:rPr sz="2000" lang="en">
                <a:solidFill>
                  <a:srgbClr val="FFFFFF"/>
                </a:solidFill>
                <a:latin typeface="Calibri"/>
                <a:ea typeface="Calibri"/>
                <a:cs typeface="Calibri"/>
                <a:sym typeface="Calibri"/>
                <a:rtl val="0"/>
              </a:rPr>
              <a:t>Leaflet Geo,D3, Google Maps API</a:t>
            </a:r>
          </a:p>
        </p:txBody>
      </p:sp>
      <p:sp>
        <p:nvSpPr>
          <p:cNvPr id="220" name="Shape 220"/>
          <p:cNvSpPr txBox="1"/>
          <p:nvPr/>
        </p:nvSpPr>
        <p:spPr>
          <a:xfrm>
            <a:off y="3158100" x="541800"/>
            <a:ext cy="2289000" cx="80604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Calibri"/>
              <a:buNone/>
            </a:pPr>
            <a:r>
              <a:rPr strike="noStrike" u="none" b="0" cap="none" baseline="0" sz="1800" lang="en" i="0">
                <a:solidFill>
                  <a:srgbClr val="FFFFFF"/>
                </a:solidFill>
                <a:latin typeface="Calibri"/>
                <a:ea typeface="Calibri"/>
                <a:cs typeface="Calibri"/>
                <a:sym typeface="Calibri"/>
                <a:rtl val="0"/>
              </a:rPr>
              <a:t>Special Thanks: </a:t>
            </a:r>
          </a:p>
          <a:p>
            <a:pPr algn="l" rtl="0" lvl="0" marR="0" indent="0" marL="0">
              <a:lnSpc>
                <a:spcPct val="100000"/>
              </a:lnSpc>
              <a:spcBef>
                <a:spcPts val="0"/>
              </a:spcBef>
              <a:spcAft>
                <a:spcPts val="0"/>
              </a:spcAft>
              <a:buClr>
                <a:srgbClr val="FFFFFF"/>
              </a:buClr>
              <a:buSzPct val="25000"/>
              <a:buFont typeface="Calibri"/>
              <a:buNone/>
            </a:pPr>
            <a:r>
              <a:rPr strike="noStrike" u="none" b="0" cap="none" baseline="0" sz="1800" lang="en" i="0">
                <a:solidFill>
                  <a:srgbClr val="FFFFFF"/>
                </a:solidFill>
                <a:latin typeface="Calibri"/>
                <a:ea typeface="Calibri"/>
                <a:cs typeface="Calibri"/>
                <a:sym typeface="Calibri"/>
                <a:rtl val="0"/>
              </a:rPr>
              <a:t>Erick Larin, Robert Scott Herrick, Eric Robbins, Alisa Woideck, Sheri Barley, Neueon and James Scott, Adaptive Project Solutions (Craig Steffen and Doug Mitchell), HL7S and Chad Johnson, Mark Silverberg, Rodolfo Sanchez, Harold Smith, Steve Sisko, Lynn Phillips, John Lynn, Greg Meyer, David Meyers, Brent Meyers, Esther Phillips and many more! Thank you for the love and suppo</a:t>
            </a:r>
            <a:r>
              <a:rPr sz="1800" lang="en">
                <a:solidFill>
                  <a:srgbClr val="FFFFFF"/>
                </a:solidFill>
                <a:latin typeface="Calibri"/>
                <a:ea typeface="Calibri"/>
                <a:cs typeface="Calibri"/>
                <a:sym typeface="Calibri"/>
                <a:rtl val="0"/>
              </a:rPr>
              <a:t>rt!</a:t>
            </a:r>
          </a:p>
          <a:p>
            <a:pPr algn="l" rtl="0" lvl="0" marR="0" indent="0" marL="0">
              <a:lnSpc>
                <a:spcPct val="100000"/>
              </a:lnSpc>
              <a:spcBef>
                <a:spcPts val="0"/>
              </a:spcBef>
              <a:spcAft>
                <a:spcPts val="0"/>
              </a:spcAft>
              <a:buClr>
                <a:srgbClr val="000000"/>
              </a:buClr>
              <a:buFont typeface="Arial"/>
              <a:buNone/>
            </a:pPr>
            <a:r>
              <a:t/>
            </a:r>
            <a:endParaRPr strike="noStrike" u="none" b="0" cap="none" baseline="0" sz="1800" i="0">
              <a:solidFill>
                <a:srgbClr val="FFFFFF"/>
              </a:solidFill>
              <a:latin typeface="Calibri"/>
              <a:ea typeface="Calibri"/>
              <a:cs typeface="Calibri"/>
              <a:sym typeface="Calibri"/>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1800" i="0">
              <a:solidFill>
                <a:srgbClr val="FFFFFF"/>
              </a:solidFill>
              <a:latin typeface="Calibri"/>
              <a:ea typeface="Calibri"/>
              <a:cs typeface="Calibri"/>
              <a:sym typeface="Calibri"/>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1800" i="0">
              <a:solidFill>
                <a:srgbClr val="FFFFFF"/>
              </a:solidFill>
              <a:latin typeface="Calibri"/>
              <a:ea typeface="Calibri"/>
              <a:cs typeface="Calibri"/>
              <a:sym typeface="Calibri"/>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1800" i="0">
              <a:solidFill>
                <a:srgbClr val="FFFFFF"/>
              </a:solidFill>
              <a:latin typeface="Calibri"/>
              <a:ea typeface="Calibri"/>
              <a:cs typeface="Calibri"/>
              <a:sym typeface="Calibri"/>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1800" i="0">
              <a:solidFill>
                <a:srgbClr val="FFFFFF"/>
              </a:solidFill>
              <a:latin typeface="Calibri"/>
              <a:ea typeface="Calibri"/>
              <a:cs typeface="Calibri"/>
              <a:sym typeface="Calibri"/>
              <a:rtl val="0"/>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p:nvPr/>
        </p:nvSpPr>
        <p:spPr>
          <a:xfrm>
            <a:off y="863300" x="-3900"/>
            <a:ext cy="4280099" cx="9151800"/>
          </a:xfrm>
          <a:prstGeom prst="rect">
            <a:avLst/>
          </a:prstGeom>
          <a:solidFill>
            <a:srgbClr val="002534"/>
          </a:solidFill>
          <a:ln>
            <a:noFill/>
          </a:ln>
        </p:spPr>
        <p:txBody>
          <a:bodyPr bIns="91425" rIns="91425" lIns="91425" tIns="91425" anchor="ctr" anchorCtr="0">
            <a:noAutofit/>
          </a:bodyPr>
          <a:lstStyle/>
          <a:p>
            <a:pPr rtl="0" lvl="0">
              <a:spcBef>
                <a:spcPts val="0"/>
              </a:spcBef>
              <a:buNone/>
            </a:pPr>
            <a:r>
              <a:t/>
            </a:r>
            <a:endParaRPr/>
          </a:p>
        </p:txBody>
      </p:sp>
      <p:cxnSp>
        <p:nvCxnSpPr>
          <p:cNvPr id="226" name="Shape 226"/>
          <p:cNvCxnSpPr/>
          <p:nvPr/>
        </p:nvCxnSpPr>
        <p:spPr>
          <a:xfrm rot="10800000" flipH="1">
            <a:off y="863299" x="-3900"/>
            <a:ext cy="15300" cx="9151800"/>
          </a:xfrm>
          <a:prstGeom prst="straightConnector1">
            <a:avLst/>
          </a:prstGeom>
          <a:noFill/>
          <a:ln w="76200" cap="flat">
            <a:solidFill>
              <a:schemeClr val="dk2"/>
            </a:solidFill>
            <a:prstDash val="solid"/>
            <a:round/>
            <a:headEnd w="lg" len="lg" type="none"/>
            <a:tailEnd w="lg" len="lg" type="none"/>
          </a:ln>
        </p:spPr>
      </p:cxnSp>
      <p:sp>
        <p:nvSpPr>
          <p:cNvPr id="227" name="Shape 227"/>
          <p:cNvSpPr txBox="1"/>
          <p:nvPr/>
        </p:nvSpPr>
        <p:spPr>
          <a:xfrm>
            <a:off y="-201450" x="340500"/>
            <a:ext cy="1007700" cx="7856100"/>
          </a:xfrm>
          <a:prstGeom prst="rect">
            <a:avLst/>
          </a:prstGeom>
        </p:spPr>
        <p:txBody>
          <a:bodyPr bIns="91425" rIns="91425" lIns="91425" tIns="91425" anchor="t" anchorCtr="0">
            <a:noAutofit/>
          </a:bodyPr>
          <a:lstStyle/>
          <a:p>
            <a:pPr rtl="0" lvl="0">
              <a:spcBef>
                <a:spcPts val="0"/>
              </a:spcBef>
              <a:buNone/>
            </a:pPr>
            <a:r>
              <a:rPr b="1" sz="6000" lang="en">
                <a:solidFill>
                  <a:srgbClr val="002534"/>
                </a:solidFill>
                <a:latin typeface="Calibri"/>
                <a:ea typeface="Calibri"/>
                <a:cs typeface="Calibri"/>
                <a:sym typeface="Calibri"/>
              </a:rPr>
              <a:t>Questions</a:t>
            </a:r>
          </a:p>
        </p:txBody>
      </p:sp>
      <p:sp>
        <p:nvSpPr>
          <p:cNvPr id="228" name="Shape 228"/>
          <p:cNvSpPr txBox="1"/>
          <p:nvPr/>
        </p:nvSpPr>
        <p:spPr>
          <a:xfrm>
            <a:off y="1587025" x="1332600"/>
            <a:ext cy="540299" cx="3248100"/>
          </a:xfrm>
          <a:prstGeom prst="rect">
            <a:avLst/>
          </a:prstGeom>
        </p:spPr>
        <p:txBody>
          <a:bodyPr bIns="91425" rIns="91425" lIns="91425" tIns="91425" anchor="t" anchorCtr="0">
            <a:noAutofit/>
          </a:bodyPr>
          <a:lstStyle/>
          <a:p>
            <a:pPr algn="ctr" rtl="0" lvl="0">
              <a:spcBef>
                <a:spcPts val="0"/>
              </a:spcBef>
              <a:buNone/>
            </a:pPr>
            <a:r>
              <a:rPr sz="2400" lang="en">
                <a:solidFill>
                  <a:srgbClr val="FFFFFF"/>
                </a:solidFill>
                <a:latin typeface="Calibri"/>
                <a:ea typeface="Calibri"/>
                <a:cs typeface="Calibri"/>
                <a:sym typeface="Calibri"/>
              </a:rPr>
              <a:t>Get it? Got it? Good!</a:t>
            </a:r>
          </a:p>
          <a:p>
            <a:pPr algn="ctr" rtl="0" lvl="0" indent="-228600" marL="457200">
              <a:spcBef>
                <a:spcPts val="0"/>
              </a:spcBef>
              <a:buClr>
                <a:srgbClr val="F0AD00"/>
              </a:buClr>
              <a:buFont typeface="Cantarell"/>
              <a:buNone/>
            </a:pPr>
            <a:r>
              <a:t/>
            </a:r>
            <a:endParaRPr sz="2000">
              <a:solidFill>
                <a:srgbClr val="D9D9D9"/>
              </a:solidFill>
              <a:latin typeface="Calibri"/>
              <a:ea typeface="Calibri"/>
              <a:cs typeface="Calibri"/>
              <a:sym typeface="Calibri"/>
            </a:endParaRPr>
          </a:p>
          <a:p>
            <a:pPr algn="ctr" rtl="0" lvl="0">
              <a:spcBef>
                <a:spcPts val="0"/>
              </a:spcBef>
              <a:buNone/>
            </a:pPr>
            <a:r>
              <a:t/>
            </a:r>
            <a:endParaRPr sz="2000">
              <a:solidFill>
                <a:srgbClr val="D9D9D9"/>
              </a:solidFill>
              <a:latin typeface="Calibri"/>
              <a:ea typeface="Calibri"/>
              <a:cs typeface="Calibri"/>
              <a:sym typeface="Calibri"/>
            </a:endParaRPr>
          </a:p>
          <a:p>
            <a:pPr algn="ctr" rtl="0" lvl="0">
              <a:spcBef>
                <a:spcPts val="0"/>
              </a:spcBef>
              <a:buNone/>
            </a:pPr>
            <a:r>
              <a:t/>
            </a:r>
            <a:endParaRPr sz="2000">
              <a:solidFill>
                <a:srgbClr val="D9D9D9"/>
              </a:solidFill>
              <a:latin typeface="Calibri"/>
              <a:ea typeface="Calibri"/>
              <a:cs typeface="Calibri"/>
              <a:sym typeface="Calibri"/>
            </a:endParaRPr>
          </a:p>
        </p:txBody>
      </p:sp>
      <p:sp>
        <p:nvSpPr>
          <p:cNvPr id="229" name="Shape 229"/>
          <p:cNvSpPr txBox="1"/>
          <p:nvPr/>
        </p:nvSpPr>
        <p:spPr>
          <a:xfrm>
            <a:off y="2378650" x="1285925"/>
            <a:ext cy="540299" cx="3248100"/>
          </a:xfrm>
          <a:prstGeom prst="rect">
            <a:avLst/>
          </a:prstGeom>
        </p:spPr>
        <p:txBody>
          <a:bodyPr bIns="91425" rIns="91425" lIns="91425" tIns="91425" anchor="t" anchorCtr="0">
            <a:noAutofit/>
          </a:bodyPr>
          <a:lstStyle/>
          <a:p>
            <a:pPr algn="ctr" rtl="0" lvl="0">
              <a:spcBef>
                <a:spcPts val="0"/>
              </a:spcBef>
              <a:buNone/>
            </a:pPr>
            <a:r>
              <a:rPr sz="2400" lang="en">
                <a:solidFill>
                  <a:srgbClr val="FFFFFF"/>
                </a:solidFill>
                <a:latin typeface="Calibri"/>
                <a:ea typeface="Calibri"/>
                <a:cs typeface="Calibri"/>
                <a:sym typeface="Calibri"/>
              </a:rPr>
              <a:t>@TeamFloriduh</a:t>
            </a:r>
          </a:p>
          <a:p>
            <a:pPr rtl="0" lvl="0" indent="-228600" marL="457200">
              <a:spcBef>
                <a:spcPts val="0"/>
              </a:spcBef>
              <a:buClr>
                <a:srgbClr val="F0AD00"/>
              </a:buClr>
              <a:buFont typeface="Cantarell"/>
              <a:buNone/>
            </a:pPr>
            <a:r>
              <a:t/>
            </a:r>
            <a:endParaRPr sz="2000">
              <a:solidFill>
                <a:srgbClr val="D9D9D9"/>
              </a:solidFill>
              <a:latin typeface="Calibri"/>
              <a:ea typeface="Calibri"/>
              <a:cs typeface="Calibri"/>
              <a:sym typeface="Calibri"/>
            </a:endParaRPr>
          </a:p>
          <a:p>
            <a:pPr rtl="0" lvl="0">
              <a:spcBef>
                <a:spcPts val="0"/>
              </a:spcBef>
              <a:buNone/>
            </a:pPr>
            <a:r>
              <a:t/>
            </a:r>
            <a:endParaRPr sz="2000">
              <a:solidFill>
                <a:srgbClr val="D9D9D9"/>
              </a:solidFill>
              <a:latin typeface="Calibri"/>
              <a:ea typeface="Calibri"/>
              <a:cs typeface="Calibri"/>
              <a:sym typeface="Calibri"/>
            </a:endParaRPr>
          </a:p>
          <a:p>
            <a:pPr rtl="0" lvl="0">
              <a:spcBef>
                <a:spcPts val="0"/>
              </a:spcBef>
              <a:buNone/>
            </a:pPr>
            <a:r>
              <a:t/>
            </a:r>
            <a:endParaRPr sz="2000">
              <a:solidFill>
                <a:srgbClr val="D9D9D9"/>
              </a:solidFill>
              <a:latin typeface="Calibri"/>
              <a:ea typeface="Calibri"/>
              <a:cs typeface="Calibri"/>
              <a:sym typeface="Calibri"/>
            </a:endParaRPr>
          </a:p>
        </p:txBody>
      </p:sp>
      <p:sp>
        <p:nvSpPr>
          <p:cNvPr id="230" name="Shape 230"/>
          <p:cNvSpPr txBox="1"/>
          <p:nvPr/>
        </p:nvSpPr>
        <p:spPr>
          <a:xfrm>
            <a:off y="2679925" x="1732500"/>
            <a:ext cy="540299" cx="2448300"/>
          </a:xfrm>
          <a:prstGeom prst="rect">
            <a:avLst/>
          </a:prstGeom>
        </p:spPr>
        <p:txBody>
          <a:bodyPr bIns="91425" rIns="91425" lIns="91425" tIns="91425" anchor="t" anchorCtr="0">
            <a:noAutofit/>
          </a:bodyPr>
          <a:lstStyle/>
          <a:p>
            <a:pPr algn="ctr" rtl="0" lvl="0">
              <a:spcBef>
                <a:spcPts val="0"/>
              </a:spcBef>
              <a:buNone/>
            </a:pPr>
            <a:r>
              <a:rPr sz="2400" lang="en">
                <a:solidFill>
                  <a:srgbClr val="FFFFFF"/>
                </a:solidFill>
                <a:latin typeface="Calibri"/>
                <a:ea typeface="Calibri"/>
                <a:cs typeface="Calibri"/>
                <a:sym typeface="Calibri"/>
              </a:rPr>
              <a:t>teamfloriduh.com</a:t>
            </a:r>
          </a:p>
          <a:p>
            <a:pPr rtl="0" lvl="0" indent="-228600" marL="457200">
              <a:spcBef>
                <a:spcPts val="0"/>
              </a:spcBef>
              <a:buClr>
                <a:srgbClr val="F0AD00"/>
              </a:buClr>
              <a:buFont typeface="Cantarell"/>
              <a:buNone/>
            </a:pPr>
            <a:r>
              <a:t/>
            </a:r>
            <a:endParaRPr sz="2000">
              <a:solidFill>
                <a:srgbClr val="D9D9D9"/>
              </a:solidFill>
              <a:latin typeface="Calibri"/>
              <a:ea typeface="Calibri"/>
              <a:cs typeface="Calibri"/>
              <a:sym typeface="Calibri"/>
            </a:endParaRPr>
          </a:p>
          <a:p>
            <a:pPr rtl="0" lvl="0">
              <a:spcBef>
                <a:spcPts val="0"/>
              </a:spcBef>
              <a:buNone/>
            </a:pPr>
            <a:r>
              <a:t/>
            </a:r>
            <a:endParaRPr sz="2000">
              <a:solidFill>
                <a:srgbClr val="D9D9D9"/>
              </a:solidFill>
              <a:latin typeface="Calibri"/>
              <a:ea typeface="Calibri"/>
              <a:cs typeface="Calibri"/>
              <a:sym typeface="Calibri"/>
            </a:endParaRPr>
          </a:p>
          <a:p>
            <a:pPr rtl="0" lvl="0">
              <a:spcBef>
                <a:spcPts val="0"/>
              </a:spcBef>
              <a:buNone/>
            </a:pPr>
            <a:r>
              <a:t/>
            </a:r>
            <a:endParaRPr sz="2000">
              <a:solidFill>
                <a:srgbClr val="D9D9D9"/>
              </a:solidFill>
              <a:latin typeface="Calibri"/>
              <a:ea typeface="Calibri"/>
              <a:cs typeface="Calibri"/>
              <a:sym typeface="Calibri"/>
            </a:endParaRPr>
          </a:p>
        </p:txBody>
      </p:sp>
      <p:pic>
        <p:nvPicPr>
          <p:cNvPr id="231" name="Shape 231"/>
          <p:cNvPicPr preferRelativeResize="0"/>
          <p:nvPr/>
        </p:nvPicPr>
        <p:blipFill>
          <a:blip r:embed="rId3"/>
          <a:stretch>
            <a:fillRect/>
          </a:stretch>
        </p:blipFill>
        <p:spPr>
          <a:xfrm>
            <a:off y="2609950" x="6293200"/>
            <a:ext cy="2201499" cx="24913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y="0" x="0"/>
          <a:ext cy="0" cx="0"/>
          <a:chOff y="0" x="0"/>
          <a:chExt cy="0" cx="0"/>
        </a:xfrm>
      </p:grpSpPr>
      <p:sp>
        <p:nvSpPr>
          <p:cNvPr id="50" name="Shape 50"/>
          <p:cNvSpPr/>
          <p:nvPr/>
        </p:nvSpPr>
        <p:spPr>
          <a:xfrm>
            <a:off y="863300" x="-3900"/>
            <a:ext cy="4280099" cx="9151800"/>
          </a:xfrm>
          <a:prstGeom prst="rect">
            <a:avLst/>
          </a:prstGeom>
          <a:solidFill>
            <a:srgbClr val="002534"/>
          </a:solidFill>
          <a:ln>
            <a:noFill/>
          </a:ln>
        </p:spPr>
        <p:txBody>
          <a:bodyPr bIns="91425" rIns="91425" lIns="91425" tIns="91425" anchor="ctr" anchorCtr="0">
            <a:noAutofit/>
          </a:bodyPr>
          <a:lstStyle/>
          <a:p>
            <a:pPr rtl="0" lvl="0">
              <a:spcBef>
                <a:spcPts val="0"/>
              </a:spcBef>
              <a:buNone/>
            </a:pPr>
            <a:r>
              <a:t/>
            </a:r>
            <a:endParaRPr/>
          </a:p>
        </p:txBody>
      </p:sp>
      <p:cxnSp>
        <p:nvCxnSpPr>
          <p:cNvPr id="51" name="Shape 51"/>
          <p:cNvCxnSpPr/>
          <p:nvPr/>
        </p:nvCxnSpPr>
        <p:spPr>
          <a:xfrm rot="10800000" flipH="1">
            <a:off y="863299" x="-3900"/>
            <a:ext cy="15300" cx="9151800"/>
          </a:xfrm>
          <a:prstGeom prst="straightConnector1">
            <a:avLst/>
          </a:prstGeom>
          <a:noFill/>
          <a:ln w="76200" cap="flat">
            <a:solidFill>
              <a:schemeClr val="dk2"/>
            </a:solidFill>
            <a:prstDash val="solid"/>
            <a:round/>
            <a:headEnd w="lg" len="lg" type="none"/>
            <a:tailEnd w="lg" len="lg" type="none"/>
          </a:ln>
        </p:spPr>
      </p:cxnSp>
      <p:sp>
        <p:nvSpPr>
          <p:cNvPr id="52" name="Shape 52"/>
          <p:cNvSpPr txBox="1"/>
          <p:nvPr/>
        </p:nvSpPr>
        <p:spPr>
          <a:xfrm>
            <a:off y="-201450" x="340500"/>
            <a:ext cy="1015499" cx="3738299"/>
          </a:xfrm>
          <a:prstGeom prst="rect">
            <a:avLst/>
          </a:prstGeom>
        </p:spPr>
        <p:txBody>
          <a:bodyPr bIns="91425" rIns="91425" lIns="91425" tIns="91425" anchor="t" anchorCtr="0">
            <a:noAutofit/>
          </a:bodyPr>
          <a:lstStyle/>
          <a:p>
            <a:pPr rtl="0" lvl="0">
              <a:spcBef>
                <a:spcPts val="0"/>
              </a:spcBef>
              <a:buNone/>
            </a:pPr>
            <a:r>
              <a:rPr b="1" sz="6000" lang="en">
                <a:solidFill>
                  <a:srgbClr val="002534"/>
                </a:solidFill>
                <a:latin typeface="Calibri"/>
                <a:ea typeface="Calibri"/>
                <a:cs typeface="Calibri"/>
                <a:sym typeface="Calibri"/>
              </a:rPr>
              <a:t>The Team</a:t>
            </a:r>
          </a:p>
        </p:txBody>
      </p:sp>
      <p:pic>
        <p:nvPicPr>
          <p:cNvPr id="53" name="Shape 53"/>
          <p:cNvPicPr preferRelativeResize="0"/>
          <p:nvPr/>
        </p:nvPicPr>
        <p:blipFill>
          <a:blip r:embed="rId3"/>
          <a:stretch>
            <a:fillRect/>
          </a:stretch>
        </p:blipFill>
        <p:spPr>
          <a:xfrm>
            <a:off y="1265237" x="3558725"/>
            <a:ext cy="2042773" cx="2026549"/>
          </a:xfrm>
          <a:prstGeom prst="rect">
            <a:avLst/>
          </a:prstGeom>
          <a:noFill/>
          <a:ln>
            <a:noFill/>
          </a:ln>
        </p:spPr>
      </p:pic>
      <p:pic>
        <p:nvPicPr>
          <p:cNvPr id="54" name="Shape 54"/>
          <p:cNvPicPr preferRelativeResize="0"/>
          <p:nvPr/>
        </p:nvPicPr>
        <p:blipFill>
          <a:blip r:embed="rId4"/>
          <a:stretch>
            <a:fillRect/>
          </a:stretch>
        </p:blipFill>
        <p:spPr>
          <a:xfrm>
            <a:off y="1273350" x="6531025"/>
            <a:ext cy="2026549" cx="2026549"/>
          </a:xfrm>
          <a:prstGeom prst="rect">
            <a:avLst/>
          </a:prstGeom>
          <a:noFill/>
          <a:ln>
            <a:noFill/>
          </a:ln>
        </p:spPr>
      </p:pic>
      <p:pic>
        <p:nvPicPr>
          <p:cNvPr id="55" name="Shape 55"/>
          <p:cNvPicPr preferRelativeResize="0"/>
          <p:nvPr/>
        </p:nvPicPr>
        <p:blipFill>
          <a:blip r:embed="rId5"/>
          <a:stretch>
            <a:fillRect/>
          </a:stretch>
        </p:blipFill>
        <p:spPr>
          <a:xfrm>
            <a:off y="1269300" x="529175"/>
            <a:ext cy="2034649" cx="2026549"/>
          </a:xfrm>
          <a:prstGeom prst="rect">
            <a:avLst/>
          </a:prstGeom>
          <a:noFill/>
          <a:ln>
            <a:noFill/>
          </a:ln>
        </p:spPr>
      </p:pic>
      <p:sp>
        <p:nvSpPr>
          <p:cNvPr id="56" name="Shape 56"/>
          <p:cNvSpPr txBox="1"/>
          <p:nvPr/>
        </p:nvSpPr>
        <p:spPr>
          <a:xfrm>
            <a:off y="3694650" x="399450"/>
            <a:ext cy="1059300" cx="2286000"/>
          </a:xfrm>
          <a:prstGeom prst="rect">
            <a:avLst/>
          </a:prstGeom>
        </p:spPr>
        <p:txBody>
          <a:bodyPr bIns="91425" rIns="91425" lIns="91425" tIns="91425" anchor="t" anchorCtr="0">
            <a:noAutofit/>
          </a:bodyPr>
          <a:lstStyle/>
          <a:p>
            <a:pPr algn="ctr" rtl="0" lvl="0">
              <a:spcBef>
                <a:spcPts val="0"/>
              </a:spcBef>
              <a:buNone/>
            </a:pPr>
            <a:r>
              <a:rPr sz="2000" lang="en">
                <a:solidFill>
                  <a:srgbClr val="FFFFFF"/>
                </a:solidFill>
                <a:latin typeface="Calibri"/>
                <a:ea typeface="Calibri"/>
                <a:cs typeface="Calibri"/>
                <a:sym typeface="Calibri"/>
              </a:rPr>
              <a:t>Lauren Still</a:t>
            </a:r>
          </a:p>
          <a:p>
            <a:pPr algn="ctr" rtl="0" lvl="0">
              <a:spcBef>
                <a:spcPts val="0"/>
              </a:spcBef>
              <a:buNone/>
            </a:pPr>
            <a:r>
              <a:rPr sz="2000" lang="en">
                <a:solidFill>
                  <a:srgbClr val="FFFFFF"/>
                </a:solidFill>
                <a:latin typeface="Calibri"/>
                <a:ea typeface="Calibri"/>
                <a:cs typeface="Calibri"/>
                <a:sym typeface="Calibri"/>
              </a:rPr>
              <a:t>San Francisco</a:t>
            </a:r>
          </a:p>
          <a:p>
            <a:pPr algn="ctr" rtl="0" lvl="0">
              <a:spcBef>
                <a:spcPts val="0"/>
              </a:spcBef>
              <a:buNone/>
            </a:pPr>
            <a:r>
              <a:rPr sz="2000" lang="en">
                <a:solidFill>
                  <a:srgbClr val="FFFFFF"/>
                </a:solidFill>
                <a:latin typeface="Calibri"/>
                <a:ea typeface="Calibri"/>
                <a:cs typeface="Calibri"/>
                <a:sym typeface="Calibri"/>
              </a:rPr>
              <a:t>Platform Dev</a:t>
            </a:r>
          </a:p>
          <a:p>
            <a:pPr>
              <a:spcBef>
                <a:spcPts val="0"/>
              </a:spcBef>
              <a:buNone/>
            </a:pPr>
            <a:r>
              <a:t/>
            </a:r>
            <a:endParaRPr sz="2000">
              <a:solidFill>
                <a:srgbClr val="FFFFFF"/>
              </a:solidFill>
            </a:endParaRPr>
          </a:p>
        </p:txBody>
      </p:sp>
      <p:sp>
        <p:nvSpPr>
          <p:cNvPr id="57" name="Shape 57"/>
          <p:cNvSpPr txBox="1"/>
          <p:nvPr/>
        </p:nvSpPr>
        <p:spPr>
          <a:xfrm>
            <a:off y="3694650" x="3596700"/>
            <a:ext cy="1059300" cx="2286000"/>
          </a:xfrm>
          <a:prstGeom prst="rect">
            <a:avLst/>
          </a:prstGeom>
        </p:spPr>
        <p:txBody>
          <a:bodyPr bIns="91425" rIns="91425" lIns="91425" tIns="91425" anchor="t" anchorCtr="0">
            <a:noAutofit/>
          </a:bodyPr>
          <a:lstStyle/>
          <a:p>
            <a:pPr algn="ctr" rtl="0" lvl="0">
              <a:spcBef>
                <a:spcPts val="0"/>
              </a:spcBef>
              <a:buNone/>
            </a:pPr>
            <a:r>
              <a:rPr sz="2000" lang="en">
                <a:solidFill>
                  <a:srgbClr val="FFFFFF"/>
                </a:solidFill>
                <a:latin typeface="Calibri"/>
                <a:ea typeface="Calibri"/>
                <a:cs typeface="Calibri"/>
                <a:sym typeface="Calibri"/>
              </a:rPr>
              <a:t>Nick Kypreos</a:t>
            </a:r>
          </a:p>
          <a:p>
            <a:pPr algn="ctr" rtl="0" lvl="0">
              <a:spcBef>
                <a:spcPts val="0"/>
              </a:spcBef>
              <a:buNone/>
            </a:pPr>
            <a:r>
              <a:rPr sz="2000" lang="en">
                <a:solidFill>
                  <a:srgbClr val="FFFFFF"/>
                </a:solidFill>
                <a:latin typeface="Calibri"/>
                <a:ea typeface="Calibri"/>
                <a:cs typeface="Calibri"/>
                <a:sym typeface="Calibri"/>
              </a:rPr>
              <a:t>Seattle</a:t>
            </a:r>
          </a:p>
          <a:p>
            <a:pPr algn="ctr" rtl="0" lvl="0">
              <a:spcBef>
                <a:spcPts val="0"/>
              </a:spcBef>
              <a:buNone/>
            </a:pPr>
            <a:r>
              <a:rPr sz="2000" lang="en">
                <a:solidFill>
                  <a:srgbClr val="FFFFFF"/>
                </a:solidFill>
                <a:latin typeface="Calibri"/>
                <a:ea typeface="Calibri"/>
                <a:cs typeface="Calibri"/>
                <a:sym typeface="Calibri"/>
              </a:rPr>
              <a:t>Data Science</a:t>
            </a:r>
          </a:p>
          <a:p>
            <a:pPr rtl="0" lvl="0">
              <a:spcBef>
                <a:spcPts val="0"/>
              </a:spcBef>
              <a:buNone/>
            </a:pPr>
            <a:r>
              <a:t/>
            </a:r>
            <a:endParaRPr sz="2000">
              <a:solidFill>
                <a:srgbClr val="FFFFFF"/>
              </a:solidFill>
              <a:latin typeface="Calibri"/>
              <a:ea typeface="Calibri"/>
              <a:cs typeface="Calibri"/>
              <a:sym typeface="Calibri"/>
            </a:endParaRPr>
          </a:p>
        </p:txBody>
      </p:sp>
      <p:sp>
        <p:nvSpPr>
          <p:cNvPr id="58" name="Shape 58"/>
          <p:cNvSpPr txBox="1"/>
          <p:nvPr/>
        </p:nvSpPr>
        <p:spPr>
          <a:xfrm>
            <a:off y="3694650" x="6531025"/>
            <a:ext cy="1059300" cx="2286000"/>
          </a:xfrm>
          <a:prstGeom prst="rect">
            <a:avLst/>
          </a:prstGeom>
        </p:spPr>
        <p:txBody>
          <a:bodyPr bIns="91425" rIns="91425" lIns="91425" tIns="91425" anchor="t" anchorCtr="0">
            <a:noAutofit/>
          </a:bodyPr>
          <a:lstStyle/>
          <a:p>
            <a:pPr algn="ctr" rtl="0" lvl="0">
              <a:spcBef>
                <a:spcPts val="0"/>
              </a:spcBef>
              <a:buNone/>
            </a:pPr>
            <a:r>
              <a:rPr sz="2000" lang="en">
                <a:solidFill>
                  <a:srgbClr val="FFFFFF"/>
                </a:solidFill>
                <a:latin typeface="Calibri"/>
                <a:ea typeface="Calibri"/>
                <a:cs typeface="Calibri"/>
                <a:sym typeface="Calibri"/>
              </a:rPr>
              <a:t>Mandi Bishop</a:t>
            </a:r>
          </a:p>
          <a:p>
            <a:pPr algn="ctr" rtl="0" lvl="0">
              <a:spcBef>
                <a:spcPts val="0"/>
              </a:spcBef>
              <a:buNone/>
            </a:pPr>
            <a:r>
              <a:rPr sz="2000" lang="en">
                <a:solidFill>
                  <a:srgbClr val="FFFFFF"/>
                </a:solidFill>
                <a:latin typeface="Calibri"/>
                <a:ea typeface="Calibri"/>
                <a:cs typeface="Calibri"/>
                <a:sym typeface="Calibri"/>
              </a:rPr>
              <a:t>Jacksonville</a:t>
            </a:r>
          </a:p>
          <a:p>
            <a:pPr algn="ctr" rtl="0" lvl="0">
              <a:spcBef>
                <a:spcPts val="0"/>
              </a:spcBef>
              <a:buNone/>
            </a:pPr>
            <a:r>
              <a:rPr sz="2000" lang="en">
                <a:solidFill>
                  <a:srgbClr val="FFFFFF"/>
                </a:solidFill>
                <a:latin typeface="Calibri"/>
                <a:ea typeface="Calibri"/>
                <a:cs typeface="Calibri"/>
                <a:sym typeface="Calibri"/>
              </a:rPr>
              <a:t>Healthcare </a:t>
            </a:r>
          </a:p>
          <a:p>
            <a:pPr rtl="0" lvl="0">
              <a:spcBef>
                <a:spcPts val="0"/>
              </a:spcBef>
              <a:buNone/>
            </a:pPr>
            <a:r>
              <a:t/>
            </a:r>
            <a:endParaRPr sz="2000">
              <a:solidFill>
                <a:srgbClr val="FFFFFF"/>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p:nvPr/>
        </p:nvSpPr>
        <p:spPr>
          <a:xfrm>
            <a:off y="863300" x="-3900"/>
            <a:ext cy="4280099" cx="9151800"/>
          </a:xfrm>
          <a:prstGeom prst="rect">
            <a:avLst/>
          </a:prstGeom>
          <a:solidFill>
            <a:srgbClr val="002534"/>
          </a:solidFill>
          <a:ln>
            <a:noFill/>
          </a:ln>
        </p:spPr>
        <p:txBody>
          <a:bodyPr bIns="91425" rIns="91425" lIns="91425" tIns="91425" anchor="ctr" anchorCtr="0">
            <a:noAutofit/>
          </a:bodyPr>
          <a:lstStyle/>
          <a:p>
            <a:pPr rtl="0" lvl="0">
              <a:spcBef>
                <a:spcPts val="0"/>
              </a:spcBef>
              <a:buNone/>
            </a:pPr>
            <a:r>
              <a:t/>
            </a:r>
            <a:endParaRPr/>
          </a:p>
        </p:txBody>
      </p:sp>
      <p:cxnSp>
        <p:nvCxnSpPr>
          <p:cNvPr id="64" name="Shape 64"/>
          <p:cNvCxnSpPr/>
          <p:nvPr/>
        </p:nvCxnSpPr>
        <p:spPr>
          <a:xfrm rot="10800000" flipH="1">
            <a:off y="863299" x="-3900"/>
            <a:ext cy="15300" cx="9151800"/>
          </a:xfrm>
          <a:prstGeom prst="straightConnector1">
            <a:avLst/>
          </a:prstGeom>
          <a:noFill/>
          <a:ln w="76200" cap="flat">
            <a:solidFill>
              <a:schemeClr val="dk2"/>
            </a:solidFill>
            <a:prstDash val="solid"/>
            <a:round/>
            <a:headEnd w="lg" len="lg" type="none"/>
            <a:tailEnd w="lg" len="lg" type="none"/>
          </a:ln>
        </p:spPr>
      </p:cxnSp>
      <p:sp>
        <p:nvSpPr>
          <p:cNvPr id="65" name="Shape 65"/>
          <p:cNvSpPr txBox="1"/>
          <p:nvPr/>
        </p:nvSpPr>
        <p:spPr>
          <a:xfrm>
            <a:off y="-201450" x="340500"/>
            <a:ext cy="1015499" cx="3738299"/>
          </a:xfrm>
          <a:prstGeom prst="rect">
            <a:avLst/>
          </a:prstGeom>
        </p:spPr>
        <p:txBody>
          <a:bodyPr bIns="91425" rIns="91425" lIns="91425" tIns="91425" anchor="t" anchorCtr="0">
            <a:noAutofit/>
          </a:bodyPr>
          <a:lstStyle/>
          <a:p>
            <a:pPr rtl="0" lvl="0">
              <a:spcBef>
                <a:spcPts val="0"/>
              </a:spcBef>
              <a:buNone/>
            </a:pPr>
            <a:r>
              <a:rPr b="1" sz="6000" lang="en">
                <a:solidFill>
                  <a:srgbClr val="002534"/>
                </a:solidFill>
                <a:latin typeface="Calibri"/>
                <a:ea typeface="Calibri"/>
                <a:cs typeface="Calibri"/>
                <a:sym typeface="Calibri"/>
              </a:rPr>
              <a:t>The Void</a:t>
            </a:r>
          </a:p>
        </p:txBody>
      </p:sp>
      <p:pic>
        <p:nvPicPr>
          <p:cNvPr id="66" name="Shape 66"/>
          <p:cNvPicPr preferRelativeResize="0"/>
          <p:nvPr/>
        </p:nvPicPr>
        <p:blipFill>
          <a:blip r:embed="rId3"/>
          <a:stretch>
            <a:fillRect/>
          </a:stretch>
        </p:blipFill>
        <p:spPr>
          <a:xfrm>
            <a:off y="1033450" x="0"/>
            <a:ext cy="3780549" cx="7371200"/>
          </a:xfrm>
          <a:prstGeom prst="rect">
            <a:avLst/>
          </a:prstGeom>
          <a:noFill/>
          <a:ln>
            <a:noFill/>
          </a:ln>
        </p:spPr>
      </p:pic>
      <p:sp>
        <p:nvSpPr>
          <p:cNvPr id="67" name="Shape 67"/>
          <p:cNvSpPr txBox="1"/>
          <p:nvPr/>
        </p:nvSpPr>
        <p:spPr>
          <a:xfrm>
            <a:off y="3986300" x="5822850"/>
            <a:ext cy="393600" cx="3281999"/>
          </a:xfrm>
          <a:prstGeom prst="rect">
            <a:avLst/>
          </a:prstGeom>
        </p:spPr>
        <p:txBody>
          <a:bodyPr bIns="91425" rIns="91425" lIns="91425" tIns="91425" anchor="t" anchorCtr="0">
            <a:noAutofit/>
          </a:bodyPr>
          <a:lstStyle/>
          <a:p>
            <a:pPr rtl="0" lvl="0">
              <a:spcBef>
                <a:spcPts val="0"/>
              </a:spcBef>
              <a:buNone/>
            </a:pPr>
            <a:r>
              <a:rPr sz="2000" lang="en">
                <a:solidFill>
                  <a:srgbClr val="FFFFFF"/>
                </a:solidFill>
                <a:latin typeface="Calibri"/>
                <a:ea typeface="Calibri"/>
                <a:cs typeface="Calibri"/>
                <a:sym typeface="Calibri"/>
              </a:rPr>
              <a:t>0          70          150         250</a:t>
            </a:r>
          </a:p>
        </p:txBody>
      </p:sp>
      <p:sp>
        <p:nvSpPr>
          <p:cNvPr id="68" name="Shape 68"/>
          <p:cNvSpPr txBox="1"/>
          <p:nvPr/>
        </p:nvSpPr>
        <p:spPr>
          <a:xfrm>
            <a:off y="2002650" x="6445100"/>
            <a:ext cy="1696200" cx="2593800"/>
          </a:xfrm>
          <a:prstGeom prst="rect">
            <a:avLst/>
          </a:prstGeom>
        </p:spPr>
        <p:txBody>
          <a:bodyPr bIns="91425" rIns="91425" lIns="91425" tIns="91425" anchor="t" anchorCtr="0">
            <a:noAutofit/>
          </a:bodyPr>
          <a:lstStyle/>
          <a:p>
            <a:pPr algn="ctr" rtl="0" lvl="0">
              <a:spcBef>
                <a:spcPts val="0"/>
              </a:spcBef>
              <a:buNone/>
            </a:pPr>
            <a:r>
              <a:rPr sz="1800" lang="en">
                <a:solidFill>
                  <a:srgbClr val="FFFFFF"/>
                </a:solidFill>
                <a:latin typeface="Calibri"/>
                <a:ea typeface="Calibri"/>
                <a:cs typeface="Calibri"/>
                <a:sym typeface="Calibri"/>
              </a:rPr>
              <a:t>Measuring  healthcare deserts to achieve triple aim goals:  </a:t>
            </a:r>
            <a:r>
              <a:rPr b="1" sz="1800" lang="en">
                <a:solidFill>
                  <a:srgbClr val="FFFFFF"/>
                </a:solidFill>
                <a:latin typeface="Calibri"/>
                <a:ea typeface="Calibri"/>
                <a:cs typeface="Calibri"/>
                <a:sym typeface="Calibri"/>
              </a:rPr>
              <a:t>Better Health &amp; Better Care at Lower Costs</a:t>
            </a:r>
          </a:p>
        </p:txBody>
      </p:sp>
      <p:pic>
        <p:nvPicPr>
          <p:cNvPr id="69" name="Shape 69"/>
          <p:cNvPicPr preferRelativeResize="0"/>
          <p:nvPr/>
        </p:nvPicPr>
        <p:blipFill>
          <a:blip r:embed="rId4"/>
          <a:stretch>
            <a:fillRect/>
          </a:stretch>
        </p:blipFill>
        <p:spPr>
          <a:xfrm>
            <a:off y="4456550" x="5932475"/>
            <a:ext cy="357444" cx="2884149"/>
          </a:xfrm>
          <a:prstGeom prst="rect">
            <a:avLst/>
          </a:prstGeom>
          <a:noFill/>
          <a:ln>
            <a:noFill/>
          </a:ln>
        </p:spPr>
      </p:pic>
      <p:sp>
        <p:nvSpPr>
          <p:cNvPr id="70" name="Shape 70"/>
          <p:cNvSpPr txBox="1"/>
          <p:nvPr/>
        </p:nvSpPr>
        <p:spPr>
          <a:xfrm>
            <a:off y="3698850" x="6794800"/>
            <a:ext cy="329100" cx="1159500"/>
          </a:xfrm>
          <a:prstGeom prst="rect">
            <a:avLst/>
          </a:prstGeom>
        </p:spPr>
        <p:txBody>
          <a:bodyPr bIns="91425" rIns="91425" lIns="91425" tIns="91425" anchor="t" anchorCtr="0">
            <a:noAutofit/>
          </a:bodyPr>
          <a:lstStyle/>
          <a:p>
            <a:pPr rtl="0" lvl="0">
              <a:spcBef>
                <a:spcPts val="0"/>
              </a:spcBef>
              <a:buNone/>
            </a:pPr>
            <a:r>
              <a:rPr lang="en">
                <a:solidFill>
                  <a:srgbClr val="FFFFFF"/>
                </a:solidFill>
                <a:latin typeface="Calibri"/>
                <a:ea typeface="Calibri"/>
                <a:cs typeface="Calibri"/>
                <a:sym typeface="Calibri"/>
              </a:rPr>
              <a:t>Miles to Care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p:nvPr/>
        </p:nvSpPr>
        <p:spPr>
          <a:xfrm>
            <a:off y="863300" x="-3900"/>
            <a:ext cy="4280099" cx="9151800"/>
          </a:xfrm>
          <a:prstGeom prst="rect">
            <a:avLst/>
          </a:prstGeom>
          <a:solidFill>
            <a:srgbClr val="002534"/>
          </a:solidFill>
          <a:ln>
            <a:noFill/>
          </a:ln>
        </p:spPr>
        <p:txBody>
          <a:bodyPr bIns="91425" rIns="91425" lIns="91425" tIns="91425" anchor="ctr" anchorCtr="0">
            <a:noAutofit/>
          </a:bodyPr>
          <a:lstStyle/>
          <a:p>
            <a:pPr rtl="0" lvl="0">
              <a:spcBef>
                <a:spcPts val="0"/>
              </a:spcBef>
              <a:buNone/>
            </a:pPr>
            <a:r>
              <a:t/>
            </a:r>
            <a:endParaRPr/>
          </a:p>
        </p:txBody>
      </p:sp>
      <p:cxnSp>
        <p:nvCxnSpPr>
          <p:cNvPr id="76" name="Shape 76"/>
          <p:cNvCxnSpPr/>
          <p:nvPr/>
        </p:nvCxnSpPr>
        <p:spPr>
          <a:xfrm rot="10800000" flipH="1">
            <a:off y="863299" x="-3900"/>
            <a:ext cy="15300" cx="9151800"/>
          </a:xfrm>
          <a:prstGeom prst="straightConnector1">
            <a:avLst/>
          </a:prstGeom>
          <a:noFill/>
          <a:ln w="76200" cap="flat">
            <a:solidFill>
              <a:schemeClr val="dk2"/>
            </a:solidFill>
            <a:prstDash val="solid"/>
            <a:round/>
            <a:headEnd w="lg" len="lg" type="none"/>
            <a:tailEnd w="lg" len="lg" type="none"/>
          </a:ln>
        </p:spPr>
      </p:cxnSp>
      <p:sp>
        <p:nvSpPr>
          <p:cNvPr id="77" name="Shape 77"/>
          <p:cNvSpPr txBox="1"/>
          <p:nvPr/>
        </p:nvSpPr>
        <p:spPr>
          <a:xfrm>
            <a:off y="-201450" x="340500"/>
            <a:ext cy="1064700" cx="8235599"/>
          </a:xfrm>
          <a:prstGeom prst="rect">
            <a:avLst/>
          </a:prstGeom>
        </p:spPr>
        <p:txBody>
          <a:bodyPr bIns="91425" rIns="91425" lIns="91425" tIns="91425" anchor="t" anchorCtr="0">
            <a:noAutofit/>
          </a:bodyPr>
          <a:lstStyle/>
          <a:p>
            <a:pPr rtl="0" lvl="0">
              <a:spcBef>
                <a:spcPts val="0"/>
              </a:spcBef>
              <a:buNone/>
            </a:pPr>
            <a:r>
              <a:rPr b="1" sz="6000" lang="en">
                <a:solidFill>
                  <a:srgbClr val="002534"/>
                </a:solidFill>
                <a:latin typeface="Calibri"/>
                <a:ea typeface="Calibri"/>
                <a:cs typeface="Calibri"/>
                <a:sym typeface="Calibri"/>
              </a:rPr>
              <a:t>Patient Care Problem</a:t>
            </a:r>
          </a:p>
        </p:txBody>
      </p:sp>
      <p:sp>
        <p:nvSpPr>
          <p:cNvPr id="78" name="Shape 78"/>
          <p:cNvSpPr txBox="1"/>
          <p:nvPr/>
        </p:nvSpPr>
        <p:spPr>
          <a:xfrm>
            <a:off y="1090925" x="398300"/>
            <a:ext cy="437399" cx="4834500"/>
          </a:xfrm>
          <a:prstGeom prst="rect">
            <a:avLst/>
          </a:prstGeom>
        </p:spPr>
        <p:txBody>
          <a:bodyPr bIns="91425" rIns="91425" lIns="91425" tIns="91425" anchor="t" anchorCtr="0">
            <a:noAutofit/>
          </a:bodyPr>
          <a:lstStyle/>
          <a:p>
            <a:pPr>
              <a:spcBef>
                <a:spcPts val="0"/>
              </a:spcBef>
              <a:buNone/>
            </a:pPr>
            <a:r>
              <a:rPr b="1" sz="2000" lang="en">
                <a:solidFill>
                  <a:srgbClr val="FFFFFF"/>
                </a:solidFill>
                <a:latin typeface="Calibri"/>
                <a:ea typeface="Calibri"/>
                <a:cs typeface="Calibri"/>
                <a:sym typeface="Calibri"/>
              </a:rPr>
              <a:t>Case Study: Joe &amp; Meryl Retiring in Florida</a:t>
            </a:r>
          </a:p>
        </p:txBody>
      </p:sp>
      <p:pic>
        <p:nvPicPr>
          <p:cNvPr id="79" name="Shape 79"/>
          <p:cNvPicPr preferRelativeResize="0"/>
          <p:nvPr/>
        </p:nvPicPr>
        <p:blipFill>
          <a:blip r:embed="rId3"/>
          <a:stretch>
            <a:fillRect/>
          </a:stretch>
        </p:blipFill>
        <p:spPr>
          <a:xfrm>
            <a:off y="2747475" x="504186"/>
            <a:ext cy="1064699" cx="758413"/>
          </a:xfrm>
          <a:prstGeom prst="rect">
            <a:avLst/>
          </a:prstGeom>
          <a:noFill/>
          <a:ln>
            <a:noFill/>
          </a:ln>
        </p:spPr>
      </p:pic>
      <p:pic>
        <p:nvPicPr>
          <p:cNvPr id="80" name="Shape 80"/>
          <p:cNvPicPr preferRelativeResize="0"/>
          <p:nvPr/>
        </p:nvPicPr>
        <p:blipFill>
          <a:blip r:embed="rId4"/>
          <a:stretch>
            <a:fillRect/>
          </a:stretch>
        </p:blipFill>
        <p:spPr>
          <a:xfrm>
            <a:off y="1618250" x="488875"/>
            <a:ext cy="1129224" cx="789024"/>
          </a:xfrm>
          <a:prstGeom prst="rect">
            <a:avLst/>
          </a:prstGeom>
          <a:noFill/>
          <a:ln>
            <a:noFill/>
          </a:ln>
        </p:spPr>
      </p:pic>
      <p:pic>
        <p:nvPicPr>
          <p:cNvPr id="81" name="Shape 81"/>
          <p:cNvPicPr preferRelativeResize="0"/>
          <p:nvPr/>
        </p:nvPicPr>
        <p:blipFill>
          <a:blip r:embed="rId5"/>
          <a:stretch>
            <a:fillRect/>
          </a:stretch>
        </p:blipFill>
        <p:spPr>
          <a:xfrm>
            <a:off y="3933725" x="488875"/>
            <a:ext cy="984241" cx="789025"/>
          </a:xfrm>
          <a:prstGeom prst="rect">
            <a:avLst/>
          </a:prstGeom>
          <a:noFill/>
          <a:ln>
            <a:noFill/>
          </a:ln>
        </p:spPr>
      </p:pic>
      <p:sp>
        <p:nvSpPr>
          <p:cNvPr id="82" name="Shape 82"/>
          <p:cNvSpPr txBox="1"/>
          <p:nvPr/>
        </p:nvSpPr>
        <p:spPr>
          <a:xfrm>
            <a:off y="1639251" x="1389675"/>
            <a:ext cy="1064700" cx="3657600"/>
          </a:xfrm>
          <a:prstGeom prst="rect">
            <a:avLst/>
          </a:prstGeom>
        </p:spPr>
        <p:txBody>
          <a:bodyPr bIns="91425" rIns="91425" lIns="91425" tIns="91425" anchor="t" anchorCtr="0">
            <a:noAutofit/>
          </a:bodyPr>
          <a:lstStyle/>
          <a:p>
            <a:pPr rtl="0" lvl="0">
              <a:spcBef>
                <a:spcPts val="0"/>
              </a:spcBef>
              <a:buNone/>
            </a:pPr>
            <a:r>
              <a:rPr b="1" sz="2000" lang="en">
                <a:solidFill>
                  <a:srgbClr val="FFFFFF"/>
                </a:solidFill>
                <a:latin typeface="Calibri"/>
                <a:ea typeface="Calibri"/>
                <a:cs typeface="Calibri"/>
                <a:sym typeface="Calibri"/>
              </a:rPr>
              <a:t>Joe</a:t>
            </a:r>
            <a:r>
              <a:rPr sz="2000" lang="en">
                <a:solidFill>
                  <a:srgbClr val="FFFFFF"/>
                </a:solidFill>
                <a:latin typeface="Calibri"/>
                <a:ea typeface="Calibri"/>
                <a:cs typeface="Calibri"/>
                <a:sym typeface="Calibri"/>
              </a:rPr>
              <a:t>: High BP, High Cholesterol, Enlarged Prostate </a:t>
            </a:r>
          </a:p>
          <a:p>
            <a:pPr>
              <a:spcBef>
                <a:spcPts val="0"/>
              </a:spcBef>
              <a:buNone/>
            </a:pPr>
            <a:r>
              <a:rPr sz="2000" lang="en">
                <a:solidFill>
                  <a:srgbClr val="FFFFFF"/>
                </a:solidFill>
                <a:latin typeface="Calibri"/>
                <a:ea typeface="Calibri"/>
                <a:cs typeface="Calibri"/>
                <a:sym typeface="Calibri"/>
              </a:rPr>
              <a:t>2 Comorbidities</a:t>
            </a:r>
          </a:p>
        </p:txBody>
      </p:sp>
      <p:sp>
        <p:nvSpPr>
          <p:cNvPr id="83" name="Shape 83"/>
          <p:cNvSpPr txBox="1"/>
          <p:nvPr/>
        </p:nvSpPr>
        <p:spPr>
          <a:xfrm>
            <a:off y="2779900" x="1366325"/>
            <a:ext cy="1064700" cx="3657600"/>
          </a:xfrm>
          <a:prstGeom prst="rect">
            <a:avLst/>
          </a:prstGeom>
        </p:spPr>
        <p:txBody>
          <a:bodyPr bIns="91425" rIns="91425" lIns="91425" tIns="91425" anchor="t" anchorCtr="0">
            <a:noAutofit/>
          </a:bodyPr>
          <a:lstStyle/>
          <a:p>
            <a:pPr rtl="0" lvl="0">
              <a:spcBef>
                <a:spcPts val="0"/>
              </a:spcBef>
              <a:buNone/>
            </a:pPr>
            <a:r>
              <a:rPr b="1" sz="2000" lang="en">
                <a:solidFill>
                  <a:srgbClr val="FFFFFF"/>
                </a:solidFill>
                <a:latin typeface="Calibri"/>
                <a:ea typeface="Calibri"/>
                <a:cs typeface="Calibri"/>
                <a:sym typeface="Calibri"/>
              </a:rPr>
              <a:t>Meryl</a:t>
            </a:r>
            <a:r>
              <a:rPr sz="2000" lang="en">
                <a:solidFill>
                  <a:srgbClr val="FFFFFF"/>
                </a:solidFill>
                <a:latin typeface="Calibri"/>
                <a:ea typeface="Calibri"/>
                <a:cs typeface="Calibri"/>
                <a:sym typeface="Calibri"/>
              </a:rPr>
              <a:t>: Diabetes, Kidney Disease, Depression, Needs Home Health</a:t>
            </a:r>
          </a:p>
          <a:p>
            <a:pPr>
              <a:spcBef>
                <a:spcPts val="0"/>
              </a:spcBef>
              <a:buNone/>
            </a:pPr>
            <a:r>
              <a:rPr sz="2000" lang="en">
                <a:solidFill>
                  <a:srgbClr val="FFFFFF"/>
                </a:solidFill>
                <a:latin typeface="Calibri"/>
                <a:ea typeface="Calibri"/>
                <a:cs typeface="Calibri"/>
                <a:sym typeface="Calibri"/>
              </a:rPr>
              <a:t>3 Comorbidities</a:t>
            </a:r>
          </a:p>
        </p:txBody>
      </p:sp>
      <p:sp>
        <p:nvSpPr>
          <p:cNvPr id="84" name="Shape 84"/>
          <p:cNvSpPr txBox="1"/>
          <p:nvPr/>
        </p:nvSpPr>
        <p:spPr>
          <a:xfrm>
            <a:off y="4003775" x="1389675"/>
            <a:ext cy="756600" cx="3657600"/>
          </a:xfrm>
          <a:prstGeom prst="rect">
            <a:avLst/>
          </a:prstGeom>
        </p:spPr>
        <p:txBody>
          <a:bodyPr bIns="91425" rIns="91425" lIns="91425" tIns="91425" anchor="t" anchorCtr="0">
            <a:noAutofit/>
          </a:bodyPr>
          <a:lstStyle/>
          <a:p>
            <a:pPr>
              <a:spcBef>
                <a:spcPts val="0"/>
              </a:spcBef>
              <a:buNone/>
            </a:pPr>
            <a:r>
              <a:rPr b="1" sz="2000" lang="en">
                <a:solidFill>
                  <a:srgbClr val="FFFFFF"/>
                </a:solidFill>
                <a:latin typeface="Calibri"/>
                <a:ea typeface="Calibri"/>
                <a:cs typeface="Calibri"/>
                <a:sym typeface="Calibri"/>
              </a:rPr>
              <a:t>Florida</a:t>
            </a:r>
            <a:r>
              <a:rPr sz="2000" lang="en">
                <a:solidFill>
                  <a:srgbClr val="FFFFFF"/>
                </a:solidFill>
                <a:latin typeface="Calibri"/>
                <a:ea typeface="Calibri"/>
                <a:cs typeface="Calibri"/>
                <a:sym typeface="Calibri"/>
              </a:rPr>
              <a:t>: Retirees need help evaluating communities</a:t>
            </a:r>
          </a:p>
        </p:txBody>
      </p:sp>
      <p:sp>
        <p:nvSpPr>
          <p:cNvPr id="85" name="Shape 85"/>
          <p:cNvSpPr/>
          <p:nvPr/>
        </p:nvSpPr>
        <p:spPr>
          <a:xfrm>
            <a:off y="1558425" x="5378500"/>
            <a:ext cy="3201899" cx="35397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86" name="Shape 86"/>
          <p:cNvSpPr txBox="1"/>
          <p:nvPr/>
        </p:nvSpPr>
        <p:spPr>
          <a:xfrm>
            <a:off y="1558425" x="5460150"/>
            <a:ext cy="437399" cx="3265800"/>
          </a:xfrm>
          <a:prstGeom prst="rect">
            <a:avLst/>
          </a:prstGeom>
        </p:spPr>
        <p:txBody>
          <a:bodyPr bIns="91425" rIns="91425" lIns="91425" tIns="91425" anchor="t" anchorCtr="0">
            <a:noAutofit/>
          </a:bodyPr>
          <a:lstStyle/>
          <a:p>
            <a:pPr>
              <a:spcBef>
                <a:spcPts val="0"/>
              </a:spcBef>
              <a:buNone/>
            </a:pPr>
            <a:r>
              <a:rPr b="1" sz="2000" lang="en">
                <a:solidFill>
                  <a:srgbClr val="002534"/>
                </a:solidFill>
                <a:latin typeface="Calibri"/>
                <a:ea typeface="Calibri"/>
                <a:cs typeface="Calibri"/>
                <a:sym typeface="Calibri"/>
              </a:rPr>
              <a:t>Multiple Chronic Conditions</a:t>
            </a:r>
          </a:p>
        </p:txBody>
      </p:sp>
      <p:pic>
        <p:nvPicPr>
          <p:cNvPr id="87" name="Shape 87"/>
          <p:cNvPicPr preferRelativeResize="0"/>
          <p:nvPr/>
        </p:nvPicPr>
        <p:blipFill>
          <a:blip r:embed="rId6"/>
          <a:stretch>
            <a:fillRect/>
          </a:stretch>
        </p:blipFill>
        <p:spPr>
          <a:xfrm>
            <a:off y="2035400" x="5512925"/>
            <a:ext cy="864350" cx="887699"/>
          </a:xfrm>
          <a:prstGeom prst="rect">
            <a:avLst/>
          </a:prstGeom>
          <a:noFill/>
          <a:ln>
            <a:noFill/>
          </a:ln>
        </p:spPr>
      </p:pic>
      <p:pic>
        <p:nvPicPr>
          <p:cNvPr id="88" name="Shape 88"/>
          <p:cNvPicPr preferRelativeResize="0"/>
          <p:nvPr/>
        </p:nvPicPr>
        <p:blipFill>
          <a:blip r:embed="rId7"/>
          <a:stretch>
            <a:fillRect/>
          </a:stretch>
        </p:blipFill>
        <p:spPr>
          <a:xfrm>
            <a:off y="3844587" x="5536276"/>
            <a:ext cy="847365" cx="887699"/>
          </a:xfrm>
          <a:prstGeom prst="rect">
            <a:avLst/>
          </a:prstGeom>
          <a:noFill/>
          <a:ln>
            <a:noFill/>
          </a:ln>
        </p:spPr>
      </p:pic>
      <p:pic>
        <p:nvPicPr>
          <p:cNvPr id="89" name="Shape 89"/>
          <p:cNvPicPr preferRelativeResize="0"/>
          <p:nvPr/>
        </p:nvPicPr>
        <p:blipFill>
          <a:blip r:embed="rId8"/>
          <a:stretch>
            <a:fillRect/>
          </a:stretch>
        </p:blipFill>
        <p:spPr>
          <a:xfrm>
            <a:off y="2936100" x="5536275"/>
            <a:ext cy="851945" cx="887700"/>
          </a:xfrm>
          <a:prstGeom prst="rect">
            <a:avLst/>
          </a:prstGeom>
          <a:noFill/>
          <a:ln>
            <a:noFill/>
          </a:ln>
        </p:spPr>
      </p:pic>
      <p:sp>
        <p:nvSpPr>
          <p:cNvPr id="90" name="Shape 90"/>
          <p:cNvSpPr txBox="1"/>
          <p:nvPr/>
        </p:nvSpPr>
        <p:spPr>
          <a:xfrm>
            <a:off y="3933725" x="6400625"/>
            <a:ext cy="560700" cx="2641799"/>
          </a:xfrm>
          <a:prstGeom prst="rect">
            <a:avLst/>
          </a:prstGeom>
        </p:spPr>
        <p:txBody>
          <a:bodyPr bIns="91425" rIns="91425" lIns="91425" tIns="91425" anchor="t" anchorCtr="0">
            <a:noAutofit/>
          </a:bodyPr>
          <a:lstStyle/>
          <a:p>
            <a:pPr rtl="0" lvl="0">
              <a:spcBef>
                <a:spcPts val="0"/>
              </a:spcBef>
              <a:buNone/>
            </a:pPr>
            <a:r>
              <a:rPr b="1" lang="en">
                <a:solidFill>
                  <a:srgbClr val="ABED00"/>
                </a:solidFill>
                <a:latin typeface="Calibri"/>
                <a:ea typeface="Calibri"/>
                <a:cs typeface="Calibri"/>
                <a:sym typeface="Calibri"/>
              </a:rPr>
              <a:t>66%</a:t>
            </a:r>
            <a:r>
              <a:rPr lang="en">
                <a:solidFill>
                  <a:srgbClr val="ABED00"/>
                </a:solidFill>
                <a:latin typeface="Calibri"/>
                <a:ea typeface="Calibri"/>
                <a:cs typeface="Calibri"/>
                <a:sym typeface="Calibri"/>
              </a:rPr>
              <a:t> </a:t>
            </a:r>
            <a:r>
              <a:rPr lang="en">
                <a:latin typeface="Calibri"/>
                <a:ea typeface="Calibri"/>
                <a:cs typeface="Calibri"/>
                <a:sym typeface="Calibri"/>
              </a:rPr>
              <a:t>of Medicare patients have multiple chronic conditions</a:t>
            </a:r>
          </a:p>
        </p:txBody>
      </p:sp>
      <p:sp>
        <p:nvSpPr>
          <p:cNvPr id="91" name="Shape 91"/>
          <p:cNvSpPr txBox="1"/>
          <p:nvPr/>
        </p:nvSpPr>
        <p:spPr>
          <a:xfrm>
            <a:off y="3000725" x="6400625"/>
            <a:ext cy="588899" cx="2310299"/>
          </a:xfrm>
          <a:prstGeom prst="rect">
            <a:avLst/>
          </a:prstGeom>
        </p:spPr>
        <p:txBody>
          <a:bodyPr bIns="91425" rIns="91425" lIns="91425" tIns="91425" anchor="t" anchorCtr="0">
            <a:noAutofit/>
          </a:bodyPr>
          <a:lstStyle/>
          <a:p>
            <a:pPr>
              <a:spcBef>
                <a:spcPts val="0"/>
              </a:spcBef>
              <a:buNone/>
            </a:pPr>
            <a:r>
              <a:rPr lang="en">
                <a:latin typeface="Calibri"/>
                <a:ea typeface="Calibri"/>
                <a:cs typeface="Calibri"/>
                <a:sym typeface="Calibri"/>
              </a:rPr>
              <a:t>Inpatient care is </a:t>
            </a:r>
            <a:r>
              <a:rPr b="1" lang="en">
                <a:solidFill>
                  <a:srgbClr val="FF188F"/>
                </a:solidFill>
                <a:latin typeface="Calibri"/>
                <a:ea typeface="Calibri"/>
                <a:cs typeface="Calibri"/>
                <a:sym typeface="Calibri"/>
              </a:rPr>
              <a:t>24%</a:t>
            </a:r>
            <a:r>
              <a:rPr lang="en">
                <a:latin typeface="Calibri"/>
                <a:ea typeface="Calibri"/>
                <a:cs typeface="Calibri"/>
                <a:sym typeface="Calibri"/>
              </a:rPr>
              <a:t> more expensive for MCC patients</a:t>
            </a:r>
          </a:p>
        </p:txBody>
      </p:sp>
      <p:sp>
        <p:nvSpPr>
          <p:cNvPr id="92" name="Shape 92"/>
          <p:cNvSpPr txBox="1"/>
          <p:nvPr/>
        </p:nvSpPr>
        <p:spPr>
          <a:xfrm>
            <a:off y="2214350" x="6400625"/>
            <a:ext cy="489600" cx="2491199"/>
          </a:xfrm>
          <a:prstGeom prst="rect">
            <a:avLst/>
          </a:prstGeom>
        </p:spPr>
        <p:txBody>
          <a:bodyPr bIns="91425" rIns="91425" lIns="91425" tIns="91425" anchor="t" anchorCtr="0">
            <a:noAutofit/>
          </a:bodyPr>
          <a:lstStyle/>
          <a:p>
            <a:pPr>
              <a:spcBef>
                <a:spcPts val="0"/>
              </a:spcBef>
              <a:buNone/>
            </a:pPr>
            <a:r>
              <a:rPr lang="en">
                <a:latin typeface="Calibri"/>
                <a:ea typeface="Calibri"/>
                <a:cs typeface="Calibri"/>
                <a:sym typeface="Calibri"/>
              </a:rPr>
              <a:t>MCC patients account for </a:t>
            </a:r>
            <a:r>
              <a:rPr b="1" lang="en">
                <a:solidFill>
                  <a:srgbClr val="3E33FF"/>
                </a:solidFill>
                <a:latin typeface="Calibri"/>
                <a:ea typeface="Calibri"/>
                <a:cs typeface="Calibri"/>
                <a:sym typeface="Calibri"/>
              </a:rPr>
              <a:t>93%</a:t>
            </a:r>
            <a:r>
              <a:rPr lang="en">
                <a:latin typeface="Calibri"/>
                <a:ea typeface="Calibri"/>
                <a:cs typeface="Calibri"/>
                <a:sym typeface="Calibri"/>
              </a:rPr>
              <a:t> of Medicare spending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p:nvPr/>
        </p:nvSpPr>
        <p:spPr>
          <a:xfrm>
            <a:off y="863300" x="-3900"/>
            <a:ext cy="4280099" cx="9151800"/>
          </a:xfrm>
          <a:prstGeom prst="rect">
            <a:avLst/>
          </a:prstGeom>
          <a:solidFill>
            <a:srgbClr val="002534"/>
          </a:solidFill>
          <a:ln>
            <a:noFill/>
          </a:ln>
        </p:spPr>
        <p:txBody>
          <a:bodyPr bIns="91425" rIns="91425" lIns="91425" tIns="91425" anchor="ctr" anchorCtr="0">
            <a:noAutofit/>
          </a:bodyPr>
          <a:lstStyle/>
          <a:p>
            <a:pPr rtl="0" lvl="0">
              <a:spcBef>
                <a:spcPts val="0"/>
              </a:spcBef>
              <a:buNone/>
            </a:pPr>
            <a:r>
              <a:t/>
            </a:r>
            <a:endParaRPr/>
          </a:p>
        </p:txBody>
      </p:sp>
      <p:cxnSp>
        <p:nvCxnSpPr>
          <p:cNvPr id="98" name="Shape 98"/>
          <p:cNvCxnSpPr/>
          <p:nvPr/>
        </p:nvCxnSpPr>
        <p:spPr>
          <a:xfrm rot="10800000" flipH="1">
            <a:off y="863299" x="-3900"/>
            <a:ext cy="15300" cx="9151800"/>
          </a:xfrm>
          <a:prstGeom prst="straightConnector1">
            <a:avLst/>
          </a:prstGeom>
          <a:noFill/>
          <a:ln w="76200" cap="flat">
            <a:solidFill>
              <a:schemeClr val="dk2"/>
            </a:solidFill>
            <a:prstDash val="solid"/>
            <a:round/>
            <a:headEnd w="lg" len="lg" type="none"/>
            <a:tailEnd w="lg" len="lg" type="none"/>
          </a:ln>
        </p:spPr>
      </p:cxnSp>
      <p:sp>
        <p:nvSpPr>
          <p:cNvPr id="99" name="Shape 99"/>
          <p:cNvSpPr txBox="1"/>
          <p:nvPr/>
        </p:nvSpPr>
        <p:spPr>
          <a:xfrm>
            <a:off y="-201450" x="340500"/>
            <a:ext cy="1007700" cx="7856100"/>
          </a:xfrm>
          <a:prstGeom prst="rect">
            <a:avLst/>
          </a:prstGeom>
        </p:spPr>
        <p:txBody>
          <a:bodyPr bIns="91425" rIns="91425" lIns="91425" tIns="91425" anchor="t" anchorCtr="0">
            <a:noAutofit/>
          </a:bodyPr>
          <a:lstStyle/>
          <a:p>
            <a:pPr rtl="0" lvl="0">
              <a:spcBef>
                <a:spcPts val="0"/>
              </a:spcBef>
              <a:buNone/>
            </a:pPr>
            <a:r>
              <a:rPr b="1" sz="6000" lang="en">
                <a:solidFill>
                  <a:srgbClr val="002534"/>
                </a:solidFill>
                <a:latin typeface="Calibri"/>
                <a:ea typeface="Calibri"/>
                <a:cs typeface="Calibri"/>
                <a:sym typeface="Calibri"/>
              </a:rPr>
              <a:t>Patient Solution</a:t>
            </a:r>
          </a:p>
        </p:txBody>
      </p:sp>
      <p:pic>
        <p:nvPicPr>
          <p:cNvPr id="100" name="Shape 100"/>
          <p:cNvPicPr preferRelativeResize="0"/>
          <p:nvPr/>
        </p:nvPicPr>
        <p:blipFill>
          <a:blip r:embed="rId3"/>
          <a:stretch>
            <a:fillRect/>
          </a:stretch>
        </p:blipFill>
        <p:spPr>
          <a:xfrm>
            <a:off y="1015774" x="56450"/>
            <a:ext cy="3815700" cx="7613501"/>
          </a:xfrm>
          <a:prstGeom prst="rect">
            <a:avLst/>
          </a:prstGeom>
          <a:noFill/>
          <a:ln>
            <a:noFill/>
          </a:ln>
        </p:spPr>
      </p:pic>
      <p:sp>
        <p:nvSpPr>
          <p:cNvPr id="101" name="Shape 101"/>
          <p:cNvSpPr txBox="1"/>
          <p:nvPr/>
        </p:nvSpPr>
        <p:spPr>
          <a:xfrm>
            <a:off y="2484350" x="6383375"/>
            <a:ext cy="1037999" cx="2683799"/>
          </a:xfrm>
          <a:prstGeom prst="rect">
            <a:avLst/>
          </a:prstGeom>
        </p:spPr>
        <p:txBody>
          <a:bodyPr bIns="91425" rIns="91425" lIns="91425" tIns="91425" anchor="t" anchorCtr="0">
            <a:noAutofit/>
          </a:bodyPr>
          <a:lstStyle/>
          <a:p>
            <a:pPr algn="ctr" rtl="0" lvl="0">
              <a:spcBef>
                <a:spcPts val="0"/>
              </a:spcBef>
              <a:buNone/>
            </a:pPr>
            <a:r>
              <a:rPr sz="2000" lang="en">
                <a:solidFill>
                  <a:srgbClr val="FFFFFF"/>
                </a:solidFill>
                <a:latin typeface="Calibri"/>
                <a:ea typeface="Calibri"/>
                <a:cs typeface="Calibri"/>
                <a:sym typeface="Calibri"/>
              </a:rPr>
              <a:t>Joe &amp; Meryl upload their CCDA and find joint care hotspots</a:t>
            </a:r>
          </a:p>
        </p:txBody>
      </p:sp>
      <p:sp>
        <p:nvSpPr>
          <p:cNvPr id="102" name="Shape 102"/>
          <p:cNvSpPr txBox="1"/>
          <p:nvPr/>
        </p:nvSpPr>
        <p:spPr>
          <a:xfrm>
            <a:off y="3986300" x="5822850"/>
            <a:ext cy="393600" cx="3281999"/>
          </a:xfrm>
          <a:prstGeom prst="rect">
            <a:avLst/>
          </a:prstGeom>
        </p:spPr>
        <p:txBody>
          <a:bodyPr bIns="91425" rIns="91425" lIns="91425" tIns="91425" anchor="t" anchorCtr="0">
            <a:noAutofit/>
          </a:bodyPr>
          <a:lstStyle/>
          <a:p>
            <a:pPr rtl="0" lvl="0">
              <a:spcBef>
                <a:spcPts val="0"/>
              </a:spcBef>
              <a:buNone/>
            </a:pPr>
            <a:r>
              <a:rPr sz="2000" lang="en">
                <a:solidFill>
                  <a:srgbClr val="FFFFFF"/>
                </a:solidFill>
                <a:latin typeface="Calibri"/>
                <a:ea typeface="Calibri"/>
                <a:cs typeface="Calibri"/>
                <a:sym typeface="Calibri"/>
              </a:rPr>
              <a:t>0          70          150         250</a:t>
            </a:r>
          </a:p>
        </p:txBody>
      </p:sp>
      <p:pic>
        <p:nvPicPr>
          <p:cNvPr id="103" name="Shape 103"/>
          <p:cNvPicPr preferRelativeResize="0"/>
          <p:nvPr/>
        </p:nvPicPr>
        <p:blipFill>
          <a:blip r:embed="rId4"/>
          <a:stretch>
            <a:fillRect/>
          </a:stretch>
        </p:blipFill>
        <p:spPr>
          <a:xfrm>
            <a:off y="4456550" x="5932475"/>
            <a:ext cy="357444" cx="2884149"/>
          </a:xfrm>
          <a:prstGeom prst="rect">
            <a:avLst/>
          </a:prstGeom>
          <a:noFill/>
          <a:ln>
            <a:noFill/>
          </a:ln>
        </p:spPr>
      </p:pic>
      <p:sp>
        <p:nvSpPr>
          <p:cNvPr id="104" name="Shape 104"/>
          <p:cNvSpPr txBox="1"/>
          <p:nvPr/>
        </p:nvSpPr>
        <p:spPr>
          <a:xfrm>
            <a:off y="3698850" x="6794800"/>
            <a:ext cy="329100" cx="1159500"/>
          </a:xfrm>
          <a:prstGeom prst="rect">
            <a:avLst/>
          </a:prstGeom>
        </p:spPr>
        <p:txBody>
          <a:bodyPr bIns="91425" rIns="91425" lIns="91425" tIns="91425" anchor="t" anchorCtr="0">
            <a:noAutofit/>
          </a:bodyPr>
          <a:lstStyle/>
          <a:p>
            <a:pPr rtl="0" lvl="0">
              <a:spcBef>
                <a:spcPts val="0"/>
              </a:spcBef>
              <a:buNone/>
            </a:pPr>
            <a:r>
              <a:rPr lang="en">
                <a:solidFill>
                  <a:srgbClr val="FFFFFF"/>
                </a:solidFill>
                <a:latin typeface="Calibri"/>
                <a:ea typeface="Calibri"/>
                <a:cs typeface="Calibri"/>
                <a:sym typeface="Calibri"/>
              </a:rPr>
              <a:t>Miles to Care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p:nvPr/>
        </p:nvSpPr>
        <p:spPr>
          <a:xfrm>
            <a:off y="863300" x="-3900"/>
            <a:ext cy="4280099" cx="9151800"/>
          </a:xfrm>
          <a:prstGeom prst="rect">
            <a:avLst/>
          </a:prstGeom>
          <a:solidFill>
            <a:srgbClr val="002534"/>
          </a:solidFill>
          <a:ln>
            <a:noFill/>
          </a:ln>
        </p:spPr>
        <p:txBody>
          <a:bodyPr bIns="91425" rIns="91425" lIns="91425" tIns="91425" anchor="ctr" anchorCtr="0">
            <a:noAutofit/>
          </a:bodyPr>
          <a:lstStyle/>
          <a:p>
            <a:pPr rtl="0" lvl="0" indent="-228600" marL="457200">
              <a:spcBef>
                <a:spcPts val="0"/>
              </a:spcBef>
              <a:buClr>
                <a:srgbClr val="F0AD00"/>
              </a:buClr>
              <a:buFont typeface="Cantarell"/>
              <a:buNone/>
            </a:pPr>
            <a:r>
              <a:t/>
            </a:r>
            <a:endParaRPr sz="2000">
              <a:solidFill>
                <a:srgbClr val="D9D9D9"/>
              </a:solidFill>
              <a:latin typeface="Calibri"/>
              <a:ea typeface="Calibri"/>
              <a:cs typeface="Calibri"/>
              <a:sym typeface="Calibri"/>
            </a:endParaRPr>
          </a:p>
        </p:txBody>
      </p:sp>
      <p:cxnSp>
        <p:nvCxnSpPr>
          <p:cNvPr id="110" name="Shape 110"/>
          <p:cNvCxnSpPr/>
          <p:nvPr/>
        </p:nvCxnSpPr>
        <p:spPr>
          <a:xfrm rot="10800000" flipH="1">
            <a:off y="863299" x="-3900"/>
            <a:ext cy="15300" cx="9151800"/>
          </a:xfrm>
          <a:prstGeom prst="straightConnector1">
            <a:avLst/>
          </a:prstGeom>
          <a:noFill/>
          <a:ln w="76200" cap="flat">
            <a:solidFill>
              <a:schemeClr val="dk2"/>
            </a:solidFill>
            <a:prstDash val="solid"/>
            <a:round/>
            <a:headEnd w="lg" len="lg" type="none"/>
            <a:tailEnd w="lg" len="lg" type="none"/>
          </a:ln>
        </p:spPr>
      </p:cxnSp>
      <p:sp>
        <p:nvSpPr>
          <p:cNvPr id="111" name="Shape 111"/>
          <p:cNvSpPr txBox="1"/>
          <p:nvPr/>
        </p:nvSpPr>
        <p:spPr>
          <a:xfrm>
            <a:off y="-201450" x="340500"/>
            <a:ext cy="1007700" cx="7856100"/>
          </a:xfrm>
          <a:prstGeom prst="rect">
            <a:avLst/>
          </a:prstGeom>
        </p:spPr>
        <p:txBody>
          <a:bodyPr bIns="91425" rIns="91425" lIns="91425" tIns="91425" anchor="t" anchorCtr="0">
            <a:noAutofit/>
          </a:bodyPr>
          <a:lstStyle/>
          <a:p>
            <a:pPr rtl="0" lvl="0">
              <a:spcBef>
                <a:spcPts val="0"/>
              </a:spcBef>
              <a:buNone/>
            </a:pPr>
            <a:r>
              <a:rPr b="1" sz="6000" lang="en">
                <a:solidFill>
                  <a:srgbClr val="002534"/>
                </a:solidFill>
                <a:latin typeface="Calibri"/>
                <a:ea typeface="Calibri"/>
                <a:cs typeface="Calibri"/>
                <a:sym typeface="Calibri"/>
              </a:rPr>
              <a:t>Individualized Mapping</a:t>
            </a:r>
          </a:p>
        </p:txBody>
      </p:sp>
      <p:sp>
        <p:nvSpPr>
          <p:cNvPr id="112" name="Shape 112"/>
          <p:cNvSpPr txBox="1"/>
          <p:nvPr/>
        </p:nvSpPr>
        <p:spPr>
          <a:xfrm>
            <a:off y="2842300" x="5770850"/>
            <a:ext cy="457200" cx="3657600"/>
          </a:xfrm>
          <a:prstGeom prst="rect">
            <a:avLst/>
          </a:prstGeom>
        </p:spPr>
        <p:txBody>
          <a:bodyPr bIns="91425" rIns="91425" lIns="91425" tIns="91425" anchor="t" anchorCtr="0">
            <a:noAutofit/>
          </a:bodyPr>
          <a:lstStyle/>
          <a:p>
            <a:pPr>
              <a:spcBef>
                <a:spcPts val="0"/>
              </a:spcBef>
              <a:buNone/>
            </a:pPr>
            <a:r>
              <a:t/>
            </a:r>
            <a:endParaRPr/>
          </a:p>
        </p:txBody>
      </p:sp>
      <p:sp>
        <p:nvSpPr>
          <p:cNvPr id="113" name="Shape 113"/>
          <p:cNvSpPr txBox="1"/>
          <p:nvPr/>
        </p:nvSpPr>
        <p:spPr>
          <a:xfrm>
            <a:off y="992312" x="754925"/>
            <a:ext cy="457200" cx="2501100"/>
          </a:xfrm>
          <a:prstGeom prst="rect">
            <a:avLst/>
          </a:prstGeom>
        </p:spPr>
        <p:txBody>
          <a:bodyPr bIns="91425" rIns="91425" lIns="91425" tIns="91425" anchor="t" anchorCtr="0">
            <a:noAutofit/>
          </a:bodyPr>
          <a:lstStyle/>
          <a:p>
            <a:pPr>
              <a:spcBef>
                <a:spcPts val="0"/>
              </a:spcBef>
              <a:buNone/>
            </a:pPr>
            <a:r>
              <a:rPr sz="2000" lang="en">
                <a:solidFill>
                  <a:srgbClr val="FFFFFF"/>
                </a:solidFill>
                <a:latin typeface="Calibri"/>
                <a:ea typeface="Calibri"/>
                <a:cs typeface="Calibri"/>
                <a:sym typeface="Calibri"/>
              </a:rPr>
              <a:t>Joe: 2 Comorbidities </a:t>
            </a:r>
          </a:p>
        </p:txBody>
      </p:sp>
      <p:sp>
        <p:nvSpPr>
          <p:cNvPr id="114" name="Shape 114"/>
          <p:cNvSpPr txBox="1"/>
          <p:nvPr/>
        </p:nvSpPr>
        <p:spPr>
          <a:xfrm>
            <a:off y="988975" x="5770850"/>
            <a:ext cy="391500" cx="2694000"/>
          </a:xfrm>
          <a:prstGeom prst="rect">
            <a:avLst/>
          </a:prstGeom>
        </p:spPr>
        <p:txBody>
          <a:bodyPr bIns="91425" rIns="91425" lIns="91425" tIns="91425" anchor="t" anchorCtr="0">
            <a:noAutofit/>
          </a:bodyPr>
          <a:lstStyle/>
          <a:p>
            <a:pPr>
              <a:spcBef>
                <a:spcPts val="0"/>
              </a:spcBef>
              <a:buNone/>
            </a:pPr>
            <a:r>
              <a:rPr sz="2000" lang="en">
                <a:solidFill>
                  <a:srgbClr val="FFFFFF"/>
                </a:solidFill>
                <a:latin typeface="Calibri"/>
                <a:ea typeface="Calibri"/>
                <a:cs typeface="Calibri"/>
                <a:sym typeface="Calibri"/>
              </a:rPr>
              <a:t>Joe &amp; Meryl Together</a:t>
            </a:r>
          </a:p>
        </p:txBody>
      </p:sp>
      <p:pic>
        <p:nvPicPr>
          <p:cNvPr id="115" name="Shape 115"/>
          <p:cNvPicPr preferRelativeResize="0"/>
          <p:nvPr/>
        </p:nvPicPr>
        <p:blipFill>
          <a:blip r:embed="rId3"/>
          <a:stretch>
            <a:fillRect/>
          </a:stretch>
        </p:blipFill>
        <p:spPr>
          <a:xfrm>
            <a:off y="1563250" x="541287"/>
            <a:ext cy="3201149" cx="3092287"/>
          </a:xfrm>
          <a:prstGeom prst="rect">
            <a:avLst/>
          </a:prstGeom>
          <a:noFill/>
          <a:ln>
            <a:noFill/>
          </a:ln>
        </p:spPr>
      </p:pic>
      <p:pic>
        <p:nvPicPr>
          <p:cNvPr id="116" name="Shape 116"/>
          <p:cNvPicPr preferRelativeResize="0"/>
          <p:nvPr/>
        </p:nvPicPr>
        <p:blipFill>
          <a:blip r:embed="rId4"/>
          <a:stretch>
            <a:fillRect/>
          </a:stretch>
        </p:blipFill>
        <p:spPr>
          <a:xfrm>
            <a:off y="1563200" x="5566567"/>
            <a:ext cy="3132874" cx="3032532"/>
          </a:xfrm>
          <a:prstGeom prst="rect">
            <a:avLst/>
          </a:prstGeom>
          <a:noFill/>
          <a:ln>
            <a:noFill/>
          </a:ln>
        </p:spPr>
      </p:pic>
      <p:sp>
        <p:nvSpPr>
          <p:cNvPr id="117" name="Shape 117"/>
          <p:cNvSpPr txBox="1"/>
          <p:nvPr/>
        </p:nvSpPr>
        <p:spPr>
          <a:xfrm>
            <a:off y="3937175" x="4979675"/>
            <a:ext cy="277500" cx="1811700"/>
          </a:xfrm>
          <a:prstGeom prst="rect">
            <a:avLst/>
          </a:prstGeom>
        </p:spPr>
        <p:txBody>
          <a:bodyPr bIns="91425" rIns="91425" lIns="91425" tIns="91425" anchor="t" anchorCtr="0">
            <a:noAutofit/>
          </a:bodyPr>
          <a:lstStyle/>
          <a:p>
            <a:pPr>
              <a:spcBef>
                <a:spcPts val="0"/>
              </a:spcBef>
              <a:buNone/>
            </a:pPr>
            <a:r>
              <a:rPr lang="en">
                <a:solidFill>
                  <a:srgbClr val="FFFFFF"/>
                </a:solidFill>
                <a:latin typeface="Calibri"/>
                <a:ea typeface="Calibri"/>
                <a:cs typeface="Calibri"/>
                <a:sym typeface="Calibri"/>
              </a:rPr>
              <a:t>Miles From Provider</a:t>
            </a:r>
          </a:p>
        </p:txBody>
      </p:sp>
      <p:sp>
        <p:nvSpPr>
          <p:cNvPr id="118" name="Shape 118"/>
          <p:cNvSpPr txBox="1"/>
          <p:nvPr/>
        </p:nvSpPr>
        <p:spPr>
          <a:xfrm>
            <a:off y="4214675" x="3878125"/>
            <a:ext cy="220800" cx="4075800"/>
          </a:xfrm>
          <a:prstGeom prst="rect">
            <a:avLst/>
          </a:prstGeom>
        </p:spPr>
        <p:txBody>
          <a:bodyPr bIns="91425" rIns="91425" lIns="91425" tIns="91425" anchor="t" anchorCtr="0">
            <a:noAutofit/>
          </a:bodyPr>
          <a:lstStyle/>
          <a:p>
            <a:pPr>
              <a:spcBef>
                <a:spcPts val="0"/>
              </a:spcBef>
              <a:buNone/>
            </a:pPr>
            <a:r>
              <a:rPr lang="en">
                <a:solidFill>
                  <a:srgbClr val="FFFFFF"/>
                </a:solidFill>
                <a:latin typeface="Calibri"/>
                <a:ea typeface="Calibri"/>
                <a:cs typeface="Calibri"/>
                <a:sym typeface="Calibri"/>
              </a:rPr>
              <a:t>0                             70                        150                          210</a:t>
            </a:r>
          </a:p>
        </p:txBody>
      </p:sp>
      <p:pic>
        <p:nvPicPr>
          <p:cNvPr id="119" name="Shape 119"/>
          <p:cNvPicPr preferRelativeResize="0"/>
          <p:nvPr/>
        </p:nvPicPr>
        <p:blipFill>
          <a:blip r:embed="rId5"/>
          <a:stretch>
            <a:fillRect/>
          </a:stretch>
        </p:blipFill>
        <p:spPr>
          <a:xfrm>
            <a:off y="4623725" x="4003000"/>
            <a:ext cy="220924" cx="38260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cxnSp>
        <p:nvCxnSpPr>
          <p:cNvPr id="124" name="Shape 124"/>
          <p:cNvCxnSpPr/>
          <p:nvPr/>
        </p:nvCxnSpPr>
        <p:spPr>
          <a:xfrm rot="10800000" flipH="1">
            <a:off y="879274" x="-3900"/>
            <a:ext cy="15300" cx="9151800"/>
          </a:xfrm>
          <a:prstGeom prst="straightConnector1">
            <a:avLst/>
          </a:prstGeom>
          <a:noFill/>
          <a:ln w="76200" cap="flat">
            <a:solidFill>
              <a:schemeClr val="dk2"/>
            </a:solidFill>
            <a:prstDash val="solid"/>
            <a:round/>
            <a:headEnd w="lg" len="lg" type="none"/>
            <a:tailEnd w="lg" len="lg" type="none"/>
          </a:ln>
        </p:spPr>
      </p:cxnSp>
      <p:sp>
        <p:nvSpPr>
          <p:cNvPr id="125" name="Shape 125"/>
          <p:cNvSpPr txBox="1"/>
          <p:nvPr/>
        </p:nvSpPr>
        <p:spPr>
          <a:xfrm>
            <a:off y="-201450" x="340500"/>
            <a:ext cy="1064700" cx="8235599"/>
          </a:xfrm>
          <a:prstGeom prst="rect">
            <a:avLst/>
          </a:prstGeom>
        </p:spPr>
        <p:txBody>
          <a:bodyPr bIns="91425" rIns="91425" lIns="91425" tIns="91425" anchor="t" anchorCtr="0">
            <a:noAutofit/>
          </a:bodyPr>
          <a:lstStyle/>
          <a:p>
            <a:pPr rtl="0" lvl="0">
              <a:spcBef>
                <a:spcPts val="0"/>
              </a:spcBef>
              <a:buNone/>
            </a:pPr>
            <a:r>
              <a:rPr b="1" sz="6000" lang="en">
                <a:solidFill>
                  <a:srgbClr val="002534"/>
                </a:solidFill>
                <a:latin typeface="Calibri"/>
                <a:ea typeface="Calibri"/>
                <a:cs typeface="Calibri"/>
                <a:sym typeface="Calibri"/>
              </a:rPr>
              <a:t>How It Works: UI</a:t>
            </a:r>
          </a:p>
        </p:txBody>
      </p:sp>
      <p:sp>
        <p:nvSpPr>
          <p:cNvPr id="126" name="Shape 126"/>
          <p:cNvSpPr/>
          <p:nvPr/>
        </p:nvSpPr>
        <p:spPr>
          <a:xfrm>
            <a:off y="910600" x="-3900"/>
            <a:ext cy="4280099" cx="9151800"/>
          </a:xfrm>
          <a:prstGeom prst="rect">
            <a:avLst/>
          </a:prstGeom>
          <a:solidFill>
            <a:srgbClr val="002534"/>
          </a:solidFill>
          <a:ln>
            <a:noFill/>
          </a:ln>
        </p:spPr>
        <p:txBody>
          <a:bodyPr bIns="91425" rIns="91425" lIns="91425" tIns="91425" anchor="ctr" anchorCtr="0">
            <a:noAutofit/>
          </a:bodyPr>
          <a:lstStyle/>
          <a:p>
            <a:pPr rtl="0" lvl="0">
              <a:spcBef>
                <a:spcPts val="0"/>
              </a:spcBef>
              <a:buNone/>
            </a:pPr>
            <a:r>
              <a:t/>
            </a:r>
            <a:endParaRPr/>
          </a:p>
        </p:txBody>
      </p:sp>
      <p:pic>
        <p:nvPicPr>
          <p:cNvPr id="127" name="Shape 127"/>
          <p:cNvPicPr preferRelativeResize="0"/>
          <p:nvPr/>
        </p:nvPicPr>
        <p:blipFill>
          <a:blip r:embed="rId3"/>
          <a:stretch>
            <a:fillRect/>
          </a:stretch>
        </p:blipFill>
        <p:spPr>
          <a:xfrm>
            <a:off y="1207562" x="3330912"/>
            <a:ext cy="2144033" cx="2254774"/>
          </a:xfrm>
          <a:prstGeom prst="rect">
            <a:avLst/>
          </a:prstGeom>
          <a:noFill/>
          <a:ln>
            <a:noFill/>
          </a:ln>
        </p:spPr>
      </p:pic>
      <p:pic>
        <p:nvPicPr>
          <p:cNvPr id="128" name="Shape 128"/>
          <p:cNvPicPr preferRelativeResize="0"/>
          <p:nvPr/>
        </p:nvPicPr>
        <p:blipFill>
          <a:blip r:embed="rId4"/>
          <a:stretch>
            <a:fillRect/>
          </a:stretch>
        </p:blipFill>
        <p:spPr>
          <a:xfrm>
            <a:off y="1103687" x="404450"/>
            <a:ext cy="2351750" cx="2254774"/>
          </a:xfrm>
          <a:prstGeom prst="rect">
            <a:avLst/>
          </a:prstGeom>
          <a:noFill/>
          <a:ln>
            <a:noFill/>
          </a:ln>
        </p:spPr>
      </p:pic>
      <p:pic>
        <p:nvPicPr>
          <p:cNvPr id="129" name="Shape 129"/>
          <p:cNvPicPr preferRelativeResize="0"/>
          <p:nvPr/>
        </p:nvPicPr>
        <p:blipFill>
          <a:blip r:embed="rId5"/>
          <a:stretch>
            <a:fillRect/>
          </a:stretch>
        </p:blipFill>
        <p:spPr>
          <a:xfrm>
            <a:off y="1207550" x="6015500"/>
            <a:ext cy="2114968" cx="2393399"/>
          </a:xfrm>
          <a:prstGeom prst="rect">
            <a:avLst/>
          </a:prstGeom>
          <a:noFill/>
          <a:ln>
            <a:noFill/>
          </a:ln>
        </p:spPr>
      </p:pic>
      <p:sp>
        <p:nvSpPr>
          <p:cNvPr id="130" name="Shape 130"/>
          <p:cNvSpPr/>
          <p:nvPr/>
        </p:nvSpPr>
        <p:spPr>
          <a:xfrm>
            <a:off y="1282300" x="6390825"/>
            <a:ext cy="629700" cx="629700"/>
          </a:xfrm>
          <a:prstGeom prst="ellipse">
            <a:avLst/>
          </a:prstGeom>
          <a:solidFill>
            <a:srgbClr val="FF188F"/>
          </a:solidFill>
          <a:ln>
            <a:noFill/>
          </a:ln>
        </p:spPr>
        <p:txBody>
          <a:bodyPr bIns="91425" rIns="91425" lIns="91425" tIns="91425" anchor="ctr" anchorCtr="0">
            <a:noAutofit/>
          </a:bodyPr>
          <a:lstStyle/>
          <a:p>
            <a:pPr>
              <a:spcBef>
                <a:spcPts val="0"/>
              </a:spcBef>
              <a:buNone/>
            </a:pPr>
            <a:r>
              <a:t/>
            </a:r>
            <a:endParaRPr/>
          </a:p>
        </p:txBody>
      </p:sp>
      <p:sp>
        <p:nvSpPr>
          <p:cNvPr id="131" name="Shape 131"/>
          <p:cNvSpPr/>
          <p:nvPr/>
        </p:nvSpPr>
        <p:spPr>
          <a:xfrm>
            <a:off y="1243975" x="3493487"/>
            <a:ext cy="629700" cx="629700"/>
          </a:xfrm>
          <a:prstGeom prst="ellipse">
            <a:avLst/>
          </a:prstGeom>
          <a:solidFill>
            <a:srgbClr val="FF188F"/>
          </a:solidFill>
          <a:ln>
            <a:noFill/>
          </a:ln>
        </p:spPr>
        <p:txBody>
          <a:bodyPr bIns="91425" rIns="91425" lIns="91425" tIns="91425" anchor="ctr" anchorCtr="0">
            <a:noAutofit/>
          </a:bodyPr>
          <a:lstStyle/>
          <a:p>
            <a:pPr rtl="0" lvl="0">
              <a:spcBef>
                <a:spcPts val="0"/>
              </a:spcBef>
              <a:buNone/>
            </a:pPr>
            <a:r>
              <a:t/>
            </a:r>
            <a:endParaRPr/>
          </a:p>
        </p:txBody>
      </p:sp>
      <p:sp>
        <p:nvSpPr>
          <p:cNvPr id="132" name="Shape 132"/>
          <p:cNvSpPr/>
          <p:nvPr/>
        </p:nvSpPr>
        <p:spPr>
          <a:xfrm>
            <a:off y="1243975" x="699675"/>
            <a:ext cy="629700" cx="629700"/>
          </a:xfrm>
          <a:prstGeom prst="ellipse">
            <a:avLst/>
          </a:prstGeom>
          <a:solidFill>
            <a:srgbClr val="FF188F"/>
          </a:solidFill>
          <a:ln>
            <a:noFill/>
          </a:ln>
        </p:spPr>
        <p:txBody>
          <a:bodyPr bIns="91425" rIns="91425" lIns="91425" tIns="91425" anchor="ctr" anchorCtr="0">
            <a:noAutofit/>
          </a:bodyPr>
          <a:lstStyle/>
          <a:p>
            <a:pPr rtl="0" lvl="0">
              <a:spcBef>
                <a:spcPts val="0"/>
              </a:spcBef>
              <a:buNone/>
            </a:pPr>
            <a:r>
              <a:t/>
            </a:r>
            <a:endParaRPr/>
          </a:p>
        </p:txBody>
      </p:sp>
      <p:sp>
        <p:nvSpPr>
          <p:cNvPr id="133" name="Shape 133"/>
          <p:cNvSpPr txBox="1"/>
          <p:nvPr/>
        </p:nvSpPr>
        <p:spPr>
          <a:xfrm>
            <a:off y="1142175" x="803175"/>
            <a:ext cy="629700" cx="422700"/>
          </a:xfrm>
          <a:prstGeom prst="rect">
            <a:avLst/>
          </a:prstGeom>
        </p:spPr>
        <p:txBody>
          <a:bodyPr bIns="91425" rIns="91425" lIns="91425" tIns="91425" anchor="t" anchorCtr="0">
            <a:noAutofit/>
          </a:bodyPr>
          <a:lstStyle/>
          <a:p>
            <a:pPr>
              <a:spcBef>
                <a:spcPts val="0"/>
              </a:spcBef>
              <a:buNone/>
            </a:pPr>
            <a:r>
              <a:rPr b="1" sz="3600" lang="en">
                <a:latin typeface="Calibri"/>
                <a:ea typeface="Calibri"/>
                <a:cs typeface="Calibri"/>
                <a:sym typeface="Calibri"/>
              </a:rPr>
              <a:t>1</a:t>
            </a:r>
          </a:p>
        </p:txBody>
      </p:sp>
      <p:sp>
        <p:nvSpPr>
          <p:cNvPr id="134" name="Shape 134"/>
          <p:cNvSpPr txBox="1"/>
          <p:nvPr/>
        </p:nvSpPr>
        <p:spPr>
          <a:xfrm>
            <a:off y="1173525" x="3601850"/>
            <a:ext cy="566999" cx="273900"/>
          </a:xfrm>
          <a:prstGeom prst="rect">
            <a:avLst/>
          </a:prstGeom>
        </p:spPr>
        <p:txBody>
          <a:bodyPr bIns="91425" rIns="91425" lIns="91425" tIns="91425" anchor="t" anchorCtr="0">
            <a:noAutofit/>
          </a:bodyPr>
          <a:lstStyle/>
          <a:p>
            <a:pPr>
              <a:spcBef>
                <a:spcPts val="0"/>
              </a:spcBef>
              <a:buNone/>
            </a:pPr>
            <a:r>
              <a:rPr b="1" sz="3600" lang="en">
                <a:latin typeface="Calibri"/>
                <a:ea typeface="Calibri"/>
                <a:cs typeface="Calibri"/>
                <a:sym typeface="Calibri"/>
              </a:rPr>
              <a:t>2</a:t>
            </a:r>
          </a:p>
        </p:txBody>
      </p:sp>
      <p:sp>
        <p:nvSpPr>
          <p:cNvPr id="135" name="Shape 135"/>
          <p:cNvSpPr txBox="1"/>
          <p:nvPr/>
        </p:nvSpPr>
        <p:spPr>
          <a:xfrm>
            <a:off y="1207550" x="6505200"/>
            <a:ext cy="420000" cx="349799"/>
          </a:xfrm>
          <a:prstGeom prst="rect">
            <a:avLst/>
          </a:prstGeom>
        </p:spPr>
        <p:txBody>
          <a:bodyPr bIns="91425" rIns="91425" lIns="91425" tIns="91425" anchor="t" anchorCtr="0">
            <a:noAutofit/>
          </a:bodyPr>
          <a:lstStyle/>
          <a:p>
            <a:pPr>
              <a:spcBef>
                <a:spcPts val="0"/>
              </a:spcBef>
              <a:buNone/>
            </a:pPr>
            <a:r>
              <a:rPr b="1" sz="3600" lang="en">
                <a:latin typeface="Calibri"/>
                <a:ea typeface="Calibri"/>
                <a:cs typeface="Calibri"/>
                <a:sym typeface="Calibri"/>
              </a:rPr>
              <a:t>3</a:t>
            </a:r>
          </a:p>
        </p:txBody>
      </p:sp>
      <p:sp>
        <p:nvSpPr>
          <p:cNvPr id="136" name="Shape 136"/>
          <p:cNvSpPr txBox="1"/>
          <p:nvPr/>
        </p:nvSpPr>
        <p:spPr>
          <a:xfrm>
            <a:off y="3371775" x="500725"/>
            <a:ext cy="1265399" cx="2393400"/>
          </a:xfrm>
          <a:prstGeom prst="rect">
            <a:avLst/>
          </a:prstGeom>
        </p:spPr>
        <p:txBody>
          <a:bodyPr bIns="91425" rIns="91425" lIns="91425" tIns="91425" anchor="t" anchorCtr="0">
            <a:noAutofit/>
          </a:bodyPr>
          <a:lstStyle/>
          <a:p>
            <a:pPr algn="ctr" rtl="0" lvl="0">
              <a:spcBef>
                <a:spcPts val="0"/>
              </a:spcBef>
              <a:buNone/>
            </a:pPr>
            <a:r>
              <a:rPr sz="2000" lang="en">
                <a:solidFill>
                  <a:srgbClr val="FFFFFF"/>
                </a:solidFill>
                <a:latin typeface="Calibri"/>
                <a:ea typeface="Calibri"/>
                <a:cs typeface="Calibri"/>
                <a:sym typeface="Calibri"/>
              </a:rPr>
              <a:t>Download CCDA Data from Patient Portal</a:t>
            </a:r>
          </a:p>
          <a:p>
            <a:pPr rtl="0" lvl="0">
              <a:spcBef>
                <a:spcPts val="0"/>
              </a:spcBef>
              <a:buNone/>
            </a:pPr>
            <a:r>
              <a:t/>
            </a:r>
            <a:endParaRPr sz="2000">
              <a:solidFill>
                <a:srgbClr val="FFFFFF"/>
              </a:solidFill>
              <a:latin typeface="Calibri"/>
              <a:ea typeface="Calibri"/>
              <a:cs typeface="Calibri"/>
              <a:sym typeface="Calibri"/>
            </a:endParaRPr>
          </a:p>
        </p:txBody>
      </p:sp>
      <p:sp>
        <p:nvSpPr>
          <p:cNvPr id="137" name="Shape 137"/>
          <p:cNvSpPr txBox="1"/>
          <p:nvPr/>
        </p:nvSpPr>
        <p:spPr>
          <a:xfrm>
            <a:off y="3371775" x="3345050"/>
            <a:ext cy="1265399" cx="2393400"/>
          </a:xfrm>
          <a:prstGeom prst="rect">
            <a:avLst/>
          </a:prstGeom>
        </p:spPr>
        <p:txBody>
          <a:bodyPr bIns="91425" rIns="91425" lIns="91425" tIns="91425" anchor="t" anchorCtr="0">
            <a:noAutofit/>
          </a:bodyPr>
          <a:lstStyle/>
          <a:p>
            <a:pPr algn="ctr" rtl="0" lvl="0">
              <a:spcBef>
                <a:spcPts val="0"/>
              </a:spcBef>
              <a:buNone/>
            </a:pPr>
            <a:r>
              <a:rPr sz="2000" lang="en">
                <a:solidFill>
                  <a:srgbClr val="FFFFFF"/>
                </a:solidFill>
                <a:latin typeface="Calibri"/>
                <a:ea typeface="Calibri"/>
                <a:cs typeface="Calibri"/>
                <a:sym typeface="Calibri"/>
              </a:rPr>
              <a:t>Upload one or more CCDAs into mapping platform</a:t>
            </a:r>
          </a:p>
        </p:txBody>
      </p:sp>
      <p:sp>
        <p:nvSpPr>
          <p:cNvPr id="138" name="Shape 138"/>
          <p:cNvSpPr txBox="1"/>
          <p:nvPr/>
        </p:nvSpPr>
        <p:spPr>
          <a:xfrm>
            <a:off y="3371775" x="6189375"/>
            <a:ext cy="1265399" cx="2393400"/>
          </a:xfrm>
          <a:prstGeom prst="rect">
            <a:avLst/>
          </a:prstGeom>
        </p:spPr>
        <p:txBody>
          <a:bodyPr bIns="91425" rIns="91425" lIns="91425" tIns="91425" anchor="t" anchorCtr="0">
            <a:noAutofit/>
          </a:bodyPr>
          <a:lstStyle/>
          <a:p>
            <a:pPr algn="ctr" rtl="0" lvl="0">
              <a:spcBef>
                <a:spcPts val="0"/>
              </a:spcBef>
              <a:buNone/>
            </a:pPr>
            <a:r>
              <a:rPr sz="2000" lang="en">
                <a:solidFill>
                  <a:srgbClr val="FFFFFF"/>
                </a:solidFill>
                <a:latin typeface="Calibri"/>
                <a:ea typeface="Calibri"/>
                <a:cs typeface="Calibri"/>
                <a:sym typeface="Calibri"/>
              </a:rPr>
              <a:t>Discover areas of tailored care availability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p:nvPr/>
        </p:nvSpPr>
        <p:spPr>
          <a:xfrm>
            <a:off y="863300" x="-3900"/>
            <a:ext cy="4280098" cx="9151800"/>
          </a:xfrm>
          <a:prstGeom prst="rect">
            <a:avLst/>
          </a:prstGeom>
          <a:solidFill>
            <a:srgbClr val="002534"/>
          </a:solidFill>
          <a:ln>
            <a:noFill/>
          </a:ln>
        </p:spPr>
        <p:txBody>
          <a:bodyPr bIns="91425" rIns="91425" lIns="91425" tIns="91425"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cxnSp>
        <p:nvCxnSpPr>
          <p:cNvPr id="144" name="Shape 144"/>
          <p:cNvCxnSpPr/>
          <p:nvPr/>
        </p:nvCxnSpPr>
        <p:spPr>
          <a:xfrm rot="10800000" flipH="1">
            <a:off y="863299" x="-3900"/>
            <a:ext cy="15300" cx="9151800"/>
          </a:xfrm>
          <a:prstGeom prst="straightConnector1">
            <a:avLst/>
          </a:prstGeom>
          <a:noFill/>
          <a:ln w="76200" cap="flat">
            <a:solidFill>
              <a:schemeClr val="dk2"/>
            </a:solidFill>
            <a:prstDash val="solid"/>
            <a:round/>
            <a:headEnd w="med" len="med" type="none"/>
            <a:tailEnd w="med" len="med" type="none"/>
          </a:ln>
        </p:spPr>
      </p:cxnSp>
      <p:sp>
        <p:nvSpPr>
          <p:cNvPr id="145" name="Shape 145"/>
          <p:cNvSpPr txBox="1"/>
          <p:nvPr/>
        </p:nvSpPr>
        <p:spPr>
          <a:xfrm>
            <a:off y="-201450" x="340500"/>
            <a:ext cy="1064700" cx="82355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2534"/>
              </a:buClr>
              <a:buSzPct val="25000"/>
              <a:buFont typeface="Calibri"/>
              <a:buNone/>
            </a:pPr>
            <a:r>
              <a:rPr strike="noStrike" u="none" b="1" cap="none" baseline="0" sz="6000" lang="en" i="0">
                <a:solidFill>
                  <a:srgbClr val="002534"/>
                </a:solidFill>
                <a:latin typeface="Calibri"/>
                <a:ea typeface="Calibri"/>
                <a:cs typeface="Calibri"/>
                <a:sym typeface="Calibri"/>
                <a:rtl val="0"/>
              </a:rPr>
              <a:t>Health System Problem</a:t>
            </a:r>
          </a:p>
        </p:txBody>
      </p:sp>
      <p:sp>
        <p:nvSpPr>
          <p:cNvPr id="146" name="Shape 146"/>
          <p:cNvSpPr txBox="1"/>
          <p:nvPr/>
        </p:nvSpPr>
        <p:spPr>
          <a:xfrm>
            <a:off y="1090925" x="398300"/>
            <a:ext cy="437398" cx="48345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Calibri"/>
              <a:buNone/>
            </a:pPr>
            <a:r>
              <a:rPr strike="noStrike" u="none" b="1" cap="none" baseline="0" sz="2000" lang="en" i="0">
                <a:solidFill>
                  <a:srgbClr val="FFFFFF"/>
                </a:solidFill>
                <a:latin typeface="Calibri"/>
                <a:ea typeface="Calibri"/>
                <a:cs typeface="Calibri"/>
                <a:sym typeface="Calibri"/>
                <a:rtl val="0"/>
              </a:rPr>
              <a:t>Case Study: ACO Network Performance</a:t>
            </a:r>
          </a:p>
        </p:txBody>
      </p:sp>
      <p:pic>
        <p:nvPicPr>
          <p:cNvPr id="147" name="Shape 147"/>
          <p:cNvPicPr preferRelativeResize="0"/>
          <p:nvPr/>
        </p:nvPicPr>
        <p:blipFill rotWithShape="1">
          <a:blip r:embed="rId3"/>
          <a:srcRect t="0" b="0" r="0" l="0"/>
          <a:stretch/>
        </p:blipFill>
        <p:spPr>
          <a:xfrm>
            <a:off y="3933725" x="488875"/>
            <a:ext cy="984240" cx="789024"/>
          </a:xfrm>
          <a:prstGeom prst="rect">
            <a:avLst/>
          </a:prstGeom>
          <a:noFill/>
          <a:ln>
            <a:noFill/>
          </a:ln>
        </p:spPr>
      </p:pic>
      <p:sp>
        <p:nvSpPr>
          <p:cNvPr id="148" name="Shape 148"/>
          <p:cNvSpPr txBox="1"/>
          <p:nvPr/>
        </p:nvSpPr>
        <p:spPr>
          <a:xfrm>
            <a:off y="1639250" x="1389675"/>
            <a:ext cy="1064700" cx="3657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Calibri"/>
              <a:buNone/>
            </a:pPr>
            <a:r>
              <a:rPr strike="noStrike" u="none" b="1" cap="none" baseline="0" sz="2000" lang="en" i="0">
                <a:solidFill>
                  <a:srgbClr val="FFFFFF"/>
                </a:solidFill>
                <a:latin typeface="Calibri"/>
                <a:ea typeface="Calibri"/>
                <a:cs typeface="Calibri"/>
                <a:sym typeface="Calibri"/>
                <a:rtl val="0"/>
              </a:rPr>
              <a:t>Attribution</a:t>
            </a:r>
            <a:r>
              <a:rPr strike="noStrike" u="none" b="0" cap="none" baseline="0" sz="2000" lang="en" i="0">
                <a:solidFill>
                  <a:srgbClr val="FFFFFF"/>
                </a:solidFill>
                <a:latin typeface="Calibri"/>
                <a:ea typeface="Calibri"/>
                <a:cs typeface="Calibri"/>
                <a:sym typeface="Calibri"/>
                <a:rtl val="0"/>
              </a:rPr>
              <a:t>: Do available specialty providers meet needs?</a:t>
            </a:r>
          </a:p>
        </p:txBody>
      </p:sp>
      <p:sp>
        <p:nvSpPr>
          <p:cNvPr id="149" name="Shape 149"/>
          <p:cNvSpPr txBox="1"/>
          <p:nvPr/>
        </p:nvSpPr>
        <p:spPr>
          <a:xfrm>
            <a:off y="2779900" x="1366325"/>
            <a:ext cy="1064700" cx="3657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Calibri"/>
              <a:buNone/>
            </a:pPr>
            <a:r>
              <a:rPr strike="noStrike" u="none" b="1" cap="none" baseline="0" sz="2000" lang="en" i="0">
                <a:solidFill>
                  <a:srgbClr val="FFFFFF"/>
                </a:solidFill>
                <a:latin typeface="Calibri"/>
                <a:ea typeface="Calibri"/>
                <a:cs typeface="Calibri"/>
                <a:sym typeface="Calibri"/>
                <a:rtl val="0"/>
              </a:rPr>
              <a:t>VBP</a:t>
            </a:r>
            <a:r>
              <a:rPr strike="noStrike" u="none" b="0" cap="none" baseline="0" sz="2000" lang="en" i="0">
                <a:solidFill>
                  <a:srgbClr val="FFFFFF"/>
                </a:solidFill>
                <a:latin typeface="Calibri"/>
                <a:ea typeface="Calibri"/>
                <a:cs typeface="Calibri"/>
                <a:sym typeface="Calibri"/>
                <a:rtl val="0"/>
              </a:rPr>
              <a:t>: Are outcomes, care status, satisfaction, cost measures met?</a:t>
            </a:r>
          </a:p>
        </p:txBody>
      </p:sp>
      <p:sp>
        <p:nvSpPr>
          <p:cNvPr id="150" name="Shape 150"/>
          <p:cNvSpPr txBox="1"/>
          <p:nvPr/>
        </p:nvSpPr>
        <p:spPr>
          <a:xfrm>
            <a:off y="3896675" x="1389675"/>
            <a:ext cy="756600" cx="3657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FFFFFF"/>
              </a:buClr>
              <a:buSzPct val="25000"/>
              <a:buFont typeface="Calibri"/>
              <a:buNone/>
            </a:pPr>
            <a:r>
              <a:rPr strike="noStrike" u="none" b="1" cap="none" baseline="0" sz="2000" lang="en" i="0">
                <a:solidFill>
                  <a:srgbClr val="FFFFFF"/>
                </a:solidFill>
                <a:latin typeface="Calibri"/>
                <a:ea typeface="Calibri"/>
                <a:cs typeface="Calibri"/>
                <a:sym typeface="Calibri"/>
                <a:rtl val="0"/>
              </a:rPr>
              <a:t>PHM</a:t>
            </a:r>
            <a:r>
              <a:rPr strike="noStrike" u="none" b="0" cap="none" baseline="0" sz="2000" lang="en" i="0">
                <a:solidFill>
                  <a:srgbClr val="FFFFFF"/>
                </a:solidFill>
                <a:latin typeface="Calibri"/>
                <a:ea typeface="Calibri"/>
                <a:cs typeface="Calibri"/>
                <a:sym typeface="Calibri"/>
                <a:rtl val="0"/>
              </a:rPr>
              <a:t>: How does care availability impact risk strat, engagement, and management strategies?</a:t>
            </a:r>
          </a:p>
        </p:txBody>
      </p:sp>
      <p:sp>
        <p:nvSpPr>
          <p:cNvPr id="151" name="Shape 151"/>
          <p:cNvSpPr/>
          <p:nvPr/>
        </p:nvSpPr>
        <p:spPr>
          <a:xfrm>
            <a:off y="1558425" x="5378500"/>
            <a:ext cy="3201899" cx="3539700"/>
          </a:xfrm>
          <a:prstGeom prst="rect">
            <a:avLst/>
          </a:prstGeom>
          <a:solidFill>
            <a:srgbClr val="FFFFFF"/>
          </a:solidFill>
          <a:ln>
            <a:noFill/>
          </a:ln>
        </p:spPr>
        <p:txBody>
          <a:bodyPr bIns="91425" rIns="91425" lIns="91425" tIns="91425"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52" name="Shape 152"/>
          <p:cNvSpPr txBox="1"/>
          <p:nvPr/>
        </p:nvSpPr>
        <p:spPr>
          <a:xfrm>
            <a:off y="1558425" x="5460150"/>
            <a:ext cy="437398" cx="32658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2534"/>
              </a:buClr>
              <a:buSzPct val="25000"/>
              <a:buFont typeface="Calibri"/>
              <a:buNone/>
            </a:pPr>
            <a:r>
              <a:rPr strike="noStrike" u="none" b="1" cap="none" baseline="0" sz="2000" lang="en" i="0">
                <a:solidFill>
                  <a:srgbClr val="002534"/>
                </a:solidFill>
                <a:latin typeface="Calibri"/>
                <a:ea typeface="Calibri"/>
                <a:cs typeface="Calibri"/>
                <a:sym typeface="Calibri"/>
                <a:rtl val="0"/>
              </a:rPr>
              <a:t>FFS to Value-Based Payment</a:t>
            </a:r>
          </a:p>
        </p:txBody>
      </p:sp>
      <p:sp>
        <p:nvSpPr>
          <p:cNvPr id="153" name="Shape 153"/>
          <p:cNvSpPr txBox="1"/>
          <p:nvPr/>
        </p:nvSpPr>
        <p:spPr>
          <a:xfrm>
            <a:off y="2038350" x="6400625"/>
            <a:ext cy="489600" cx="24911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Calibri"/>
              <a:buNone/>
            </a:pPr>
            <a:r>
              <a:rPr strike="noStrike" u="none" b="0" cap="none" baseline="0" sz="1400" lang="en" i="0">
                <a:solidFill>
                  <a:srgbClr val="000000"/>
                </a:solidFill>
                <a:latin typeface="Calibri"/>
                <a:ea typeface="Calibri"/>
                <a:cs typeface="Calibri"/>
                <a:sym typeface="Calibri"/>
                <a:rtl val="0"/>
              </a:rPr>
              <a:t>VBP expected to save Medicare </a:t>
            </a:r>
            <a:r>
              <a:rPr strike="noStrike" u="none" b="1" cap="none" baseline="0" sz="1400" lang="en" i="0">
                <a:solidFill>
                  <a:srgbClr val="3E33FF"/>
                </a:solidFill>
                <a:latin typeface="Calibri"/>
                <a:ea typeface="Calibri"/>
                <a:cs typeface="Calibri"/>
                <a:sym typeface="Calibri"/>
                <a:rtl val="0"/>
              </a:rPr>
              <a:t>$214B</a:t>
            </a:r>
            <a:r>
              <a:rPr strike="noStrike" u="none" b="1" cap="none" baseline="0" sz="1400" lang="en" i="0">
                <a:solidFill>
                  <a:srgbClr val="0070C0"/>
                </a:solidFill>
                <a:latin typeface="Calibri"/>
                <a:ea typeface="Calibri"/>
                <a:cs typeface="Calibri"/>
                <a:sym typeface="Calibri"/>
                <a:rtl val="0"/>
              </a:rPr>
              <a:t> </a:t>
            </a:r>
            <a:r>
              <a:rPr strike="noStrike" u="none" b="0" cap="none" baseline="0" sz="1400" lang="en" i="0">
                <a:solidFill>
                  <a:srgbClr val="000000"/>
                </a:solidFill>
                <a:latin typeface="Calibri"/>
                <a:ea typeface="Calibri"/>
                <a:cs typeface="Calibri"/>
                <a:sym typeface="Calibri"/>
                <a:rtl val="0"/>
              </a:rPr>
              <a:t>over next 10 years</a:t>
            </a:r>
          </a:p>
        </p:txBody>
      </p:sp>
      <p:sp>
        <p:nvSpPr>
          <p:cNvPr id="154" name="Shape 154"/>
          <p:cNvSpPr txBox="1"/>
          <p:nvPr/>
        </p:nvSpPr>
        <p:spPr>
          <a:xfrm>
            <a:off y="2897250" x="6400625"/>
            <a:ext cy="588899" cx="2310298"/>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Calibri"/>
              <a:buNone/>
            </a:pPr>
            <a:r>
              <a:rPr strike="noStrike" u="none" b="0" cap="none" baseline="0" sz="1400" lang="en" i="0">
                <a:solidFill>
                  <a:srgbClr val="000000"/>
                </a:solidFill>
                <a:latin typeface="Calibri"/>
                <a:ea typeface="Calibri"/>
                <a:cs typeface="Calibri"/>
                <a:sym typeface="Calibri"/>
                <a:rtl val="0"/>
              </a:rPr>
              <a:t>Care coordination between hospitals and practices required to achieve savings</a:t>
            </a:r>
          </a:p>
        </p:txBody>
      </p:sp>
      <p:sp>
        <p:nvSpPr>
          <p:cNvPr id="155" name="Shape 155"/>
          <p:cNvSpPr txBox="1"/>
          <p:nvPr/>
        </p:nvSpPr>
        <p:spPr>
          <a:xfrm>
            <a:off y="3887851" x="6400800"/>
            <a:ext cy="588899" cx="2310298"/>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Calibri"/>
              <a:buNone/>
            </a:pPr>
            <a:r>
              <a:rPr strike="noStrike" u="none" b="0" cap="none" baseline="0" sz="1400" lang="en" i="0">
                <a:solidFill>
                  <a:srgbClr val="000000"/>
                </a:solidFill>
                <a:latin typeface="Calibri"/>
                <a:ea typeface="Calibri"/>
                <a:cs typeface="Calibri"/>
                <a:sym typeface="Calibri"/>
                <a:rtl val="0"/>
              </a:rPr>
              <a:t>Patient satisfaction scores impact reimbursement</a:t>
            </a:r>
          </a:p>
        </p:txBody>
      </p:sp>
      <p:pic>
        <p:nvPicPr>
          <p:cNvPr id="156" name="Shape 156"/>
          <p:cNvPicPr preferRelativeResize="0"/>
          <p:nvPr/>
        </p:nvPicPr>
        <p:blipFill>
          <a:blip r:embed="rId4"/>
          <a:stretch>
            <a:fillRect/>
          </a:stretch>
        </p:blipFill>
        <p:spPr>
          <a:xfrm>
            <a:off y="2765725" x="417320"/>
            <a:ext cy="851949" cx="932129"/>
          </a:xfrm>
          <a:prstGeom prst="rect">
            <a:avLst/>
          </a:prstGeom>
          <a:noFill/>
          <a:ln>
            <a:noFill/>
          </a:ln>
        </p:spPr>
      </p:pic>
      <p:pic>
        <p:nvPicPr>
          <p:cNvPr id="157" name="Shape 157"/>
          <p:cNvPicPr preferRelativeResize="0"/>
          <p:nvPr/>
        </p:nvPicPr>
        <p:blipFill>
          <a:blip r:embed="rId5"/>
          <a:stretch>
            <a:fillRect/>
          </a:stretch>
        </p:blipFill>
        <p:spPr>
          <a:xfrm>
            <a:off y="1721050" x="472625"/>
            <a:ext cy="851949" cx="821523"/>
          </a:xfrm>
          <a:prstGeom prst="rect">
            <a:avLst/>
          </a:prstGeom>
          <a:noFill/>
          <a:ln>
            <a:noFill/>
          </a:ln>
        </p:spPr>
      </p:pic>
      <p:pic>
        <p:nvPicPr>
          <p:cNvPr id="158" name="Shape 158"/>
          <p:cNvPicPr preferRelativeResize="0"/>
          <p:nvPr/>
        </p:nvPicPr>
        <p:blipFill>
          <a:blip r:embed="rId6"/>
          <a:stretch>
            <a:fillRect/>
          </a:stretch>
        </p:blipFill>
        <p:spPr>
          <a:xfrm>
            <a:off y="3788050" x="5585612"/>
            <a:ext cy="841974" cx="789025"/>
          </a:xfrm>
          <a:prstGeom prst="rect">
            <a:avLst/>
          </a:prstGeom>
          <a:noFill/>
          <a:ln>
            <a:noFill/>
          </a:ln>
        </p:spPr>
      </p:pic>
      <p:pic>
        <p:nvPicPr>
          <p:cNvPr id="159" name="Shape 159"/>
          <p:cNvPicPr preferRelativeResize="0"/>
          <p:nvPr/>
        </p:nvPicPr>
        <p:blipFill>
          <a:blip r:embed="rId7"/>
          <a:stretch>
            <a:fillRect/>
          </a:stretch>
        </p:blipFill>
        <p:spPr>
          <a:xfrm>
            <a:off y="2959125" x="5512912"/>
            <a:ext cy="769534" cx="821524"/>
          </a:xfrm>
          <a:prstGeom prst="rect">
            <a:avLst/>
          </a:prstGeom>
          <a:noFill/>
          <a:ln>
            <a:noFill/>
          </a:ln>
        </p:spPr>
      </p:pic>
      <p:pic>
        <p:nvPicPr>
          <p:cNvPr id="160" name="Shape 160"/>
          <p:cNvPicPr preferRelativeResize="0"/>
          <p:nvPr/>
        </p:nvPicPr>
        <p:blipFill>
          <a:blip r:embed="rId8"/>
          <a:stretch>
            <a:fillRect/>
          </a:stretch>
        </p:blipFill>
        <p:spPr>
          <a:xfrm>
            <a:off y="2072500" x="5609387"/>
            <a:ext cy="756600" cx="741437"/>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p:nvPr/>
        </p:nvSpPr>
        <p:spPr>
          <a:xfrm>
            <a:off y="863300" x="-3900"/>
            <a:ext cy="4280099" cx="9151800"/>
          </a:xfrm>
          <a:prstGeom prst="rect">
            <a:avLst/>
          </a:prstGeom>
          <a:solidFill>
            <a:srgbClr val="002534"/>
          </a:solidFill>
          <a:ln>
            <a:noFill/>
          </a:ln>
        </p:spPr>
        <p:txBody>
          <a:bodyPr bIns="91425" rIns="91425" lIns="91425" tIns="91425" anchor="ctr" anchorCtr="0">
            <a:noAutofit/>
          </a:bodyPr>
          <a:lstStyle/>
          <a:p>
            <a:pPr rtl="0" lvl="0">
              <a:spcBef>
                <a:spcPts val="0"/>
              </a:spcBef>
              <a:buNone/>
            </a:pPr>
            <a:r>
              <a:t/>
            </a:r>
            <a:endParaRPr/>
          </a:p>
        </p:txBody>
      </p:sp>
      <p:cxnSp>
        <p:nvCxnSpPr>
          <p:cNvPr id="166" name="Shape 166"/>
          <p:cNvCxnSpPr/>
          <p:nvPr/>
        </p:nvCxnSpPr>
        <p:spPr>
          <a:xfrm rot="10800000" flipH="1">
            <a:off y="863299" x="-3900"/>
            <a:ext cy="15300" cx="9151800"/>
          </a:xfrm>
          <a:prstGeom prst="straightConnector1">
            <a:avLst/>
          </a:prstGeom>
          <a:noFill/>
          <a:ln w="76200" cap="flat">
            <a:solidFill>
              <a:schemeClr val="dk2"/>
            </a:solidFill>
            <a:prstDash val="solid"/>
            <a:round/>
            <a:headEnd w="lg" len="lg" type="none"/>
            <a:tailEnd w="lg" len="lg" type="none"/>
          </a:ln>
        </p:spPr>
      </p:cxnSp>
      <p:sp>
        <p:nvSpPr>
          <p:cNvPr id="167" name="Shape 167"/>
          <p:cNvSpPr txBox="1"/>
          <p:nvPr/>
        </p:nvSpPr>
        <p:spPr>
          <a:xfrm>
            <a:off y="-201450" x="340500"/>
            <a:ext cy="1007700" cx="7856100"/>
          </a:xfrm>
          <a:prstGeom prst="rect">
            <a:avLst/>
          </a:prstGeom>
        </p:spPr>
        <p:txBody>
          <a:bodyPr bIns="91425" rIns="91425" lIns="91425" tIns="91425" anchor="t" anchorCtr="0">
            <a:noAutofit/>
          </a:bodyPr>
          <a:lstStyle/>
          <a:p>
            <a:pPr rtl="0" lvl="0">
              <a:spcBef>
                <a:spcPts val="0"/>
              </a:spcBef>
              <a:buNone/>
            </a:pPr>
            <a:r>
              <a:rPr b="1" sz="6000" lang="en">
                <a:solidFill>
                  <a:srgbClr val="002534"/>
                </a:solidFill>
                <a:latin typeface="Calibri"/>
                <a:ea typeface="Calibri"/>
                <a:cs typeface="Calibri"/>
                <a:sym typeface="Calibri"/>
              </a:rPr>
              <a:t>Health System Solution</a:t>
            </a:r>
          </a:p>
        </p:txBody>
      </p:sp>
      <p:sp>
        <p:nvSpPr>
          <p:cNvPr id="168" name="Shape 168"/>
          <p:cNvSpPr txBox="1"/>
          <p:nvPr/>
        </p:nvSpPr>
        <p:spPr>
          <a:xfrm>
            <a:off y="3698850" x="6794800"/>
            <a:ext cy="329100" cx="1159500"/>
          </a:xfrm>
          <a:prstGeom prst="rect">
            <a:avLst/>
          </a:prstGeom>
        </p:spPr>
        <p:txBody>
          <a:bodyPr bIns="91425" rIns="91425" lIns="91425" tIns="91425" anchor="t" anchorCtr="0">
            <a:noAutofit/>
          </a:bodyPr>
          <a:lstStyle/>
          <a:p>
            <a:pPr>
              <a:spcBef>
                <a:spcPts val="0"/>
              </a:spcBef>
              <a:buNone/>
            </a:pPr>
            <a:r>
              <a:rPr lang="en">
                <a:solidFill>
                  <a:srgbClr val="FFFFFF"/>
                </a:solidFill>
                <a:latin typeface="Calibri"/>
                <a:ea typeface="Calibri"/>
                <a:cs typeface="Calibri"/>
                <a:sym typeface="Calibri"/>
              </a:rPr>
              <a:t>Miles to Care</a:t>
            </a:r>
          </a:p>
        </p:txBody>
      </p:sp>
      <p:pic>
        <p:nvPicPr>
          <p:cNvPr id="169" name="Shape 169"/>
          <p:cNvPicPr preferRelativeResize="0"/>
          <p:nvPr/>
        </p:nvPicPr>
        <p:blipFill>
          <a:blip r:embed="rId3"/>
          <a:stretch>
            <a:fillRect/>
          </a:stretch>
        </p:blipFill>
        <p:spPr>
          <a:xfrm>
            <a:off y="1011150" x="88650"/>
            <a:ext cy="4051625" cx="7516599"/>
          </a:xfrm>
          <a:prstGeom prst="rect">
            <a:avLst/>
          </a:prstGeom>
          <a:noFill/>
          <a:ln>
            <a:noFill/>
          </a:ln>
        </p:spPr>
      </p:pic>
      <p:sp>
        <p:nvSpPr>
          <p:cNvPr id="170" name="Shape 170"/>
          <p:cNvSpPr txBox="1"/>
          <p:nvPr/>
        </p:nvSpPr>
        <p:spPr>
          <a:xfrm>
            <a:off y="3986300" x="5822850"/>
            <a:ext cy="393600" cx="3281999"/>
          </a:xfrm>
          <a:prstGeom prst="rect">
            <a:avLst/>
          </a:prstGeom>
        </p:spPr>
        <p:txBody>
          <a:bodyPr bIns="91425" rIns="91425" lIns="91425" tIns="91425" anchor="t" anchorCtr="0">
            <a:noAutofit/>
          </a:bodyPr>
          <a:lstStyle/>
          <a:p>
            <a:pPr>
              <a:spcBef>
                <a:spcPts val="0"/>
              </a:spcBef>
              <a:buNone/>
            </a:pPr>
            <a:r>
              <a:rPr sz="2000" lang="en">
                <a:solidFill>
                  <a:srgbClr val="FFFFFF"/>
                </a:solidFill>
                <a:latin typeface="Calibri"/>
                <a:ea typeface="Calibri"/>
                <a:cs typeface="Calibri"/>
                <a:sym typeface="Calibri"/>
              </a:rPr>
              <a:t>0          70          150         250</a:t>
            </a:r>
          </a:p>
        </p:txBody>
      </p:sp>
      <p:pic>
        <p:nvPicPr>
          <p:cNvPr id="171" name="Shape 171"/>
          <p:cNvPicPr preferRelativeResize="0"/>
          <p:nvPr/>
        </p:nvPicPr>
        <p:blipFill>
          <a:blip r:embed="rId4"/>
          <a:stretch>
            <a:fillRect/>
          </a:stretch>
        </p:blipFill>
        <p:spPr>
          <a:xfrm>
            <a:off y="4456550" x="5932475"/>
            <a:ext cy="357444" cx="2884149"/>
          </a:xfrm>
          <a:prstGeom prst="rect">
            <a:avLst/>
          </a:prstGeom>
          <a:noFill/>
          <a:ln>
            <a:noFill/>
          </a:ln>
        </p:spPr>
      </p:pic>
      <p:sp>
        <p:nvSpPr>
          <p:cNvPr id="172" name="Shape 172"/>
          <p:cNvSpPr txBox="1"/>
          <p:nvPr/>
        </p:nvSpPr>
        <p:spPr>
          <a:xfrm>
            <a:off y="2420250" x="6365975"/>
            <a:ext cy="1325399" cx="2648699"/>
          </a:xfrm>
          <a:prstGeom prst="rect">
            <a:avLst/>
          </a:prstGeom>
        </p:spPr>
        <p:txBody>
          <a:bodyPr bIns="91425" rIns="91425" lIns="91425" tIns="91425" anchor="t" anchorCtr="0">
            <a:noAutofit/>
          </a:bodyPr>
          <a:lstStyle/>
          <a:p>
            <a:pPr algn="ctr" rtl="0" lvl="0">
              <a:spcBef>
                <a:spcPts val="0"/>
              </a:spcBef>
              <a:buNone/>
            </a:pPr>
            <a:r>
              <a:rPr b="1" sz="2000" lang="en">
                <a:solidFill>
                  <a:srgbClr val="FFFFFF"/>
                </a:solidFill>
                <a:latin typeface="Calibri"/>
                <a:ea typeface="Calibri"/>
                <a:cs typeface="Calibri"/>
                <a:sym typeface="Calibri"/>
              </a:rPr>
              <a:t>Medicare Part B</a:t>
            </a:r>
          </a:p>
          <a:p>
            <a:pPr algn="ctr">
              <a:spcBef>
                <a:spcPts val="0"/>
              </a:spcBef>
              <a:buNone/>
            </a:pPr>
            <a:r>
              <a:rPr sz="2000" lang="en">
                <a:solidFill>
                  <a:srgbClr val="FFFFFF"/>
                </a:solidFill>
                <a:latin typeface="Calibri"/>
                <a:ea typeface="Calibri"/>
                <a:cs typeface="Calibri"/>
                <a:sym typeface="Calibri"/>
              </a:rPr>
              <a:t>Neurology, Nephrology, Cardiac Surgery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