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6"/>
  </p:notesMasterIdLst>
  <p:sldIdLst>
    <p:sldId id="320" r:id="rId5"/>
    <p:sldId id="321" r:id="rId6"/>
    <p:sldId id="258" r:id="rId7"/>
    <p:sldId id="263" r:id="rId8"/>
    <p:sldId id="305" r:id="rId9"/>
    <p:sldId id="264" r:id="rId10"/>
    <p:sldId id="322" r:id="rId11"/>
    <p:sldId id="268" r:id="rId12"/>
    <p:sldId id="269" r:id="rId13"/>
    <p:sldId id="270" r:id="rId14"/>
    <p:sldId id="271" r:id="rId15"/>
    <p:sldId id="306" r:id="rId16"/>
    <p:sldId id="307" r:id="rId17"/>
    <p:sldId id="308" r:id="rId18"/>
    <p:sldId id="309" r:id="rId19"/>
    <p:sldId id="310" r:id="rId20"/>
    <p:sldId id="311" r:id="rId21"/>
    <p:sldId id="312" r:id="rId22"/>
    <p:sldId id="313" r:id="rId23"/>
    <p:sldId id="314" r:id="rId24"/>
    <p:sldId id="315" r:id="rId25"/>
    <p:sldId id="282" r:id="rId26"/>
    <p:sldId id="348" r:id="rId27"/>
    <p:sldId id="350" r:id="rId28"/>
    <p:sldId id="351" r:id="rId29"/>
    <p:sldId id="352" r:id="rId30"/>
    <p:sldId id="283" r:id="rId31"/>
    <p:sldId id="343" r:id="rId32"/>
    <p:sldId id="288" r:id="rId33"/>
    <p:sldId id="344" r:id="rId34"/>
    <p:sldId id="293" r:id="rId35"/>
    <p:sldId id="353" r:id="rId36"/>
    <p:sldId id="299" r:id="rId37"/>
    <p:sldId id="354" r:id="rId38"/>
    <p:sldId id="355" r:id="rId39"/>
    <p:sldId id="356" r:id="rId40"/>
    <p:sldId id="319" r:id="rId41"/>
    <p:sldId id="318" r:id="rId42"/>
    <p:sldId id="296" r:id="rId43"/>
    <p:sldId id="297" r:id="rId44"/>
    <p:sldId id="298" r:id="rId45"/>
  </p:sldIdLst>
  <p:sldSz cx="9144000" cy="5143500" type="screen16x9"/>
  <p:notesSz cx="6858000" cy="9144000"/>
  <p:embeddedFontLst>
    <p:embeddedFont>
      <p:font typeface="Helvetica Neue" panose="020B0604020202020204" charset="0"/>
      <p:regular r:id="rId47"/>
      <p:bold r:id="rId48"/>
      <p:italic r:id="rId49"/>
      <p:boldItalic r:id="rId50"/>
    </p:embeddedFont>
    <p:embeddedFont>
      <p:font typeface="Proxima Nova" panose="020B0604020202020204" charset="0"/>
      <p:regular r:id="rId51"/>
      <p:bold r:id="rId52"/>
      <p:italic r:id="rId53"/>
      <p:boldItalic r:id="rId54"/>
    </p:embeddedFont>
    <p:embeddedFont>
      <p:font typeface="Roboto" panose="02000000000000000000" pitchFamily="2" charset="0"/>
      <p:regular r:id="rId55"/>
      <p:bold r:id="rId56"/>
      <p:italic r:id="rId57"/>
      <p:boldItalic r:id="rId58"/>
    </p:embeddedFont>
    <p:embeddedFont>
      <p:font typeface="Roboto Light" panose="02000000000000000000" pitchFamily="2" charset="0"/>
      <p:regular r:id="rId59"/>
      <p:italic r:id="rId60"/>
    </p:embeddedFont>
    <p:embeddedFont>
      <p:font typeface="Roboto Thin" panose="02000000000000000000" pitchFamily="2" charset="0"/>
      <p:regular r:id="rId61"/>
      <p: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F07B12-FAE0-28AD-E538-EEDF72EBCEF7}" name="Noyan, Alican" initials="NA" userId="S::noyan.a@buas.nl::f2106684-872a-4b1d-b983-18c991c4133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p:restoredTop sz="75622" autoAdjust="0"/>
  </p:normalViewPr>
  <p:slideViewPr>
    <p:cSldViewPr snapToGrid="0">
      <p:cViewPr varScale="1">
        <p:scale>
          <a:sx n="84" d="100"/>
          <a:sy n="84" d="100"/>
        </p:scale>
        <p:origin x="1529" y="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15.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482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081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COMPLETED IN WEEK 8, BUT SHOULD BE UPDATED REGULARLY</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where you link your evidence to each of the Intended Learning Outcomes of this block.</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B85DEB1A-6FA7-A1CE-E2A4-AC46AF33F0E6}"/>
            </a:ext>
          </a:extLst>
        </p:cNvPr>
        <p:cNvGrpSpPr/>
        <p:nvPr/>
      </p:nvGrpSpPr>
      <p:grpSpPr>
        <a:xfrm>
          <a:off x="0" y="0"/>
          <a:ext cx="0" cy="0"/>
          <a:chOff x="0" y="0"/>
          <a:chExt cx="0" cy="0"/>
        </a:xfrm>
      </p:grpSpPr>
      <p:sp>
        <p:nvSpPr>
          <p:cNvPr id="360" name="Google Shape;360;g6b4f495656_0_703:notes">
            <a:extLst>
              <a:ext uri="{FF2B5EF4-FFF2-40B4-BE49-F238E27FC236}">
                <a16:creationId xmlns:a16="http://schemas.microsoft.com/office/drawing/2014/main" id="{B0B1C836-CD14-98ED-E7FE-333C7BF47D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a:extLst>
              <a:ext uri="{FF2B5EF4-FFF2-40B4-BE49-F238E27FC236}">
                <a16:creationId xmlns:a16="http://schemas.microsoft.com/office/drawing/2014/main" id="{E7052119-252F-F9C6-92DC-3E5E32FC74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31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008F5683-B67D-2CBD-C81A-708B8497270C}"/>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3C52C5B8-4638-4170-DF38-C28390DFF2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1DBD52B1-D403-449A-6E21-A9D87A3D7C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838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D75AA9B3-F89E-5B70-571A-16B161965AB7}"/>
            </a:ext>
          </a:extLst>
        </p:cNvPr>
        <p:cNvGrpSpPr/>
        <p:nvPr/>
      </p:nvGrpSpPr>
      <p:grpSpPr>
        <a:xfrm>
          <a:off x="0" y="0"/>
          <a:ext cx="0" cy="0"/>
          <a:chOff x="0" y="0"/>
          <a:chExt cx="0" cy="0"/>
        </a:xfrm>
      </p:grpSpPr>
      <p:sp>
        <p:nvSpPr>
          <p:cNvPr id="360" name="Google Shape;360;g6b4f495656_0_703:notes">
            <a:extLst>
              <a:ext uri="{FF2B5EF4-FFF2-40B4-BE49-F238E27FC236}">
                <a16:creationId xmlns:a16="http://schemas.microsoft.com/office/drawing/2014/main" id="{A189C570-8A9F-8ABB-1A35-974096EF4E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a:extLst>
              <a:ext uri="{FF2B5EF4-FFF2-40B4-BE49-F238E27FC236}">
                <a16:creationId xmlns:a16="http://schemas.microsoft.com/office/drawing/2014/main" id="{E1737BC3-72A0-1A69-E468-6E07AE7ACF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863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603F9865-F1A8-DE5D-9767-61C160AB0BC1}"/>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180F8DAD-B5A2-73B2-B3F3-FBC034B29A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6C82408E-333F-6781-F756-BC7B9F8CC5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999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21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b4f49565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b4f49565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6721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1EAF3E3B-EE88-7241-24FA-FB0FDA70EE37}"/>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79417FF5-9EEA-D677-CD87-C8A1B0E666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C9FE7F3B-9941-0491-4949-652B2BFED8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0705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34909CAE-3F3F-4B21-89DE-29BDFB708507}"/>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A9C3E4AA-5379-E430-ECCB-3BBBF9E937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936EFC2A-F76A-1E45-68C9-3619C73707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2335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a:extLst>
            <a:ext uri="{FF2B5EF4-FFF2-40B4-BE49-F238E27FC236}">
              <a16:creationId xmlns:a16="http://schemas.microsoft.com/office/drawing/2014/main" id="{A7A64B75-D80D-FB27-17E5-BE946B3BF93E}"/>
            </a:ext>
          </a:extLst>
        </p:cNvPr>
        <p:cNvGrpSpPr/>
        <p:nvPr/>
      </p:nvGrpSpPr>
      <p:grpSpPr>
        <a:xfrm>
          <a:off x="0" y="0"/>
          <a:ext cx="0" cy="0"/>
          <a:chOff x="0" y="0"/>
          <a:chExt cx="0" cy="0"/>
        </a:xfrm>
      </p:grpSpPr>
      <p:sp>
        <p:nvSpPr>
          <p:cNvPr id="464" name="Google Shape;464;g6b4f495656_0_721:notes">
            <a:extLst>
              <a:ext uri="{FF2B5EF4-FFF2-40B4-BE49-F238E27FC236}">
                <a16:creationId xmlns:a16="http://schemas.microsoft.com/office/drawing/2014/main" id="{D076FC7A-6A3D-0B34-3BE4-B93661BC40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a:extLst>
              <a:ext uri="{FF2B5EF4-FFF2-40B4-BE49-F238E27FC236}">
                <a16:creationId xmlns:a16="http://schemas.microsoft.com/office/drawing/2014/main" id="{61ADC1B1-4197-B29F-6D7F-66DD2DAD27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243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9DD389EE-8348-CF6B-B706-CFF2E6EDEBFA}"/>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08A77F27-E30E-ED0A-8C66-489034E8BF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7CEA6612-6363-2031-513D-430EEA777C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8081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p>
          <a:p>
            <a:pPr marL="0" lvl="0" indent="0" algn="l" rtl="0">
              <a:spcBef>
                <a:spcPts val="0"/>
              </a:spcBef>
              <a:spcAft>
                <a:spcPts val="0"/>
              </a:spcAft>
              <a:buNone/>
            </a:pPr>
            <a:endParaRPr/>
          </a:p>
          <a:p>
            <a:pPr marL="0" lvl="0" indent="0" algn="l" rtl="0">
              <a:spcBef>
                <a:spcPts val="0"/>
              </a:spcBef>
              <a:spcAft>
                <a:spcPts val="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UPDATED EVERY WEEK</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p>
          <a:p>
            <a:pPr marL="0" lvl="0" indent="0" algn="l" rtl="0">
              <a:spcBef>
                <a:spcPts val="0"/>
              </a:spcBef>
              <a:spcAft>
                <a:spcPts val="0"/>
              </a:spcAft>
              <a:buNone/>
            </a:pPr>
            <a:endParaRPr dirty="0"/>
          </a:p>
          <a:p>
            <a:pPr marL="0" lvl="0" indent="0" algn="l" rtl="0">
              <a:spcBef>
                <a:spcPts val="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0"/>
              </a:spcBef>
              <a:spcAft>
                <a:spcPts val="0"/>
              </a:spcAft>
              <a:buNone/>
            </a:pPr>
            <a:r>
              <a:rPr lang="en" dirty="0"/>
              <a:t>(Some reflection is almost always a good idea as it provides the foundation for Section C.)</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endParaRPr lang="en"/>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a:t>
            </a:r>
          </a:p>
          <a:p>
            <a:pPr marL="0" lvl="0" indent="0" algn="l" rtl="0">
              <a:spcBef>
                <a:spcPts val="0"/>
              </a:spcBef>
              <a:spcAft>
                <a:spcPts val="0"/>
              </a:spcAft>
              <a:buNone/>
            </a:pPr>
            <a:endParaRPr lang="en"/>
          </a:p>
          <a:p>
            <a:pPr marL="0" lvl="0" indent="0" algn="l" rtl="0">
              <a:spcBef>
                <a:spcPts val="0"/>
              </a:spcBef>
              <a:spcAft>
                <a:spcPts val="0"/>
              </a:spcAft>
              <a:buNone/>
            </a:pPr>
            <a:r>
              <a:rPr lang="en"/>
              <a:t>Note: some of the required information may be captured in production documents such as your work log or peer reviews. 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US" sz="700" b="1" dirty="0">
                <a:latin typeface="Helvetica Neue"/>
                <a:ea typeface="Helvetica Neue"/>
                <a:cs typeface="Helvetica Neue"/>
                <a:sym typeface="Helvetica Neue"/>
              </a:rPr>
              <a:t>FAI1.P1-01 Project 1A ADS&amp;AI 2024-25</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Folder: </a:t>
            </a:r>
            <a:endParaRPr dirty="0">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LO's" userDrawn="1">
  <p:cSld name="1_ILO's">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Tree>
    <p:extLst>
      <p:ext uri="{BB962C8B-B14F-4D97-AF65-F5344CB8AC3E}">
        <p14:creationId xmlns:p14="http://schemas.microsoft.com/office/powerpoint/2010/main" val="253212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«Laurens van Baardewijk»</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«243263»</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a:t>
            </a:r>
            <a:r>
              <a:rPr lang="en-NL" dirty="0">
                <a:latin typeface="Roboto"/>
                <a:ea typeface="Roboto"/>
                <a:cs typeface="Roboto"/>
                <a:sym typeface="Roboto"/>
              </a:rPr>
              <a:t>creativebrief/projectname</a:t>
            </a:r>
            <a:r>
              <a:rPr lang="en" dirty="0">
                <a:solidFill>
                  <a:srgbClr val="FFFFFF"/>
                </a:solidFill>
                <a:latin typeface="Roboto"/>
                <a:ea typeface="Roboto"/>
                <a:cs typeface="Roboto"/>
                <a:sym typeface="Roboto"/>
              </a:rPr>
              <a:t>»</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571750"/>
            <a:ext cx="2011800" cy="1406525"/>
          </a:xfrm>
          <a:prstGeom prst="rect">
            <a:avLst/>
          </a:prstGeom>
        </p:spPr>
        <p:txBody>
          <a:bodyPr spcFirstLastPara="1" wrap="square" lIns="91425" tIns="91425" rIns="91425" bIns="91425" anchor="b" anchorCtr="0">
            <a:noAutofit/>
          </a:bodyPr>
          <a:lstStyle/>
          <a:p>
            <a:pPr marL="0" indent="0">
              <a:lnSpc>
                <a:spcPct val="104000"/>
              </a:lnSpc>
            </a:pPr>
            <a:r>
              <a:rPr lang="en" sz="1800" dirty="0">
                <a:solidFill>
                  <a:srgbClr val="434343"/>
                </a:solidFill>
              </a:rPr>
              <a:t>Learning Log</a:t>
            </a:r>
            <a:r>
              <a:rPr lang="en" dirty="0">
                <a:solidFill>
                  <a:srgbClr val="434343"/>
                </a:solidFill>
              </a:rPr>
              <a:t> </a:t>
            </a:r>
            <a:endParaRPr sz="1800" dirty="0">
              <a:solidFill>
                <a:srgbClr val="434343"/>
              </a:solidFill>
            </a:endParaRPr>
          </a:p>
          <a:p>
            <a:pPr marL="0" indent="0">
              <a:lnSpc>
                <a:spcPct val="104000"/>
              </a:lnSpc>
              <a:spcBef>
                <a:spcPts val="800"/>
              </a:spcBef>
              <a:spcAft>
                <a:spcPts val="800"/>
              </a:spcAft>
            </a:pPr>
            <a:r>
              <a:rPr lang="en" dirty="0">
                <a:solidFill>
                  <a:srgbClr val="434343"/>
                </a:solidFill>
              </a:rPr>
              <a:t>Year  </a:t>
            </a:r>
            <a:r>
              <a:rPr lang="nl-NL" dirty="0">
                <a:solidFill>
                  <a:srgbClr val="434343"/>
                </a:solidFill>
              </a:rPr>
              <a:t>1</a:t>
            </a:r>
            <a:endParaRPr lang="en" dirty="0">
              <a:solidFill>
                <a:srgbClr val="434343"/>
              </a:solidFill>
            </a:endParaRPr>
          </a:p>
          <a:p>
            <a:pPr marL="0" indent="0">
              <a:lnSpc>
                <a:spcPct val="104000"/>
              </a:lnSpc>
              <a:spcBef>
                <a:spcPts val="800"/>
              </a:spcBef>
              <a:spcAft>
                <a:spcPts val="800"/>
              </a:spcAft>
            </a:pPr>
            <a:r>
              <a:rPr lang="en" dirty="0">
                <a:solidFill>
                  <a:srgbClr val="434343"/>
                </a:solidFill>
              </a:rPr>
              <a:t>Block  A</a:t>
            </a:r>
            <a:endParaRPr sz="1800" dirty="0">
              <a:solidFill>
                <a:srgbClr val="434343"/>
              </a:solidFill>
            </a:endParaRPr>
          </a:p>
        </p:txBody>
      </p:sp>
      <p:sp>
        <p:nvSpPr>
          <p:cNvPr id="4" name="Google Shape;16;p2">
            <a:extLst>
              <a:ext uri="{FF2B5EF4-FFF2-40B4-BE49-F238E27FC236}">
                <a16:creationId xmlns:a16="http://schemas.microsoft.com/office/drawing/2014/main" id="{8758BBB5-F7B4-27C5-E103-E7FBDED4DBC2}"/>
              </a:ext>
            </a:extLst>
          </p:cNvPr>
          <p:cNvSpPr txBox="1"/>
          <p:nvPr/>
        </p:nvSpPr>
        <p:spPr>
          <a:xfrm>
            <a:off x="2560450" y="4535699"/>
            <a:ext cx="5944414" cy="23225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L" sz="700" b="1">
                <a:solidFill>
                  <a:srgbClr val="999999"/>
                </a:solidFill>
                <a:latin typeface="Helvetica Neue"/>
                <a:ea typeface="Roboto"/>
                <a:cs typeface="Roboto"/>
                <a:sym typeface="Helvetica Neue"/>
              </a:rPr>
              <a:t>Hyperlink</a:t>
            </a:r>
            <a:endParaRPr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finish all daily tasks and catch up with some mathematics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finished all daily tasks except for one chapter in a Datacamp course, and I have done some more mathematics</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Okay-ish</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Finishing the daily tasks on time</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had wanted to spent some more time on mathematics</a:t>
            </a:r>
            <a:endParaRPr dirty="0"/>
          </a:p>
          <a:p>
            <a:pPr marL="182880" lvl="0" indent="-154940" algn="l" rtl="0">
              <a:spcBef>
                <a:spcPts val="0"/>
              </a:spcBef>
              <a:spcAft>
                <a:spcPts val="0"/>
              </a:spcAft>
              <a:buSzPts val="1000"/>
              <a:buChar char="●"/>
            </a:pPr>
            <a:r>
              <a:rPr lang="en" dirty="0"/>
              <a:t>What did you learn? </a:t>
            </a:r>
            <a:endParaRPr lang="en-US" dirty="0"/>
          </a:p>
          <a:p>
            <a:pPr marL="27940" lvl="0" indent="0" algn="l" rtl="0">
              <a:spcBef>
                <a:spcPts val="0"/>
              </a:spcBef>
              <a:spcAft>
                <a:spcPts val="0"/>
              </a:spcAft>
              <a:buSzPts val="1000"/>
              <a:buNone/>
            </a:pPr>
            <a:r>
              <a:rPr lang="en-US" dirty="0"/>
              <a:t>A beginning on how to work with Power BI, some about </a:t>
            </a:r>
            <a:r>
              <a:rPr lang="en-US" dirty="0" err="1"/>
              <a:t>trigonomy</a:t>
            </a:r>
            <a:r>
              <a:rPr lang="en-US" dirty="0"/>
              <a:t>, and about goal 7 of the SDG goals.</a:t>
            </a:r>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Focus, if I would be able to increase my focus sometime I would be able to finish tasks at a quicker rate.</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 name="TextBox 1">
            <a:extLst>
              <a:ext uri="{FF2B5EF4-FFF2-40B4-BE49-F238E27FC236}">
                <a16:creationId xmlns:a16="http://schemas.microsoft.com/office/drawing/2014/main" id="{921731BA-FB23-96B8-7D5B-D22581CDAED5}"/>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 To finish the weekly assignments, make some advancements on the Python notebooks and do some mathematics.</a:t>
            </a:r>
          </a:p>
          <a:p>
            <a:pPr marL="182880" lvl="0" indent="-154940" algn="l" rtl="0">
              <a:spcBef>
                <a:spcPts val="0"/>
              </a:spcBef>
              <a:spcAft>
                <a:spcPts val="0"/>
              </a:spcAft>
              <a:buSzPts val="1000"/>
              <a:buChar char="●"/>
            </a:pPr>
            <a:r>
              <a:rPr lang="en" dirty="0"/>
              <a:t>What have you actually been able to do?</a:t>
            </a:r>
          </a:p>
          <a:p>
            <a:pPr marL="27940" lvl="0" indent="0" algn="l" rtl="0">
              <a:spcBef>
                <a:spcPts val="0"/>
              </a:spcBef>
              <a:spcAft>
                <a:spcPts val="0"/>
              </a:spcAft>
              <a:buSzPts val="1000"/>
              <a:buNone/>
            </a:pPr>
            <a:r>
              <a:rPr lang="en" dirty="0"/>
              <a:t>I have been able to do all of the goals set in previous question.</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This week went smoothely</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Been able to finish the assignments, did two Jupyter notebooks, and did some Khan courses.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There wasn’t much time left for the Khan courses.</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How to make a start in Power BI so soon I can start on my dashboard.</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To make room for some more Khan courses</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Mentor Feedback</a:t>
            </a:r>
            <a:endParaRPr dirty="0"/>
          </a:p>
          <a:p>
            <a:pPr marL="0" lvl="0" indent="0" algn="l" rtl="0">
              <a:spcBef>
                <a:spcPts val="800"/>
              </a:spcBef>
              <a:spcAft>
                <a:spcPts val="800"/>
              </a:spcAft>
              <a:buNone/>
            </a:pPr>
            <a:r>
              <a:rPr lang="en" dirty="0"/>
              <a:t>- Instead of saving and sharing my evidence through OneDrive, do it with   Github. </a:t>
            </a:r>
          </a:p>
          <a:p>
            <a:pPr marL="0" lvl="0" indent="0" algn="l" rtl="0">
              <a:spcBef>
                <a:spcPts val="800"/>
              </a:spcBef>
              <a:spcAft>
                <a:spcPts val="800"/>
              </a:spcAft>
              <a:buNone/>
            </a:pPr>
            <a:r>
              <a:rPr lang="en" dirty="0"/>
              <a:t>- To fill in the ILO’s </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 name="TextBox 1">
            <a:extLst>
              <a:ext uri="{FF2B5EF4-FFF2-40B4-BE49-F238E27FC236}">
                <a16:creationId xmlns:a16="http://schemas.microsoft.com/office/drawing/2014/main" id="{D4F2C1F4-CF58-BC86-92ED-7A05955F6389}"/>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336695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finish all assigned assignments and advance in mathematics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been able to both finish the weekly assignments and advance slightly in mathematics.</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It’s been okay</a:t>
            </a:r>
            <a:endParaRPr dirty="0"/>
          </a:p>
          <a:p>
            <a:pPr marL="182880" lvl="0" indent="-154940" algn="l" rtl="0">
              <a:spcBef>
                <a:spcPts val="0"/>
              </a:spcBef>
              <a:spcAft>
                <a:spcPts val="0"/>
              </a:spcAft>
              <a:buSzPts val="1000"/>
              <a:buChar char="●"/>
            </a:pPr>
            <a:r>
              <a:rPr lang="en" dirty="0"/>
              <a:t>What went well?</a:t>
            </a:r>
          </a:p>
          <a:p>
            <a:pPr marL="27940" lvl="0" indent="0" algn="l" rtl="0">
              <a:spcBef>
                <a:spcPts val="0"/>
              </a:spcBef>
              <a:spcAft>
                <a:spcPts val="0"/>
              </a:spcAft>
              <a:buSzPts val="1000"/>
              <a:buNone/>
            </a:pPr>
            <a:r>
              <a:rPr lang="en" dirty="0"/>
              <a:t>I finished plenty of Datacamp Courses and </a:t>
            </a:r>
            <a:r>
              <a:rPr lang="nl-NL" dirty="0"/>
              <a:t>ha</a:t>
            </a:r>
            <a:r>
              <a:rPr lang="en" dirty="0"/>
              <a:t>ve been able to make great advances on my Power BI dashboard.</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Eventhough I have done some mathematics, I’d wish I had some m</a:t>
            </a:r>
            <a:r>
              <a:rPr lang="nl-NL" dirty="0"/>
              <a:t>or</a:t>
            </a:r>
            <a:r>
              <a:rPr lang="en" dirty="0"/>
              <a:t>e time to put into mathematics.</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Much about Power BI and so I have been able to start building decent dashboards.</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As the math exam is nearing, to fully focus on mathematics to get as much knowledge as possible in.</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 name="TextBox 1">
            <a:extLst>
              <a:ext uri="{FF2B5EF4-FFF2-40B4-BE49-F238E27FC236}">
                <a16:creationId xmlns:a16="http://schemas.microsoft.com/office/drawing/2014/main" id="{9592EFFB-9B92-B2C5-0ACF-FDC0DE02C8F4}"/>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160068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do as much preperation as I can for the math exam</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been able to work a lot of hours on mathematics this week, but unfortunately it was not enough.</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a:t>
            </a:r>
          </a:p>
          <a:p>
            <a:pPr marL="27940" lvl="0" indent="0" algn="l" rtl="0">
              <a:spcBef>
                <a:spcPts val="0"/>
              </a:spcBef>
              <a:spcAft>
                <a:spcPts val="0"/>
              </a:spcAft>
              <a:buSzPts val="1000"/>
              <a:buNone/>
            </a:pPr>
            <a:r>
              <a:rPr lang="en" dirty="0"/>
              <a:t>The week went well </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I have been able to progress is many different Khan Courses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am still not on the required level of mathematical knowledge.</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nl-NL" dirty="0"/>
              <a:t>Algebra 2, </a:t>
            </a:r>
            <a:r>
              <a:rPr lang="nl-NL" dirty="0" err="1"/>
              <a:t>pythagorean</a:t>
            </a:r>
            <a:r>
              <a:rPr lang="nl-NL" dirty="0"/>
              <a:t> </a:t>
            </a:r>
            <a:r>
              <a:rPr lang="nl-NL" dirty="0" err="1"/>
              <a:t>theorem</a:t>
            </a:r>
            <a:r>
              <a:rPr lang="nl-NL" dirty="0"/>
              <a:t>, unit </a:t>
            </a:r>
            <a:r>
              <a:rPr lang="nl-NL" dirty="0" err="1"/>
              <a:t>circle</a:t>
            </a:r>
            <a:endParaRPr dirty="0"/>
          </a:p>
          <a:p>
            <a:pPr marL="182880" lvl="0" indent="-154940" algn="l" rtl="0">
              <a:spcBef>
                <a:spcPts val="0"/>
              </a:spcBef>
              <a:spcAft>
                <a:spcPts val="0"/>
              </a:spcAft>
              <a:buSzPts val="1000"/>
              <a:buChar char="●"/>
            </a:pPr>
            <a:r>
              <a:rPr lang="en" dirty="0"/>
              <a:t>What could be added as an Action point looking forward to next week? </a:t>
            </a:r>
          </a:p>
          <a:p>
            <a:pPr marL="27940" lvl="0" indent="0" algn="l" rtl="0">
              <a:spcBef>
                <a:spcPts val="0"/>
              </a:spcBef>
              <a:spcAft>
                <a:spcPts val="0"/>
              </a:spcAft>
              <a:buSzPts val="1000"/>
              <a:buNone/>
            </a:pPr>
            <a:r>
              <a:rPr lang="en" dirty="0"/>
              <a:t>To make more time for mathmatics I skipped some of the work that had to be done this week, so I will be trying to catch up with that upcoming week.</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 name="TextBox 1">
            <a:extLst>
              <a:ext uri="{FF2B5EF4-FFF2-40B4-BE49-F238E27FC236}">
                <a16:creationId xmlns:a16="http://schemas.microsoft.com/office/drawing/2014/main" id="{DDFD7B23-1606-58BD-9C84-E92FE2A298BF}"/>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239787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Besides finishing all the assignments for this week, to also prepare for the Python exam.</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mainly focussed on the Python exam, hence why I have not been able to finish one or two of the assignments from this week.</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nl-NL" dirty="0"/>
              <a:t>The week went fine</a:t>
            </a:r>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Besides mostly focussing on the Python exam from this week, I have been able to finish most assignments and progress on my Power Bi SDG dashboard.</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was not able to finish all weekly assignments, so I will have to do them either in the upcoming holiday or in week 8.</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US" dirty="0"/>
              <a:t>I gained a broader understanding of how civil unrest and wars affect a country's spending and growth.</a:t>
            </a:r>
          </a:p>
          <a:p>
            <a:pPr marL="182880" lvl="0" indent="-154940" algn="l" rtl="0">
              <a:spcBef>
                <a:spcPts val="0"/>
              </a:spcBef>
              <a:spcAft>
                <a:spcPts val="0"/>
              </a:spcAft>
              <a:buSzPts val="1000"/>
              <a:buChar char="●"/>
            </a:pPr>
            <a:r>
              <a:rPr lang="en-US" dirty="0"/>
              <a:t>What could be added as an Action point looking forward to next week?</a:t>
            </a:r>
          </a:p>
          <a:p>
            <a:pPr marL="27940" lvl="0" indent="0" algn="l" rtl="0">
              <a:spcBef>
                <a:spcPts val="0"/>
              </a:spcBef>
              <a:spcAft>
                <a:spcPts val="0"/>
              </a:spcAft>
              <a:buSzPts val="1000"/>
              <a:buNone/>
            </a:pPr>
            <a:r>
              <a:rPr lang="en-US" dirty="0"/>
              <a:t>Next week which will be the holidays, I will be trying to finish my Power Bi dashboard to receive feedback the Tuesday after the holidays. I will also try to finish the ILO’s in the learning log as far as possible.</a:t>
            </a: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Mentor Feedback</a:t>
            </a:r>
            <a:endParaRPr dirty="0"/>
          </a:p>
          <a:p>
            <a:pPr marL="0" lvl="0" indent="0" algn="l" rtl="0">
              <a:spcBef>
                <a:spcPts val="800"/>
              </a:spcBef>
              <a:spcAft>
                <a:spcPts val="800"/>
              </a:spcAft>
              <a:buNone/>
            </a:pPr>
            <a:r>
              <a:rPr lang="en" dirty="0"/>
              <a:t>To put task reflections inside my worklog, finish my power BI dashboard before week 8, to connect my visuals with the ILO’s.</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 name="TextBox 1">
            <a:extLst>
              <a:ext uri="{FF2B5EF4-FFF2-40B4-BE49-F238E27FC236}">
                <a16:creationId xmlns:a16="http://schemas.microsoft.com/office/drawing/2014/main" id="{810859A9-4068-F942-37B5-F053552E2331}"/>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62829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This week I will be finishing my Power Bi dashboard and all the required files for the exam. I will also be trying to make a start on the College Calculus AB courses on Khan Academy.</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finished my required work for the exam, and I have made a slight start on the College Calculus AB courses on Khan Academy.</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60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Peers, Mentor Feedback</a:t>
            </a:r>
            <a:endParaRPr dirty="0"/>
          </a:p>
          <a:p>
            <a:pPr marL="0" lvl="0" indent="0" algn="l" rtl="0">
              <a:spcBef>
                <a:spcPts val="800"/>
              </a:spcBef>
              <a:spcAft>
                <a:spcPts val="800"/>
              </a:spcAft>
              <a:buNone/>
            </a:pPr>
            <a:r>
              <a:rPr lang="en" dirty="0"/>
              <a:t>To document my findings very well in my CRISP-DM document.</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2" name="TextBox 1">
            <a:extLst>
              <a:ext uri="{FF2B5EF4-FFF2-40B4-BE49-F238E27FC236}">
                <a16:creationId xmlns:a16="http://schemas.microsoft.com/office/drawing/2014/main" id="{A3F79454-97A0-D52B-1105-DCF3588B2909}"/>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286110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FBC29FFC-E02F-47EC-294D-EA007A0D6272}"/>
            </a:ext>
          </a:extLst>
        </p:cNvPr>
        <p:cNvGrpSpPr/>
        <p:nvPr/>
      </p:nvGrpSpPr>
      <p:grpSpPr>
        <a:xfrm>
          <a:off x="0" y="0"/>
          <a:ext cx="0" cy="0"/>
          <a:chOff x="0" y="0"/>
          <a:chExt cx="0" cy="0"/>
        </a:xfrm>
      </p:grpSpPr>
      <p:sp>
        <p:nvSpPr>
          <p:cNvPr id="363" name="Google Shape;363;p39">
            <a:extLst>
              <a:ext uri="{FF2B5EF4-FFF2-40B4-BE49-F238E27FC236}">
                <a16:creationId xmlns:a16="http://schemas.microsoft.com/office/drawing/2014/main" id="{E40A82D0-4EBE-D66F-712C-7F10132777E1}"/>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0.1</a:t>
            </a:r>
            <a:endParaRPr dirty="0"/>
          </a:p>
        </p:txBody>
      </p:sp>
      <p:sp>
        <p:nvSpPr>
          <p:cNvPr id="364" name="Google Shape;364;p39">
            <a:extLst>
              <a:ext uri="{FF2B5EF4-FFF2-40B4-BE49-F238E27FC236}">
                <a16:creationId xmlns:a16="http://schemas.microsoft.com/office/drawing/2014/main" id="{C2512A29-A3E9-45C4-7288-BD55C82BE3DB}"/>
              </a:ext>
            </a:extLst>
          </p:cNvPr>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nl-NL" dirty="0" err="1"/>
              <a:t>Foundational</a:t>
            </a:r>
            <a:r>
              <a:rPr lang="nl-NL" dirty="0"/>
              <a:t> Skills - Python</a:t>
            </a:r>
          </a:p>
        </p:txBody>
      </p:sp>
      <p:sp>
        <p:nvSpPr>
          <p:cNvPr id="365" name="Google Shape;365;p39">
            <a:extLst>
              <a:ext uri="{FF2B5EF4-FFF2-40B4-BE49-F238E27FC236}">
                <a16:creationId xmlns:a16="http://schemas.microsoft.com/office/drawing/2014/main" id="{3041B62F-2828-5E78-7ED1-F3C5C8F702F7}"/>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masters the foundational skills and knowledge that form the basis of Data Science and Artificial Intelligence.  </a:t>
            </a:r>
            <a:endParaRPr lang="en" dirty="0"/>
          </a:p>
        </p:txBody>
      </p:sp>
      <p:sp>
        <p:nvSpPr>
          <p:cNvPr id="366" name="Google Shape;366;p39">
            <a:extLst>
              <a:ext uri="{FF2B5EF4-FFF2-40B4-BE49-F238E27FC236}">
                <a16:creationId xmlns:a16="http://schemas.microsoft.com/office/drawing/2014/main" id="{C6E53608-DB1C-747D-1DAC-03FECAE94FFA}"/>
              </a:ext>
            </a:extLst>
          </p:cNvPr>
          <p:cNvSpPr txBox="1"/>
          <p:nvPr/>
        </p:nvSpPr>
        <p:spPr>
          <a:xfrm>
            <a:off x="-106299" y="793213"/>
            <a:ext cx="3621024"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0.1</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137678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E63A8C97-E95D-54EA-B8A4-99042E9BC205}"/>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111EFD98-8E6D-359F-8AEE-AE6FFF99FA6C}"/>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0</a:t>
            </a:r>
            <a:endParaRPr dirty="0"/>
          </a:p>
        </p:txBody>
      </p:sp>
      <p:sp>
        <p:nvSpPr>
          <p:cNvPr id="394" name="Google Shape;394;p42">
            <a:extLst>
              <a:ext uri="{FF2B5EF4-FFF2-40B4-BE49-F238E27FC236}">
                <a16:creationId xmlns:a16="http://schemas.microsoft.com/office/drawing/2014/main" id="{431D8DB7-AB2B-1729-09D6-7A3F5C4EB07F}"/>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406007F9-0138-E41E-B977-E73C2663F6DB}"/>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0F578301-4EF6-EF97-0A60-3995A25EBBE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masters the foundational skills and knowledge that form the basis of Data Science and Artificial Intelligence.  </a:t>
            </a:r>
          </a:p>
        </p:txBody>
      </p:sp>
      <p:sp>
        <p:nvSpPr>
          <p:cNvPr id="397" name="Google Shape;397;p42">
            <a:extLst>
              <a:ext uri="{FF2B5EF4-FFF2-40B4-BE49-F238E27FC236}">
                <a16:creationId xmlns:a16="http://schemas.microsoft.com/office/drawing/2014/main" id="{402A3C02-FEB8-7584-ABAA-EA8F489C3171}"/>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0.1</a:t>
            </a:r>
            <a:endParaRPr dirty="0"/>
          </a:p>
        </p:txBody>
      </p:sp>
      <p:sp>
        <p:nvSpPr>
          <p:cNvPr id="398" name="Google Shape;398;p42">
            <a:extLst>
              <a:ext uri="{FF2B5EF4-FFF2-40B4-BE49-F238E27FC236}">
                <a16:creationId xmlns:a16="http://schemas.microsoft.com/office/drawing/2014/main" id="{E8891FCB-0294-E750-8DAC-85B5664EEA03}"/>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Python. The student is able to write Python programs, to solve a wide range of introductory programming challenges and perform basic data analysis, using fundamental programming concepts.</a:t>
            </a:r>
            <a:endParaRPr lang="en-US" i="0" dirty="0"/>
          </a:p>
        </p:txBody>
      </p:sp>
      <p:sp>
        <p:nvSpPr>
          <p:cNvPr id="399" name="Google Shape;399;p42">
            <a:extLst>
              <a:ext uri="{FF2B5EF4-FFF2-40B4-BE49-F238E27FC236}">
                <a16:creationId xmlns:a16="http://schemas.microsoft.com/office/drawing/2014/main" id="{E7205601-D9AB-87C4-07B5-EC2DCE2FCC4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Foundational Skills</a:t>
            </a:r>
            <a:endParaRPr sz="900" dirty="0"/>
          </a:p>
        </p:txBody>
      </p:sp>
      <p:graphicFrame>
        <p:nvGraphicFramePr>
          <p:cNvPr id="4" name="Table 3">
            <a:extLst>
              <a:ext uri="{FF2B5EF4-FFF2-40B4-BE49-F238E27FC236}">
                <a16:creationId xmlns:a16="http://schemas.microsoft.com/office/drawing/2014/main" id="{D0F76162-544E-8312-73FC-48F1E6316FD1}"/>
              </a:ext>
            </a:extLst>
          </p:cNvPr>
          <p:cNvGraphicFramePr>
            <a:graphicFrameLocks noGrp="1"/>
          </p:cNvGraphicFramePr>
          <p:nvPr>
            <p:extLst>
              <p:ext uri="{D42A27DB-BD31-4B8C-83A1-F6EECF244321}">
                <p14:modId xmlns:p14="http://schemas.microsoft.com/office/powerpoint/2010/main" val="4137623324"/>
              </p:ext>
            </p:extLst>
          </p:nvPr>
        </p:nvGraphicFramePr>
        <p:xfrm>
          <a:off x="0" y="1102130"/>
          <a:ext cx="9144000" cy="1739424"/>
        </p:xfrm>
        <a:graphic>
          <a:graphicData uri="http://schemas.openxmlformats.org/drawingml/2006/table">
            <a:tbl>
              <a:tblPr/>
              <a:tblGrid>
                <a:gridCol w="1703956">
                  <a:extLst>
                    <a:ext uri="{9D8B030D-6E8A-4147-A177-3AD203B41FA5}">
                      <a16:colId xmlns:a16="http://schemas.microsoft.com/office/drawing/2014/main" val="4239193143"/>
                    </a:ext>
                  </a:extLst>
                </a:gridCol>
                <a:gridCol w="7440044">
                  <a:extLst>
                    <a:ext uri="{9D8B030D-6E8A-4147-A177-3AD203B41FA5}">
                      <a16:colId xmlns:a16="http://schemas.microsoft.com/office/drawing/2014/main" val="809835915"/>
                    </a:ext>
                  </a:extLst>
                </a:gridCol>
              </a:tblGrid>
              <a:tr h="139700">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3279581867"/>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student was present at the Python exam or the planned retake and obtained the evidenced grade.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demonstrates a solid understanding of Python fundamentals, including variables, conditionals, functions, loops, and data structures such as strings, lists, dictionaries, and tuples. The student is proficient in writing functions that use a wide range of conditional executions and can effectively utilize strings and lists to solve diverse problems. Additionally, the student can convert simple algorithms provided in English into Python, create and execute algorithms to solve various problems and combine loops with strings and lists in their solutions, showcasing strong algorithmic thinking.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373337937"/>
                  </a:ext>
                </a:extLst>
              </a:tr>
              <a:tr h="279400">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submitted the Python exam on Brightspace</a:t>
                      </a:r>
                      <a:endParaRPr lang="en-NL"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attended the Python exam</a:t>
                      </a:r>
                      <a:endParaRPr lang="en-NL"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933039061"/>
                  </a:ext>
                </a:extLst>
              </a:tr>
              <a:tr h="279400">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https://edubuas-my.sharepoint.com/:i:/g/personal/243263_buas_nl/EVGBM07zGy1OoPhQh9Sb8-MBKQjoZdXeIpgfLX319lyQzw?e=LtUnfX</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1555023960"/>
                  </a:ext>
                </a:extLst>
              </a:tr>
            </a:tbl>
          </a:graphicData>
        </a:graphic>
      </p:graphicFrame>
    </p:spTree>
    <p:extLst>
      <p:ext uri="{BB962C8B-B14F-4D97-AF65-F5344CB8AC3E}">
        <p14:creationId xmlns:p14="http://schemas.microsoft.com/office/powerpoint/2010/main" val="4245262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C57C81CE-5EC2-DA8D-1717-F625803F5C6E}"/>
            </a:ext>
          </a:extLst>
        </p:cNvPr>
        <p:cNvGrpSpPr/>
        <p:nvPr/>
      </p:nvGrpSpPr>
      <p:grpSpPr>
        <a:xfrm>
          <a:off x="0" y="0"/>
          <a:ext cx="0" cy="0"/>
          <a:chOff x="0" y="0"/>
          <a:chExt cx="0" cy="0"/>
        </a:xfrm>
      </p:grpSpPr>
      <p:sp>
        <p:nvSpPr>
          <p:cNvPr id="363" name="Google Shape;363;p39">
            <a:extLst>
              <a:ext uri="{FF2B5EF4-FFF2-40B4-BE49-F238E27FC236}">
                <a16:creationId xmlns:a16="http://schemas.microsoft.com/office/drawing/2014/main" id="{B9F370B9-EB14-C6C1-E7D2-1DF97E97333A}"/>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0.2</a:t>
            </a:r>
            <a:endParaRPr dirty="0"/>
          </a:p>
        </p:txBody>
      </p:sp>
      <p:sp>
        <p:nvSpPr>
          <p:cNvPr id="364" name="Google Shape;364;p39">
            <a:extLst>
              <a:ext uri="{FF2B5EF4-FFF2-40B4-BE49-F238E27FC236}">
                <a16:creationId xmlns:a16="http://schemas.microsoft.com/office/drawing/2014/main" id="{FE0F58E3-0188-6AB3-D8D7-C2038336D3B0}"/>
              </a:ext>
            </a:extLst>
          </p:cNvPr>
          <p:cNvSpPr txBox="1">
            <a:spLocks noGrp="1"/>
          </p:cNvSpPr>
          <p:nvPr>
            <p:ph type="subTitle" idx="1"/>
          </p:nvPr>
        </p:nvSpPr>
        <p:spPr>
          <a:xfrm>
            <a:off x="3083243" y="2514514"/>
            <a:ext cx="6400800" cy="685800"/>
          </a:xfrm>
          <a:prstGeom prst="rect">
            <a:avLst/>
          </a:prstGeom>
        </p:spPr>
        <p:txBody>
          <a:bodyPr spcFirstLastPara="1" wrap="square" lIns="91425" tIns="91425" rIns="91425" bIns="91425" anchor="ctr" anchorCtr="0">
            <a:noAutofit/>
          </a:bodyPr>
          <a:lstStyle/>
          <a:p>
            <a:pPr marL="0" indent="0"/>
            <a:r>
              <a:rPr lang="nl-NL" dirty="0" err="1"/>
              <a:t>Foundational</a:t>
            </a:r>
            <a:r>
              <a:rPr lang="nl-NL" dirty="0"/>
              <a:t> Skills - </a:t>
            </a:r>
            <a:r>
              <a:rPr lang="nl-NL" dirty="0" err="1"/>
              <a:t>Mathematics</a:t>
            </a:r>
            <a:endParaRPr lang="nl-NL" dirty="0"/>
          </a:p>
        </p:txBody>
      </p:sp>
      <p:sp>
        <p:nvSpPr>
          <p:cNvPr id="365" name="Google Shape;365;p39">
            <a:extLst>
              <a:ext uri="{FF2B5EF4-FFF2-40B4-BE49-F238E27FC236}">
                <a16:creationId xmlns:a16="http://schemas.microsoft.com/office/drawing/2014/main" id="{BE0159C6-DB27-54CA-6862-264BAC82D55D}"/>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masters the foundational skills and knowledge that form the basis of Data Science and Artificial Intelligence.  </a:t>
            </a:r>
            <a:endParaRPr lang="en" dirty="0"/>
          </a:p>
        </p:txBody>
      </p:sp>
      <p:sp>
        <p:nvSpPr>
          <p:cNvPr id="366" name="Google Shape;366;p39">
            <a:extLst>
              <a:ext uri="{FF2B5EF4-FFF2-40B4-BE49-F238E27FC236}">
                <a16:creationId xmlns:a16="http://schemas.microsoft.com/office/drawing/2014/main" id="{CBD64B0B-2DA8-3660-48FB-BB45D4DBFCA4}"/>
              </a:ext>
            </a:extLst>
          </p:cNvPr>
          <p:cNvSpPr txBox="1"/>
          <p:nvPr/>
        </p:nvSpPr>
        <p:spPr>
          <a:xfrm>
            <a:off x="-106299" y="793213"/>
            <a:ext cx="3621024"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0.2</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51572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612ED845-C6F6-9036-ACDD-0617975C8963}"/>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14E02293-B601-AEDA-3DDC-9DF610C6D29F}"/>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0</a:t>
            </a:r>
            <a:endParaRPr dirty="0"/>
          </a:p>
        </p:txBody>
      </p:sp>
      <p:sp>
        <p:nvSpPr>
          <p:cNvPr id="394" name="Google Shape;394;p42">
            <a:extLst>
              <a:ext uri="{FF2B5EF4-FFF2-40B4-BE49-F238E27FC236}">
                <a16:creationId xmlns:a16="http://schemas.microsoft.com/office/drawing/2014/main" id="{AD1301A5-FFD9-E320-1B17-6556A9150D92}"/>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85D8D7D4-D306-ADCD-DF4F-35832C6BF0F3}"/>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CE2EDEFD-76EB-E649-9B77-EF0A43410F37}"/>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masters the foundational skills and knowledge that form the basis of Data Science and Artificial Intelligence.  </a:t>
            </a:r>
          </a:p>
        </p:txBody>
      </p:sp>
      <p:sp>
        <p:nvSpPr>
          <p:cNvPr id="397" name="Google Shape;397;p42">
            <a:extLst>
              <a:ext uri="{FF2B5EF4-FFF2-40B4-BE49-F238E27FC236}">
                <a16:creationId xmlns:a16="http://schemas.microsoft.com/office/drawing/2014/main" id="{1FCE02C2-2EB4-1EB4-566A-700175D7EC8A}"/>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0.2</a:t>
            </a:r>
            <a:endParaRPr dirty="0"/>
          </a:p>
        </p:txBody>
      </p:sp>
      <p:sp>
        <p:nvSpPr>
          <p:cNvPr id="398" name="Google Shape;398;p42">
            <a:extLst>
              <a:ext uri="{FF2B5EF4-FFF2-40B4-BE49-F238E27FC236}">
                <a16:creationId xmlns:a16="http://schemas.microsoft.com/office/drawing/2014/main" id="{301F8C0A-6FDE-BC5F-9E32-E0FF9248B214}"/>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Mathematics. The student is able to perform elementary operations on matrices and understand the concepts of derivatives, gradients, optimization algorithms, and can implement a simple machine learning model from scratch. </a:t>
            </a:r>
            <a:endParaRPr lang="en-US" i="0" dirty="0"/>
          </a:p>
        </p:txBody>
      </p:sp>
      <p:sp>
        <p:nvSpPr>
          <p:cNvPr id="399" name="Google Shape;399;p42">
            <a:extLst>
              <a:ext uri="{FF2B5EF4-FFF2-40B4-BE49-F238E27FC236}">
                <a16:creationId xmlns:a16="http://schemas.microsoft.com/office/drawing/2014/main" id="{81794021-2B1F-AF94-F7C9-FBC8FE3F304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Foundational Skills</a:t>
            </a:r>
            <a:endParaRPr sz="900" dirty="0"/>
          </a:p>
        </p:txBody>
      </p:sp>
      <p:graphicFrame>
        <p:nvGraphicFramePr>
          <p:cNvPr id="4" name="Table 3">
            <a:extLst>
              <a:ext uri="{FF2B5EF4-FFF2-40B4-BE49-F238E27FC236}">
                <a16:creationId xmlns:a16="http://schemas.microsoft.com/office/drawing/2014/main" id="{7883FDB9-865F-3BCA-30D0-628E24079D73}"/>
              </a:ext>
            </a:extLst>
          </p:cNvPr>
          <p:cNvGraphicFramePr>
            <a:graphicFrameLocks noGrp="1"/>
          </p:cNvGraphicFramePr>
          <p:nvPr>
            <p:extLst>
              <p:ext uri="{D42A27DB-BD31-4B8C-83A1-F6EECF244321}">
                <p14:modId xmlns:p14="http://schemas.microsoft.com/office/powerpoint/2010/main" val="642954517"/>
              </p:ext>
            </p:extLst>
          </p:nvPr>
        </p:nvGraphicFramePr>
        <p:xfrm>
          <a:off x="0" y="1097581"/>
          <a:ext cx="9144000" cy="1739424"/>
        </p:xfrm>
        <a:graphic>
          <a:graphicData uri="http://schemas.openxmlformats.org/drawingml/2006/table">
            <a:tbl>
              <a:tblPr/>
              <a:tblGrid>
                <a:gridCol w="1703956">
                  <a:extLst>
                    <a:ext uri="{9D8B030D-6E8A-4147-A177-3AD203B41FA5}">
                      <a16:colId xmlns:a16="http://schemas.microsoft.com/office/drawing/2014/main" val="4239193143"/>
                    </a:ext>
                  </a:extLst>
                </a:gridCol>
                <a:gridCol w="7440044">
                  <a:extLst>
                    <a:ext uri="{9D8B030D-6E8A-4147-A177-3AD203B41FA5}">
                      <a16:colId xmlns:a16="http://schemas.microsoft.com/office/drawing/2014/main" val="809835915"/>
                    </a:ext>
                  </a:extLst>
                </a:gridCol>
              </a:tblGrid>
              <a:tr h="139700">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endPar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3279581867"/>
                  </a:ext>
                </a:extLst>
              </a:tr>
              <a:tr h="990124">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behaviour during the datalab. The student was present at the Math exam or the planned retake and obtained the evidenced grade.</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perform calculations using basic arithmetic operators, work with variables, solve linear equations and inequalities both analytically and graphically, and analyze power, exponential, logarithmic, and trigonometric functions, as well as their inverses. The student can interpret derivative functions, determine the derivative of common mathematical functions, find the minimum and maximum on a graph, and describe changes using differences, slopes, and rates of change. The student is able to use trigonometric ratios and the unit circle, and understands how to use sine, cosine, and tangent to solve real-world problems. Additionally, the student can summarize data in various ways, find common measures of center like mean and median, and measure spread or variability using standard deviation and interquartile range.</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373337937"/>
                  </a:ext>
                </a:extLst>
              </a:tr>
              <a:tr h="279400">
                <a:tc>
                  <a:txBody>
                    <a:bodyPr/>
                    <a:lstStyle/>
                    <a:p>
                      <a:pPr marL="0" lvl="0" indent="0" algn="l">
                        <a:lnSpc>
                          <a:spcPct val="100000"/>
                        </a:lnSpc>
                        <a:buNone/>
                      </a:pPr>
                      <a:r>
                        <a:rPr lang="en-GB" sz="700" b="0" i="0" u="none" strike="noStrike" baseline="0" noProof="0">
                          <a:solidFill>
                            <a:srgbClr val="000000"/>
                          </a:solidFill>
                          <a:latin typeface="Roboto" panose="02000000000000000000" pitchFamily="2" charset="0"/>
                          <a:ea typeface="Roboto" panose="02000000000000000000" pitchFamily="2" charset="0"/>
                          <a:cs typeface="Roboto" panose="02000000000000000000" pitchFamily="2" charset="0"/>
                        </a:rPr>
                        <a:t>.I have submitted the math exam on Brightspace</a:t>
                      </a:r>
                      <a:endParaRPr lang="en-GB"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a:solidFill>
                            <a:srgbClr val="000000"/>
                          </a:solidFill>
                          <a:latin typeface="Roboto" panose="02000000000000000000" pitchFamily="2" charset="0"/>
                          <a:ea typeface="Roboto" panose="02000000000000000000" pitchFamily="2" charset="0"/>
                          <a:cs typeface="Roboto" panose="02000000000000000000" pitchFamily="2" charset="0"/>
                        </a:rPr>
                        <a:t>I have attended the math exam</a:t>
                      </a:r>
                      <a:endParaRPr lang="en-NL"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933039061"/>
                  </a:ext>
                </a:extLst>
              </a:tr>
              <a:tr h="279400">
                <a:tc>
                  <a:txBody>
                    <a:bodyPr/>
                    <a:lstStyle/>
                    <a:p>
                      <a:pPr lvl="0">
                        <a:buNone/>
                      </a:pPr>
                      <a:r>
                        <a:rPr lang="en-US" sz="70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https://edubuas-my.sharepoint.com/:i:/g/personal/243263_buas_nl/EeMXrwOZ2LJCrotC4Fw_UPwB2wxRYM1y0yg7XNxTzYakTw?e=NK3WxE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1555023960"/>
                  </a:ext>
                </a:extLst>
              </a:tr>
            </a:tbl>
          </a:graphicData>
        </a:graphic>
      </p:graphicFrame>
    </p:spTree>
    <p:extLst>
      <p:ext uri="{BB962C8B-B14F-4D97-AF65-F5344CB8AC3E}">
        <p14:creationId xmlns:p14="http://schemas.microsoft.com/office/powerpoint/2010/main" val="4242006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nl-NL"/>
              <a:t>Professional </a:t>
            </a:r>
            <a:r>
              <a:rPr lang="nl-NL" err="1"/>
              <a:t>Practice</a:t>
            </a:r>
          </a:p>
        </p:txBody>
      </p:sp>
      <p:sp>
        <p:nvSpPr>
          <p:cNvPr id="365" name="Google Shape;365;p39"/>
          <p:cNvSpPr txBox="1">
            <a:spLocks noGrp="1"/>
          </p:cNvSpPr>
          <p:nvPr>
            <p:ph type="subTitle" idx="2"/>
          </p:nvPr>
        </p:nvSpPr>
        <p:spPr>
          <a:xfrm>
            <a:off x="3200400" y="3087445"/>
            <a:ext cx="5486400" cy="1294816"/>
          </a:xfrm>
          <a:prstGeom prst="rect">
            <a:avLst/>
          </a:prstGeom>
        </p:spPr>
        <p:txBody>
          <a:bodyPr spcFirstLastPara="1" wrap="square" lIns="91425" tIns="91425" rIns="91425" bIns="91425" anchor="ctr" anchorCtr="0">
            <a:noAutofit/>
          </a:bodyPr>
          <a:lstStyle/>
          <a:p>
            <a:r>
              <a:rPr lang="en-GB" dirty="0"/>
              <a:t>The student can collaborate (internationally) in multidisciplinary teams with different levels of knowledge in the field of data use and applications. They can set up and execute projects in collaboration with stakeholders and team members. They can act as a sounding board in discussions with team members, customers, users and experts. They strive for a good balance between input of their own vision and additional expertise of others. They are able to lead a team. </a:t>
            </a:r>
          </a:p>
          <a:p>
            <a:endParaRPr lang="en-GB"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1</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63446" y="156393"/>
            <a:ext cx="6588929"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can collaborate (internationally) in multidisciplinary teams with different levels of knowledge in the field of data use and applications. They can set up and execute projects in collaboration with stakeholders and team members. They can act as a sounding board in discussions with team members, customers, users and experts. They strive for a good balance between input of their own vision and additional expertise of others. They are able to lead a team. </a:t>
            </a:r>
            <a:br>
              <a:rPr lang="en-GB" dirty="0"/>
            </a:br>
            <a:br>
              <a:rPr lang="en-GB" dirty="0"/>
            </a:b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a:t>
            </a:r>
            <a:r>
              <a:rPr lang="en" dirty="0"/>
              <a:t>.</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adheres to professional standards, and submits work, adhering to defined guidelines and processes in the Creative Brief.</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endParaRPr sz="900" dirty="0"/>
          </a:p>
        </p:txBody>
      </p:sp>
      <p:graphicFrame>
        <p:nvGraphicFramePr>
          <p:cNvPr id="4" name="Table 3">
            <a:extLst>
              <a:ext uri="{FF2B5EF4-FFF2-40B4-BE49-F238E27FC236}">
                <a16:creationId xmlns:a16="http://schemas.microsoft.com/office/drawing/2014/main" id="{E43769FC-7EA1-C9ED-07CA-9C5724B9CD95}"/>
              </a:ext>
            </a:extLst>
          </p:cNvPr>
          <p:cNvGraphicFramePr>
            <a:graphicFrameLocks noGrp="1"/>
          </p:cNvGraphicFramePr>
          <p:nvPr>
            <p:extLst>
              <p:ext uri="{D42A27DB-BD31-4B8C-83A1-F6EECF244321}">
                <p14:modId xmlns:p14="http://schemas.microsoft.com/office/powerpoint/2010/main" val="2771884763"/>
              </p:ext>
            </p:extLst>
          </p:nvPr>
        </p:nvGraphicFramePr>
        <p:xfrm>
          <a:off x="0" y="1063425"/>
          <a:ext cx="9144000" cy="3144997"/>
        </p:xfrm>
        <a:graphic>
          <a:graphicData uri="http://schemas.openxmlformats.org/drawingml/2006/table">
            <a:tbl>
              <a:tblPr/>
              <a:tblGrid>
                <a:gridCol w="1702909">
                  <a:extLst>
                    <a:ext uri="{9D8B030D-6E8A-4147-A177-3AD203B41FA5}">
                      <a16:colId xmlns:a16="http://schemas.microsoft.com/office/drawing/2014/main" val="1563489774"/>
                    </a:ext>
                  </a:extLst>
                </a:gridCol>
                <a:gridCol w="2652715">
                  <a:extLst>
                    <a:ext uri="{9D8B030D-6E8A-4147-A177-3AD203B41FA5}">
                      <a16:colId xmlns:a16="http://schemas.microsoft.com/office/drawing/2014/main" val="604979593"/>
                    </a:ext>
                  </a:extLst>
                </a:gridCol>
                <a:gridCol w="1491216">
                  <a:extLst>
                    <a:ext uri="{9D8B030D-6E8A-4147-A177-3AD203B41FA5}">
                      <a16:colId xmlns:a16="http://schemas.microsoft.com/office/drawing/2014/main" val="2456996155"/>
                    </a:ext>
                  </a:extLst>
                </a:gridCol>
                <a:gridCol w="1648580">
                  <a:extLst>
                    <a:ext uri="{9D8B030D-6E8A-4147-A177-3AD203B41FA5}">
                      <a16:colId xmlns:a16="http://schemas.microsoft.com/office/drawing/2014/main" val="1908524195"/>
                    </a:ext>
                  </a:extLst>
                </a:gridCol>
                <a:gridCol w="1648580">
                  <a:extLst>
                    <a:ext uri="{9D8B030D-6E8A-4147-A177-3AD203B41FA5}">
                      <a16:colId xmlns:a16="http://schemas.microsoft.com/office/drawing/2014/main" val="1548998117"/>
                    </a:ext>
                  </a:extLst>
                </a:gridCol>
              </a:tblGrid>
              <a:tr h="174625">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2129039445"/>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completed tasks are outlined in the learning log, with detailed comments provided where necessary.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student fills out the learning log for each of the weeks.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All references to important resources used are included in the learning log for the listed tasks.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student's writing style in learning log is professional and free of spelling and grammar mistakes. The student comprehends what was completed and why individual and project feedback was given.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256007393"/>
                  </a:ext>
                </a:extLst>
              </a:tr>
              <a:tr h="990124">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submitted the work &amp; learning log.</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US"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outlined the tasks I have done over the past few weeks. I have included evidence and a reflection for each week.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lvl="0" indent="0" algn="l">
                        <a:lnSpc>
                          <a:spcPct val="100000"/>
                        </a:lnSpc>
                        <a:buNone/>
                      </a:pPr>
                      <a:r>
                        <a:rPr lang="en-US"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The learning log has been completed for each week.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provided links to evidence screenshots in the learning log.</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US"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tried to make it as simple and easy to read as possible, while maintaining a professional look.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769954004"/>
                  </a:ext>
                </a:extLst>
              </a:tr>
              <a:tr h="990124">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ctr"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1C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3438072080"/>
                  </a:ext>
                </a:extLst>
              </a:tr>
            </a:tbl>
          </a:graphicData>
        </a:graphic>
      </p:graphicFrame>
    </p:spTree>
    <p:extLst>
      <p:ext uri="{BB962C8B-B14F-4D97-AF65-F5344CB8AC3E}">
        <p14:creationId xmlns:p14="http://schemas.microsoft.com/office/powerpoint/2010/main" val="313260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4"/>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2</a:t>
            </a:r>
            <a:endParaRPr sz="40000">
              <a:solidFill>
                <a:srgbClr val="999999"/>
              </a:solidFill>
              <a:latin typeface="Roboto"/>
              <a:ea typeface="Roboto"/>
              <a:cs typeface="Roboto"/>
              <a:sym typeface="Roboto"/>
            </a:endParaRPr>
          </a:p>
        </p:txBody>
      </p:sp>
      <p:sp>
        <p:nvSpPr>
          <p:cNvPr id="416" name="Google Shape;416;p4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2</a:t>
            </a:r>
            <a:endParaRPr/>
          </a:p>
        </p:txBody>
      </p:sp>
      <p:sp>
        <p:nvSpPr>
          <p:cNvPr id="417" name="Google Shape;417;p4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Personal Development &amp; Academic Practice</a:t>
            </a:r>
            <a:endParaRPr dirty="0"/>
          </a:p>
        </p:txBody>
      </p:sp>
      <p:sp>
        <p:nvSpPr>
          <p:cNvPr id="418" name="Google Shape;418;p4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endParaRPr lang="en-GB" dirty="0"/>
          </a:p>
          <a:p>
            <a:r>
              <a:rPr lang="en-GB" dirty="0"/>
              <a:t> The student applies relevant (research) methods and techniques in combination with relevant and adequate argumentation. They can reflect on (business) processes and their role in them, both theoretically and practically, by constantly evaluating their own actions and adapting them with input from others. They can translate the result of the reflection into concrete personal learning objectives.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US" i="1" dirty="0"/>
              <a:t>Not required in this block</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C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D - Reflection	</a:t>
            </a:r>
            <a:r>
              <a:rPr lang="en" i="1" dirty="0"/>
              <a:t>Must be completed in </a:t>
            </a:r>
            <a:r>
              <a:rPr lang="en" i="1" u="sng" dirty="0"/>
              <a:t>week 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2</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312893" y="10758"/>
            <a:ext cx="6164133" cy="576000"/>
          </a:xfrm>
          <a:prstGeom prst="rect">
            <a:avLst/>
          </a:prstGeom>
        </p:spPr>
        <p:txBody>
          <a:bodyPr spcFirstLastPara="1" wrap="square" lIns="91425" tIns="91425" rIns="91425" bIns="91425" anchor="ctr" anchorCtr="0">
            <a:noAutofit/>
          </a:bodyPr>
          <a:lstStyle/>
          <a:p>
            <a:br>
              <a:rPr lang="en-GB" dirty="0"/>
            </a:br>
            <a:r>
              <a:rPr lang="en-GB" dirty="0"/>
              <a:t> The student applies relevant (research) methods and techniques in combination with relevant and adequate argumentation. They can reflect on (business) processes and their role in them, both theoretically and practically, by constantly evaluating their own actions and adapting them with input from others. They can translate the result of the reflection into concrete personal learning objectives. </a:t>
            </a:r>
            <a:br>
              <a:rPr lang="en-GB" dirty="0"/>
            </a:b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a:t>
            </a:r>
            <a:r>
              <a:rPr lang="en" dirty="0"/>
              <a:t>.</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reports on learning progress and updates plans in a well-written, concise format with appropriate visual communication, guided by active engagement with feedback. </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Personal Development &amp; Academic Practice</a:t>
            </a:r>
            <a:endParaRPr sz="900" dirty="0"/>
          </a:p>
        </p:txBody>
      </p:sp>
      <p:graphicFrame>
        <p:nvGraphicFramePr>
          <p:cNvPr id="4" name="Table 3">
            <a:extLst>
              <a:ext uri="{FF2B5EF4-FFF2-40B4-BE49-F238E27FC236}">
                <a16:creationId xmlns:a16="http://schemas.microsoft.com/office/drawing/2014/main" id="{7A01F0FE-2D8B-B9BC-9747-96D60CCF6EBF}"/>
              </a:ext>
            </a:extLst>
          </p:cNvPr>
          <p:cNvGraphicFramePr>
            <a:graphicFrameLocks noGrp="1"/>
          </p:cNvGraphicFramePr>
          <p:nvPr>
            <p:extLst>
              <p:ext uri="{D42A27DB-BD31-4B8C-83A1-F6EECF244321}">
                <p14:modId xmlns:p14="http://schemas.microsoft.com/office/powerpoint/2010/main" val="3920532268"/>
              </p:ext>
            </p:extLst>
          </p:nvPr>
        </p:nvGraphicFramePr>
        <p:xfrm>
          <a:off x="0" y="1069801"/>
          <a:ext cx="9144000" cy="4073700"/>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Weekly reflections have been completed in Section B of the learning log.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 for the project and block (Section D of the learning log) has been completed.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reflections have been written professionally and make sense given the context.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reflections are critical wherever necessary and identify key lessons.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There are clear steps identified from the key lessons that make sense. There are steps applicable to future projects and your professional development.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submitted</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work</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&amp;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learning</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log.</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US"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All weekly reflections have been completed in Section B.</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US"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completed the reflection for the project and block in section D.</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US"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All the reflections have been written as professionally as I could.</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Reflections are critical where necessary and identify key lessons.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There are clear steps from the key lessons that make sense. There are steps that can be applied to future projects and my professional development.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1024526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Ethical and Legal Responsibility</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aware of legal and ethical aspects within the context of their professional work environment and is able to make substantiated considerations in this regard. They act with justice and integrity. </a:t>
            </a:r>
          </a:p>
          <a:p>
            <a:pPr marL="0" lvl="0" indent="0" algn="r" rtl="0">
              <a:spcBef>
                <a:spcPts val="0"/>
              </a:spcBef>
              <a:spcAft>
                <a:spcPts val="0"/>
              </a:spcAft>
              <a:buNone/>
            </a:pPr>
            <a:endParaRPr lang="en-US"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80C0D0F3-DF1D-25B7-09DD-B2B37CC317E2}"/>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30C4F663-5CDD-318C-84BA-F4D6A64EB2DC}"/>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3</a:t>
            </a:r>
            <a:endParaRPr dirty="0"/>
          </a:p>
        </p:txBody>
      </p:sp>
      <p:sp>
        <p:nvSpPr>
          <p:cNvPr id="394" name="Google Shape;394;p42">
            <a:extLst>
              <a:ext uri="{FF2B5EF4-FFF2-40B4-BE49-F238E27FC236}">
                <a16:creationId xmlns:a16="http://schemas.microsoft.com/office/drawing/2014/main" id="{7B19FA19-8B28-1914-4D55-F57ACF80FC08}"/>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D03BC4C0-E609-0645-FCEC-51019D8C02D6}"/>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223FA8A6-5B5E-D942-1BF7-77DFF37D885D}"/>
              </a:ext>
            </a:extLst>
          </p:cNvPr>
          <p:cNvSpPr txBox="1">
            <a:spLocks noGrp="1"/>
          </p:cNvSpPr>
          <p:nvPr>
            <p:ph type="title" idx="3"/>
          </p:nvPr>
        </p:nvSpPr>
        <p:spPr>
          <a:xfrm>
            <a:off x="2097740" y="73373"/>
            <a:ext cx="6422315"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a:t>The student is aware of legal and ethical aspects within the context of their professional work environment and is able to make substantiated considerations in this regard. They act with justice and integrity. </a:t>
            </a:r>
            <a:br>
              <a:rPr lang="en-US" sz="1100" dirty="0"/>
            </a:br>
            <a:endParaRPr lang="en-US" sz="1100" dirty="0"/>
          </a:p>
        </p:txBody>
      </p:sp>
      <p:sp>
        <p:nvSpPr>
          <p:cNvPr id="397" name="Google Shape;397;p42">
            <a:extLst>
              <a:ext uri="{FF2B5EF4-FFF2-40B4-BE49-F238E27FC236}">
                <a16:creationId xmlns:a16="http://schemas.microsoft.com/office/drawing/2014/main" id="{93A0B96A-7E99-21A6-1CB2-489FB08D48D2}"/>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a:t>
            </a:r>
            <a:r>
              <a:rPr lang="en" dirty="0"/>
              <a:t>.</a:t>
            </a:r>
            <a:r>
              <a:rPr lang="en-US" dirty="0"/>
              <a:t>1</a:t>
            </a:r>
            <a:endParaRPr dirty="0"/>
          </a:p>
        </p:txBody>
      </p:sp>
      <p:sp>
        <p:nvSpPr>
          <p:cNvPr id="398" name="Google Shape;398;p42">
            <a:extLst>
              <a:ext uri="{FF2B5EF4-FFF2-40B4-BE49-F238E27FC236}">
                <a16:creationId xmlns:a16="http://schemas.microsoft.com/office/drawing/2014/main" id="{CD5897FF-17FD-EC63-2380-4A022DEC54EE}"/>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is able to identify, and analyze AI applications in fictional and real-life (business) scenarios by examining and applying relevant concepts from AI literature and theory.</a:t>
            </a:r>
            <a:endParaRPr lang="en-US" i="0" dirty="0"/>
          </a:p>
        </p:txBody>
      </p:sp>
      <p:sp>
        <p:nvSpPr>
          <p:cNvPr id="399" name="Google Shape;399;p42">
            <a:extLst>
              <a:ext uri="{FF2B5EF4-FFF2-40B4-BE49-F238E27FC236}">
                <a16:creationId xmlns:a16="http://schemas.microsoft.com/office/drawing/2014/main" id="{03F02E45-1D1B-3FAB-2EEA-97DE75003543}"/>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Ethical and Legal Responsibility</a:t>
            </a:r>
          </a:p>
        </p:txBody>
      </p:sp>
      <p:graphicFrame>
        <p:nvGraphicFramePr>
          <p:cNvPr id="4" name="Table 3">
            <a:extLst>
              <a:ext uri="{FF2B5EF4-FFF2-40B4-BE49-F238E27FC236}">
                <a16:creationId xmlns:a16="http://schemas.microsoft.com/office/drawing/2014/main" id="{D8A919F8-2902-BD2D-CBE6-0378098CF9EB}"/>
              </a:ext>
            </a:extLst>
          </p:cNvPr>
          <p:cNvGraphicFramePr>
            <a:graphicFrameLocks noGrp="1"/>
          </p:cNvGraphicFramePr>
          <p:nvPr>
            <p:extLst>
              <p:ext uri="{D42A27DB-BD31-4B8C-83A1-F6EECF244321}">
                <p14:modId xmlns:p14="http://schemas.microsoft.com/office/powerpoint/2010/main" val="2296043094"/>
              </p:ext>
            </p:extLst>
          </p:nvPr>
        </p:nvGraphicFramePr>
        <p:xfrm>
          <a:off x="0" y="1069800"/>
          <a:ext cx="9143999" cy="4073701"/>
        </p:xfrm>
        <a:graphic>
          <a:graphicData uri="http://schemas.openxmlformats.org/drawingml/2006/table">
            <a:tbl>
              <a:tblPr/>
              <a:tblGrid>
                <a:gridCol w="1676203">
                  <a:extLst>
                    <a:ext uri="{9D8B030D-6E8A-4147-A177-3AD203B41FA5}">
                      <a16:colId xmlns:a16="http://schemas.microsoft.com/office/drawing/2014/main" val="1946826867"/>
                    </a:ext>
                  </a:extLst>
                </a:gridCol>
                <a:gridCol w="1325144">
                  <a:extLst>
                    <a:ext uri="{9D8B030D-6E8A-4147-A177-3AD203B41FA5}">
                      <a16:colId xmlns:a16="http://schemas.microsoft.com/office/drawing/2014/main" val="2722072811"/>
                    </a:ext>
                  </a:extLst>
                </a:gridCol>
                <a:gridCol w="1338301">
                  <a:extLst>
                    <a:ext uri="{9D8B030D-6E8A-4147-A177-3AD203B41FA5}">
                      <a16:colId xmlns:a16="http://schemas.microsoft.com/office/drawing/2014/main" val="3290534058"/>
                    </a:ext>
                  </a:extLst>
                </a:gridCol>
                <a:gridCol w="1496191">
                  <a:extLst>
                    <a:ext uri="{9D8B030D-6E8A-4147-A177-3AD203B41FA5}">
                      <a16:colId xmlns:a16="http://schemas.microsoft.com/office/drawing/2014/main" val="749269228"/>
                    </a:ext>
                  </a:extLst>
                </a:gridCol>
                <a:gridCol w="1654080">
                  <a:extLst>
                    <a:ext uri="{9D8B030D-6E8A-4147-A177-3AD203B41FA5}">
                      <a16:colId xmlns:a16="http://schemas.microsoft.com/office/drawing/2014/main" val="3119643303"/>
                    </a:ext>
                  </a:extLst>
                </a:gridCol>
                <a:gridCol w="1654080">
                  <a:extLst>
                    <a:ext uri="{9D8B030D-6E8A-4147-A177-3AD203B41FA5}">
                      <a16:colId xmlns:a16="http://schemas.microsoft.com/office/drawing/2014/main" val="46269273"/>
                    </a:ext>
                  </a:extLst>
                </a:gridCol>
              </a:tblGrid>
              <a:tr h="142027">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 (Points: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1239127">
                <a:tc>
                  <a:txBody>
                    <a:bodyPr/>
                    <a:lstStyle/>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chosen Sci-Fi movie or (TV) series must receive approval from the mentor. Additionally, presentation slides should be uploaded through Brightspace Assignments, and the presentation itself should be no longer than 7 minutes. Finally, the student must complete the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Preparation Quizzes available on Brightspace before the set deadline.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and describe an AI topic within a Sci-Fi movie or (TV) series, and connect it to the relevant domain(s), and subdomain(s) of the Taxonomy of AI.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provide one example of an AI application within a real-life (business) setting that is related to their chosen AI topic.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evaluate the technical feasibility of the AI topic by critically assessing its application within a real-life (business) setting.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articulate the potential ethical and/or legal consequences of implementing the chosen AI topic in a real-life (business) setting.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incorporate academic practices by including in-text citations and a reference list, and at least one scholarly source in the presentation.</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1744518">
                <a:tc>
                  <a:txBody>
                    <a:bodyPr/>
                    <a:lstStyle/>
                    <a:p>
                      <a:pPr marL="0" lvl="0" indent="0" algn="l">
                        <a:lnSpc>
                          <a:spcPct val="100000"/>
                        </a:lnSpc>
                        <a:buNone/>
                      </a:pP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submitted</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work</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&amp;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learning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log</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dirty="0"/>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Starting from 0:18 in the video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1:09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1:09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3:14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4:29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48029">
                <a:tc>
                  <a:txBody>
                    <a:bodyPr/>
                    <a:lstStyle/>
                    <a:p>
                      <a:pPr algn="l" fontAlgn="ct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1734670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7</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can use analytical and statistical methods to </a:t>
            </a:r>
            <a:r>
              <a:rPr lang="en-GB" dirty="0" err="1"/>
              <a:t>analyze</a:t>
            </a:r>
            <a:r>
              <a:rPr lang="en-GB" dirty="0"/>
              <a:t> data to create value for individuals, organizations and domains. </a:t>
            </a:r>
          </a:p>
          <a:p>
            <a:pPr marL="0" lvl="0" indent="0" algn="r" rtl="0">
              <a:spcBef>
                <a:spcPts val="0"/>
              </a:spcBef>
              <a:spcAft>
                <a:spcPts val="0"/>
              </a:spcAft>
              <a:buNone/>
            </a:pPr>
            <a:endParaRPr lang="en-GB" dirty="0"/>
          </a:p>
          <a:p>
            <a:pPr marL="0" lvl="0" indent="0" algn="r" rtl="0">
              <a:spcBef>
                <a:spcPts val="0"/>
              </a:spcBef>
              <a:spcAft>
                <a:spcPts val="0"/>
              </a:spcAft>
              <a:buNone/>
            </a:pPr>
            <a:r>
              <a:rPr lang="en-GB" dirty="0"/>
              <a:t> </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7</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5BE77DF4-C60B-E993-CFD5-E2C112F9740F}"/>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81AEB320-A954-A31B-7DDC-4B43AA6029D0}"/>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7</a:t>
            </a:r>
            <a:endParaRPr dirty="0"/>
          </a:p>
        </p:txBody>
      </p:sp>
      <p:sp>
        <p:nvSpPr>
          <p:cNvPr id="394" name="Google Shape;394;p42">
            <a:extLst>
              <a:ext uri="{FF2B5EF4-FFF2-40B4-BE49-F238E27FC236}">
                <a16:creationId xmlns:a16="http://schemas.microsoft.com/office/drawing/2014/main" id="{5D87170E-8D6D-6B0A-07CA-E696C6918887}"/>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D281877C-76FA-DE5A-43FD-6B15ABC8FD81}"/>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75EBA52F-314E-ACB0-6E03-9455B6CFAC2E}"/>
              </a:ext>
            </a:extLst>
          </p:cNvPr>
          <p:cNvSpPr txBox="1">
            <a:spLocks noGrp="1"/>
          </p:cNvSpPr>
          <p:nvPr>
            <p:ph type="title" idx="3"/>
          </p:nvPr>
        </p:nvSpPr>
        <p:spPr>
          <a:xfrm>
            <a:off x="1840065" y="73373"/>
            <a:ext cx="6099079"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100" dirty="0"/>
              <a:t>The student can use analytical and statistical methods to </a:t>
            </a:r>
            <a:r>
              <a:rPr lang="en-GB" sz="1100" dirty="0" err="1"/>
              <a:t>analyze</a:t>
            </a:r>
            <a:r>
              <a:rPr lang="en-GB" sz="1100" dirty="0"/>
              <a:t> data to create value for individuals, organizations and domains. </a:t>
            </a:r>
            <a:br>
              <a:rPr lang="en-GB" sz="1100" dirty="0"/>
            </a:br>
            <a:br>
              <a:rPr lang="en-GB" sz="1100" dirty="0"/>
            </a:br>
            <a:r>
              <a:rPr lang="en-GB" sz="1100" dirty="0"/>
              <a:t> </a:t>
            </a:r>
          </a:p>
        </p:txBody>
      </p:sp>
      <p:sp>
        <p:nvSpPr>
          <p:cNvPr id="397" name="Google Shape;397;p42">
            <a:extLst>
              <a:ext uri="{FF2B5EF4-FFF2-40B4-BE49-F238E27FC236}">
                <a16:creationId xmlns:a16="http://schemas.microsoft.com/office/drawing/2014/main" id="{49B7DF98-47B8-582E-8191-1FCEC46A2407}"/>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7</a:t>
            </a:r>
            <a:r>
              <a:rPr lang="en" dirty="0"/>
              <a:t>.</a:t>
            </a:r>
            <a:r>
              <a:rPr lang="en-US" dirty="0"/>
              <a:t>1</a:t>
            </a:r>
            <a:endParaRPr dirty="0"/>
          </a:p>
        </p:txBody>
      </p:sp>
      <p:sp>
        <p:nvSpPr>
          <p:cNvPr id="398" name="Google Shape;398;p42">
            <a:extLst>
              <a:ext uri="{FF2B5EF4-FFF2-40B4-BE49-F238E27FC236}">
                <a16:creationId xmlns:a16="http://schemas.microsoft.com/office/drawing/2014/main" id="{61C84108-E431-4398-CFAC-362C1AB05A22}"/>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can use analytical and statistical methods to analyze data to create value for individuals, organizations and domains. </a:t>
            </a:r>
            <a:endParaRPr lang="en-US" i="0" dirty="0"/>
          </a:p>
        </p:txBody>
      </p:sp>
      <p:sp>
        <p:nvSpPr>
          <p:cNvPr id="399" name="Google Shape;399;p42">
            <a:extLst>
              <a:ext uri="{FF2B5EF4-FFF2-40B4-BE49-F238E27FC236}">
                <a16:creationId xmlns:a16="http://schemas.microsoft.com/office/drawing/2014/main" id="{5448309E-CE1F-C045-1F2A-BDC14DBA9656}"/>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Data Analysis</a:t>
            </a:r>
            <a:endParaRPr sz="900" dirty="0"/>
          </a:p>
        </p:txBody>
      </p:sp>
      <p:graphicFrame>
        <p:nvGraphicFramePr>
          <p:cNvPr id="4" name="Table 3">
            <a:extLst>
              <a:ext uri="{FF2B5EF4-FFF2-40B4-BE49-F238E27FC236}">
                <a16:creationId xmlns:a16="http://schemas.microsoft.com/office/drawing/2014/main" id="{122378BB-51B4-4D05-8565-EB0A18F2B9EE}"/>
              </a:ext>
            </a:extLst>
          </p:cNvPr>
          <p:cNvGraphicFramePr>
            <a:graphicFrameLocks noGrp="1"/>
          </p:cNvGraphicFramePr>
          <p:nvPr>
            <p:extLst>
              <p:ext uri="{D42A27DB-BD31-4B8C-83A1-F6EECF244321}">
                <p14:modId xmlns:p14="http://schemas.microsoft.com/office/powerpoint/2010/main" val="3049857584"/>
              </p:ext>
            </p:extLst>
          </p:nvPr>
        </p:nvGraphicFramePr>
        <p:xfrm>
          <a:off x="0" y="1069801"/>
          <a:ext cx="9144000" cy="4073700"/>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D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E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Both the raw data files and the processed data files before the visualizations are built must be provided. The document detailing the process is submitted. 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describe data using measure of central tendency such as mean, median, mode or measures of dispersion such as standard deviation, range and IQR and determine which measure is best applicable to solve a use-case.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can effectively apply fundamental data manipulation tools and techniques to organize and prepare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calculate and interpret measures of association such as a correlation coefficient that addresses the use-case, documenting the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utilize advanced data manipulation techniques to efficiently manipulate and structure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recognize the data science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lifecyle</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as an iterative process and can clearly distinguish between phases of CRISP-DM , documenting the process.</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submitted</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CRISP-DM,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learning</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&amp;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work</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log,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and</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self</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-assessment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rubric</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describe data using measure of central tendency such as mean, median, mode or measures of dispersion such as standard deviation, range and IQR and determine which measure is best applicable to solve a use-case.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effectively apply fundamental data manipulation tools and techniques to organize and prepare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calculate and interpret measures of association such as correlation coefficient that addresses the use-case, documenting the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utilize advanced data manipulation techniques to efficiently manipulate and structure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am</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able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to</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recognize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data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science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lifecycle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as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an</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iterative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process</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and</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can</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clearly</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distinguish</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between</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phases</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of CRISP-DM,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documenting</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process</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295961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a:extLst>
            <a:ext uri="{FF2B5EF4-FFF2-40B4-BE49-F238E27FC236}">
              <a16:creationId xmlns:a16="http://schemas.microsoft.com/office/drawing/2014/main" id="{51806DED-7442-C571-EB12-DDF642A8A7D4}"/>
            </a:ext>
          </a:extLst>
        </p:cNvPr>
        <p:cNvGrpSpPr/>
        <p:nvPr/>
      </p:nvGrpSpPr>
      <p:grpSpPr>
        <a:xfrm>
          <a:off x="0" y="0"/>
          <a:ext cx="0" cy="0"/>
          <a:chOff x="0" y="0"/>
          <a:chExt cx="0" cy="0"/>
        </a:xfrm>
      </p:grpSpPr>
      <p:sp>
        <p:nvSpPr>
          <p:cNvPr id="467" name="Google Shape;467;p49">
            <a:extLst>
              <a:ext uri="{FF2B5EF4-FFF2-40B4-BE49-F238E27FC236}">
                <a16:creationId xmlns:a16="http://schemas.microsoft.com/office/drawing/2014/main" id="{DBC7FD91-1B30-EBB6-48D3-6E314B7456D4}"/>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10</a:t>
            </a:r>
            <a:endParaRPr dirty="0"/>
          </a:p>
        </p:txBody>
      </p:sp>
      <p:sp>
        <p:nvSpPr>
          <p:cNvPr id="468" name="Google Shape;468;p49">
            <a:extLst>
              <a:ext uri="{FF2B5EF4-FFF2-40B4-BE49-F238E27FC236}">
                <a16:creationId xmlns:a16="http://schemas.microsoft.com/office/drawing/2014/main" id="{18769213-B9C5-7707-3628-384D57212FD5}"/>
              </a:ext>
            </a:extLst>
          </p:cNvPr>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Visualization</a:t>
            </a:r>
            <a:endParaRPr dirty="0"/>
          </a:p>
        </p:txBody>
      </p:sp>
      <p:sp>
        <p:nvSpPr>
          <p:cNvPr id="469" name="Google Shape;469;p49">
            <a:extLst>
              <a:ext uri="{FF2B5EF4-FFF2-40B4-BE49-F238E27FC236}">
                <a16:creationId xmlns:a16="http://schemas.microsoft.com/office/drawing/2014/main" id="{5B112C09-34DB-0701-FCFD-094242A5A5BF}"/>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can apply visualization and storytelling techniques and skills to effectively and accurately inform stakeholders about (interim) results of AI and DS approaches. </a:t>
            </a:r>
          </a:p>
          <a:p>
            <a:pPr marL="0" lvl="0" indent="0" algn="r" rtl="0">
              <a:spcBef>
                <a:spcPts val="0"/>
              </a:spcBef>
              <a:spcAft>
                <a:spcPts val="0"/>
              </a:spcAft>
              <a:buNone/>
            </a:pPr>
            <a:endParaRPr lang="en-GB" dirty="0"/>
          </a:p>
        </p:txBody>
      </p:sp>
      <p:sp>
        <p:nvSpPr>
          <p:cNvPr id="470" name="Google Shape;470;p49">
            <a:extLst>
              <a:ext uri="{FF2B5EF4-FFF2-40B4-BE49-F238E27FC236}">
                <a16:creationId xmlns:a16="http://schemas.microsoft.com/office/drawing/2014/main" id="{2D3C4998-4F9A-3ECB-2985-6A02526D2FBD}"/>
              </a:ext>
            </a:extLst>
          </p:cNvPr>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10</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534908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66CDF1C2-4699-9074-0496-4886C7EA0FC5}"/>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08BAD8D4-7305-8598-3D8B-C44D6649AE36}"/>
              </a:ext>
            </a:extLst>
          </p:cNvPr>
          <p:cNvSpPr txBox="1">
            <a:spLocks noGrp="1"/>
          </p:cNvSpPr>
          <p:nvPr>
            <p:ph type="title"/>
          </p:nvPr>
        </p:nvSpPr>
        <p:spPr>
          <a:xfrm>
            <a:off x="68250" y="0"/>
            <a:ext cx="90795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10</a:t>
            </a:r>
            <a:endParaRPr dirty="0"/>
          </a:p>
        </p:txBody>
      </p:sp>
      <p:sp>
        <p:nvSpPr>
          <p:cNvPr id="394" name="Google Shape;394;p42">
            <a:extLst>
              <a:ext uri="{FF2B5EF4-FFF2-40B4-BE49-F238E27FC236}">
                <a16:creationId xmlns:a16="http://schemas.microsoft.com/office/drawing/2014/main" id="{48EA9C23-B60F-EFE2-1E4B-CA7988F4CC5A}"/>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383D5F96-501C-3E87-F575-ADBD2C02F66D}"/>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0DFDD3B0-6830-4139-79BE-E425FE1FF777}"/>
              </a:ext>
            </a:extLst>
          </p:cNvPr>
          <p:cNvSpPr txBox="1">
            <a:spLocks noGrp="1"/>
          </p:cNvSpPr>
          <p:nvPr>
            <p:ph type="title" idx="3"/>
          </p:nvPr>
        </p:nvSpPr>
        <p:spPr>
          <a:xfrm>
            <a:off x="2054711" y="0"/>
            <a:ext cx="676656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100" dirty="0"/>
              <a:t>The student can apply visualization and storytelling techniques and skills to effectively and accurately inform stakeholders about (interim) results of AI and DS approaches. </a:t>
            </a:r>
          </a:p>
        </p:txBody>
      </p:sp>
      <p:sp>
        <p:nvSpPr>
          <p:cNvPr id="397" name="Google Shape;397;p42">
            <a:extLst>
              <a:ext uri="{FF2B5EF4-FFF2-40B4-BE49-F238E27FC236}">
                <a16:creationId xmlns:a16="http://schemas.microsoft.com/office/drawing/2014/main" id="{CF334CE0-EA72-3D6A-3110-3308FBE660EC}"/>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10</a:t>
            </a:r>
            <a:r>
              <a:rPr lang="en" sz="3000" dirty="0"/>
              <a:t>.</a:t>
            </a:r>
            <a:r>
              <a:rPr lang="en-US" sz="3000" dirty="0"/>
              <a:t>1</a:t>
            </a:r>
            <a:endParaRPr sz="3000" dirty="0"/>
          </a:p>
        </p:txBody>
      </p:sp>
      <p:sp>
        <p:nvSpPr>
          <p:cNvPr id="398" name="Google Shape;398;p42">
            <a:extLst>
              <a:ext uri="{FF2B5EF4-FFF2-40B4-BE49-F238E27FC236}">
                <a16:creationId xmlns:a16="http://schemas.microsoft.com/office/drawing/2014/main" id="{CD7A760C-CE82-B1F6-E059-9CEB41C5BADC}"/>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is able to produce relevant and understandable data visualizations or reports for specific targets groups using industry standard tools.</a:t>
            </a:r>
            <a:endParaRPr lang="en-US" i="0" dirty="0"/>
          </a:p>
        </p:txBody>
      </p:sp>
      <p:sp>
        <p:nvSpPr>
          <p:cNvPr id="399" name="Google Shape;399;p42">
            <a:extLst>
              <a:ext uri="{FF2B5EF4-FFF2-40B4-BE49-F238E27FC236}">
                <a16:creationId xmlns:a16="http://schemas.microsoft.com/office/drawing/2014/main" id="{CAAB0FDC-F662-C148-6A44-75F8A457D0AD}"/>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Visualization</a:t>
            </a:r>
            <a:endParaRPr sz="900" dirty="0"/>
          </a:p>
        </p:txBody>
      </p:sp>
      <p:graphicFrame>
        <p:nvGraphicFramePr>
          <p:cNvPr id="4" name="Table 3">
            <a:extLst>
              <a:ext uri="{FF2B5EF4-FFF2-40B4-BE49-F238E27FC236}">
                <a16:creationId xmlns:a16="http://schemas.microsoft.com/office/drawing/2014/main" id="{B35F64D0-ACEE-1677-2E18-A0B2FEF33344}"/>
              </a:ext>
            </a:extLst>
          </p:cNvPr>
          <p:cNvGraphicFramePr>
            <a:graphicFrameLocks noGrp="1"/>
          </p:cNvGraphicFramePr>
          <p:nvPr>
            <p:extLst>
              <p:ext uri="{D42A27DB-BD31-4B8C-83A1-F6EECF244321}">
                <p14:modId xmlns:p14="http://schemas.microsoft.com/office/powerpoint/2010/main" val="1728222349"/>
              </p:ext>
            </p:extLst>
          </p:nvPr>
        </p:nvGraphicFramePr>
        <p:xfrm>
          <a:off x="0" y="1069801"/>
          <a:ext cx="9144000" cy="4073700"/>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should submit the dashboard and the document detailing the process, addressing the creative brief. 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compose a clear data-driven research question and is able to import data from 'flat-file' format to the visualization tool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the variable types in the chosen dataset, select, clean and/or transform an appropriate dataset to answer the data-driven research question.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generate appropriate visuals, effectively explain the generated visuals, link the explanations to the data driven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reasearch</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question, and justify their creation.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utilize advanced functions in the visualization tool. The student is able to create a user-friendly dashboard, adhering to UI/UX principles. The rationale connecting these advanced visuals to the data-driven research question is documented.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the shortcomings of the current implementation and  propose next steps for future research.</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submitted the dashboard.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compose a clear data-driven research question and am able to import data from ‘flat-file’ format to the visualization tool.</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identify the variable types in the chosen dataset, select, clean and /or transform an appropriate dataset to answer the data-driven research question.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generate appropriate visuals, effectively explain the generated visuals, link the explanations to the data driven research question, and justify their creation.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utilize advanced functions in the visualization tool. The student is able to create a user-friendly dashboard, adhering to UI/UX principles. The rationale connecting these advanced visuals to the data-driven research question is documented.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identify the shortcomings of the current implementation and propose next steps for future research.</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3430823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3532431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1352897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D</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sz="4000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NOT IN BLOCK A – IGNORE THIS SLIDE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Apart from my broader understanding of AI, Power Bi, SDG, data collection, etc. I learned the most about mathematics. I remember it was always a hard subject for me at school, but because I had to learn </a:t>
            </a:r>
            <a:r>
              <a:rPr lang="en-US" dirty="0" err="1"/>
              <a:t>maths</a:t>
            </a:r>
            <a:r>
              <a:rPr lang="en-US" dirty="0"/>
              <a:t> for this course, I've found that I actually enjoy </a:t>
            </a:r>
            <a:r>
              <a:rPr lang="en-US" dirty="0" err="1"/>
              <a:t>maths</a:t>
            </a:r>
            <a:r>
              <a:rPr lang="en-US" dirty="0"/>
              <a:t> and I'm catching up quickly.</a:t>
            </a:r>
            <a:endParaRPr dirty="0"/>
          </a:p>
          <a:p>
            <a:pPr marL="0" lvl="0" indent="0" algn="just" rtl="0">
              <a:spcBef>
                <a:spcPts val="800"/>
              </a:spcBef>
              <a:spcAft>
                <a:spcPts val="0"/>
              </a:spcAft>
              <a:buNone/>
            </a:pPr>
            <a:r>
              <a:rPr lang="en" sz="1400" b="1" dirty="0"/>
              <a:t>My most difficult challenges this block</a:t>
            </a:r>
            <a:endParaRPr sz="1400" b="1" dirty="0"/>
          </a:p>
          <a:p>
            <a:pPr marL="0" lvl="0" indent="0" algn="just" rtl="0">
              <a:spcBef>
                <a:spcPts val="800"/>
              </a:spcBef>
              <a:spcAft>
                <a:spcPts val="0"/>
              </a:spcAft>
              <a:buNone/>
            </a:pPr>
            <a:r>
              <a:rPr lang="en-US" dirty="0"/>
              <a:t>Mathematics. Before this study I did MBO-4 without </a:t>
            </a:r>
            <a:r>
              <a:rPr lang="en-US" dirty="0" err="1"/>
              <a:t>maths</a:t>
            </a:r>
            <a:r>
              <a:rPr lang="en-US" dirty="0"/>
              <a:t> and in high school, which is 5 years ago, I did </a:t>
            </a:r>
            <a:r>
              <a:rPr lang="en-US" dirty="0" err="1"/>
              <a:t>mavo</a:t>
            </a:r>
            <a:r>
              <a:rPr lang="en-US" dirty="0"/>
              <a:t> </a:t>
            </a:r>
            <a:r>
              <a:rPr lang="en-US" dirty="0" err="1"/>
              <a:t>maths</a:t>
            </a:r>
            <a:r>
              <a:rPr lang="en-US" dirty="0"/>
              <a:t>. Because of this I was far behind the expected level in </a:t>
            </a:r>
            <a:r>
              <a:rPr lang="en-US" dirty="0" err="1"/>
              <a:t>maths</a:t>
            </a:r>
            <a:r>
              <a:rPr lang="en-US" dirty="0"/>
              <a:t> and I am still behind the expected level. </a:t>
            </a:r>
          </a:p>
          <a:p>
            <a:pPr marL="0" lvl="0" indent="0" algn="just" rtl="0">
              <a:spcBef>
                <a:spcPts val="800"/>
              </a:spcBef>
              <a:spcAft>
                <a:spcPts val="0"/>
              </a:spcAft>
              <a:buNone/>
            </a:pPr>
            <a:r>
              <a:rPr lang="en" sz="1400" b="1" dirty="0"/>
              <a:t>The most important lessons I learned</a:t>
            </a:r>
            <a:endParaRPr sz="1400" b="1" dirty="0"/>
          </a:p>
          <a:p>
            <a:pPr marL="0" indent="0" algn="just">
              <a:spcBef>
                <a:spcPts val="800"/>
              </a:spcBef>
              <a:spcAft>
                <a:spcPts val="800"/>
              </a:spcAft>
              <a:buNone/>
            </a:pPr>
            <a:r>
              <a:rPr lang="en-US" dirty="0"/>
              <a:t>Not that I've made that mistake, but I've definitely learnt that you shouldn't put off starting your assignments as there will be enough to do. The pace of this degree is much faster than my previous one, but it's also more challenging, which is what I like.</a:t>
            </a:r>
          </a:p>
        </p:txBody>
      </p:sp>
      <p:sp>
        <p:nvSpPr>
          <p:cNvPr id="508" name="Google Shape;508;p53"/>
          <p:cNvSpPr txBox="1">
            <a:spLocks noGrp="1"/>
          </p:cNvSpPr>
          <p:nvPr>
            <p:ph type="title" idx="4"/>
          </p:nvPr>
        </p:nvSpPr>
        <p:spPr>
          <a:xfrm>
            <a:off x="-91848" y="96951"/>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a:t>
            </a:r>
            <a:endParaRPr dirty="0"/>
          </a:p>
          <a:p>
            <a:pPr marL="0" lvl="0" indent="0" algn="just" rtl="0">
              <a:spcBef>
                <a:spcPts val="800"/>
              </a:spcBef>
              <a:spcAft>
                <a:spcPts val="0"/>
              </a:spcAft>
              <a:buNone/>
            </a:pPr>
            <a:endParaRPr dirty="0"/>
          </a:p>
          <a:p>
            <a:pPr marL="0" lvl="0" indent="0" algn="just" rtl="0">
              <a:spcBef>
                <a:spcPts val="800"/>
              </a:spcBef>
              <a:spcAft>
                <a:spcPts val="0"/>
              </a:spcAft>
              <a:buNone/>
            </a:pPr>
            <a:r>
              <a:rPr lang="en" sz="1400" b="1" dirty="0"/>
              <a:t>How I plan to improve next block</a:t>
            </a:r>
            <a:endParaRPr sz="1400" b="1" dirty="0"/>
          </a:p>
          <a:p>
            <a:pPr marL="0" lvl="0" indent="0" algn="just" rtl="0">
              <a:spcBef>
                <a:spcPts val="800"/>
              </a:spcBef>
              <a:spcAft>
                <a:spcPts val="800"/>
              </a:spcAft>
              <a:buNone/>
            </a:pPr>
            <a:r>
              <a:rPr lang="en-US" dirty="0"/>
              <a:t>Upcoming Challenge Week I will try to make as much progress as possible in </a:t>
            </a:r>
            <a:r>
              <a:rPr lang="en-US" dirty="0" err="1"/>
              <a:t>maths</a:t>
            </a:r>
            <a:r>
              <a:rPr lang="en-US" dirty="0"/>
              <a:t>. I will have the opportunity to concentrate on </a:t>
            </a:r>
            <a:r>
              <a:rPr lang="en-US" dirty="0" err="1"/>
              <a:t>maths</a:t>
            </a:r>
            <a:r>
              <a:rPr lang="en-US" dirty="0"/>
              <a:t> for two weeks. If I can catch up before or at the beginning of the next block, I will have more time to spend on the new tasks instead of having to spend a lot of time catching up.</a:t>
            </a:r>
            <a:endParaRPr dirty="0"/>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
        <p:nvSpPr>
          <p:cNvPr id="5" name="Google Shape;508;p53">
            <a:extLst>
              <a:ext uri="{FF2B5EF4-FFF2-40B4-BE49-F238E27FC236}">
                <a16:creationId xmlns:a16="http://schemas.microsoft.com/office/drawing/2014/main" id="{EAC66E3E-7997-3FB2-868E-2DAC206B613B}"/>
              </a:ext>
            </a:extLst>
          </p:cNvPr>
          <p:cNvSpPr txBox="1">
            <a:spLocks/>
          </p:cNvSpPr>
          <p:nvPr/>
        </p:nvSpPr>
        <p:spPr>
          <a:xfrm>
            <a:off x="-91848" y="96951"/>
            <a:ext cx="85154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000"/>
              <a:buFont typeface="Roboto Light"/>
              <a:buNone/>
              <a:defRPr sz="4800" b="0" i="0" u="none" strike="noStrike" cap="none">
                <a:solidFill>
                  <a:schemeClr val="lt1"/>
                </a:solidFill>
                <a:latin typeface="Roboto Light"/>
                <a:ea typeface="Roboto Light"/>
                <a:cs typeface="Roboto Light"/>
                <a:sym typeface="Roboto Light"/>
              </a:defRPr>
            </a:lvl1pPr>
            <a:lvl2pPr marR="0" lvl="1"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2pPr>
            <a:lvl3pPr marR="0" lvl="2"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3pPr>
            <a:lvl4pPr marR="0" lvl="3"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4pPr>
            <a:lvl5pPr marR="0" lvl="4"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5pPr>
            <a:lvl6pPr marR="0" lvl="5"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6pPr>
            <a:lvl7pPr marR="0" lvl="6"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7pPr>
            <a:lvl8pPr marR="0" lvl="7"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8pPr>
            <a:lvl9pPr marR="0" lvl="8"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9pPr>
          </a:lstStyle>
          <a:p>
            <a:endParaRPr lang="en"/>
          </a:p>
        </p:txBody>
      </p:sp>
      <p:sp>
        <p:nvSpPr>
          <p:cNvPr id="7" name="Google Shape;508;p53">
            <a:extLst>
              <a:ext uri="{FF2B5EF4-FFF2-40B4-BE49-F238E27FC236}">
                <a16:creationId xmlns:a16="http://schemas.microsoft.com/office/drawing/2014/main" id="{6ADF2B66-4C53-E1C0-7D9C-21EFEAFCBDB5}"/>
              </a:ext>
            </a:extLst>
          </p:cNvPr>
          <p:cNvSpPr txBox="1">
            <a:spLocks noGrp="1"/>
          </p:cNvSpPr>
          <p:nvPr>
            <p:ph type="title" idx="4"/>
          </p:nvPr>
        </p:nvSpPr>
        <p:spPr>
          <a:xfrm>
            <a:off x="-89467" y="49326"/>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a:t>Week 1 - Log</a:t>
            </a:r>
            <a:endParaRPr lang="en-US"/>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Reflection</a:t>
            </a:r>
            <a:endParaRPr dirty="0"/>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get used to this school system and to finish all excersises given this week.</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Still trying to figure out some things about how it is done on this school but all the excersises are finished.</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Very good</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Trying to get comfortable with this school system, getting to know my</a:t>
            </a:r>
          </a:p>
          <a:p>
            <a:pPr marL="27940" lvl="0" indent="0" algn="l" rtl="0">
              <a:spcBef>
                <a:spcPts val="0"/>
              </a:spcBef>
              <a:spcAft>
                <a:spcPts val="0"/>
              </a:spcAft>
              <a:buSzPts val="1000"/>
              <a:buNone/>
            </a:pPr>
            <a:r>
              <a:rPr lang="en" dirty="0"/>
              <a:t>fellow clasmates and finishing all excersises.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The work and learning log wasn’t yet how it should’ve been.</a:t>
            </a:r>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Much, but most </a:t>
            </a:r>
            <a:r>
              <a:rPr lang="nl-NL" dirty="0" err="1"/>
              <a:t>notably</a:t>
            </a:r>
            <a:r>
              <a:rPr lang="en" dirty="0"/>
              <a:t> a slightly deeper understanding of AI.</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To work more on my focus. Eventhough the required work gets finished, I notice that I get distracter quite often sometimes.</a:t>
            </a:r>
            <a:endParaRPr dirty="0"/>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1 - Feedback</a:t>
            </a:r>
            <a:endParaRPr/>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 name="TextBox 1">
            <a:extLst>
              <a:ext uri="{FF2B5EF4-FFF2-40B4-BE49-F238E27FC236}">
                <a16:creationId xmlns:a16="http://schemas.microsoft.com/office/drawing/2014/main" id="{7D431F1F-F634-7FA5-06F3-E9A2BA1F45DE}"/>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Log</a:t>
            </a:r>
            <a:endParaRPr/>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finish all excersises and to do some Khan Academy excersises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finished all the excersises and did some Algebra 1 on Khan Academy</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Very well</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The mathmatics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nl-NL" dirty="0" err="1"/>
              <a:t>Again</a:t>
            </a:r>
            <a:r>
              <a:rPr lang="nl-NL" dirty="0"/>
              <a:t> </a:t>
            </a:r>
            <a:r>
              <a:rPr lang="nl-NL" dirty="0" err="1"/>
              <a:t>the</a:t>
            </a:r>
            <a:r>
              <a:rPr lang="nl-NL" dirty="0"/>
              <a:t> </a:t>
            </a:r>
            <a:r>
              <a:rPr lang="nl-NL" dirty="0" err="1"/>
              <a:t>work</a:t>
            </a:r>
            <a:r>
              <a:rPr lang="nl-NL" dirty="0"/>
              <a:t> &amp; </a:t>
            </a:r>
            <a:r>
              <a:rPr lang="nl-NL" dirty="0" err="1"/>
              <a:t>learning</a:t>
            </a:r>
            <a:r>
              <a:rPr lang="nl-NL" dirty="0"/>
              <a:t> log</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nl-NL" dirty="0"/>
              <a:t>More </a:t>
            </a:r>
            <a:r>
              <a:rPr lang="nl-NL" dirty="0" err="1"/>
              <a:t>about</a:t>
            </a:r>
            <a:r>
              <a:rPr lang="nl-NL" dirty="0"/>
              <a:t> </a:t>
            </a:r>
            <a:r>
              <a:rPr lang="nl-NL" dirty="0" err="1"/>
              <a:t>the</a:t>
            </a:r>
            <a:r>
              <a:rPr lang="nl-NL" dirty="0"/>
              <a:t> different kinds of  AI, </a:t>
            </a:r>
            <a:r>
              <a:rPr lang="nl-NL" dirty="0" err="1"/>
              <a:t>how</a:t>
            </a:r>
            <a:r>
              <a:rPr lang="nl-NL" dirty="0"/>
              <a:t> </a:t>
            </a:r>
            <a:r>
              <a:rPr lang="nl-NL" dirty="0" err="1"/>
              <a:t>to</a:t>
            </a:r>
            <a:r>
              <a:rPr lang="nl-NL" dirty="0"/>
              <a:t> </a:t>
            </a:r>
            <a:r>
              <a:rPr lang="nl-NL" dirty="0" err="1"/>
              <a:t>work</a:t>
            </a:r>
            <a:r>
              <a:rPr lang="nl-NL" dirty="0"/>
              <a:t>, </a:t>
            </a:r>
            <a:r>
              <a:rPr lang="nl-NL" dirty="0" err="1"/>
              <a:t>and</a:t>
            </a:r>
            <a:r>
              <a:rPr lang="nl-NL" dirty="0"/>
              <a:t> </a:t>
            </a:r>
            <a:r>
              <a:rPr lang="nl-NL" dirty="0" err="1"/>
              <a:t>some</a:t>
            </a:r>
            <a:r>
              <a:rPr lang="nl-NL" dirty="0"/>
              <a:t> </a:t>
            </a:r>
            <a:r>
              <a:rPr lang="nl-NL" dirty="0" err="1"/>
              <a:t>mathmatics</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T</a:t>
            </a:r>
            <a:r>
              <a:rPr lang="nl-NL" dirty="0"/>
              <a:t>h</a:t>
            </a:r>
            <a:r>
              <a:rPr lang="en" dirty="0"/>
              <a:t>e focus is still a good action </a:t>
            </a:r>
            <a:r>
              <a:rPr lang="en"/>
              <a:t>point to look forward to.</a:t>
            </a:r>
            <a:endParaRPr dirty="0"/>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2</a:t>
            </a:r>
            <a:endParaRPr/>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Feedback</a:t>
            </a:r>
            <a:endParaRPr/>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Mentor Feedback</a:t>
            </a:r>
            <a:endParaRPr dirty="0"/>
          </a:p>
          <a:p>
            <a:pPr marL="0" lvl="0" indent="0" algn="l" rtl="0">
              <a:spcBef>
                <a:spcPts val="800"/>
              </a:spcBef>
              <a:spcAft>
                <a:spcPts val="800"/>
              </a:spcAft>
              <a:buNone/>
            </a:pPr>
            <a:r>
              <a:rPr lang="en" dirty="0"/>
              <a:t>To fill in the worklog and learning log every week. Put evidence in the worklog and add some relfections.</a:t>
            </a:r>
            <a:endParaRPr dirty="0"/>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2" name="TextBox 1">
            <a:extLst>
              <a:ext uri="{FF2B5EF4-FFF2-40B4-BE49-F238E27FC236}">
                <a16:creationId xmlns:a16="http://schemas.microsoft.com/office/drawing/2014/main" id="{B5758ED6-2E5B-74B1-2664-A630EA9A95AF}"/>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ADAD4AA324BF48804EF76FD903323C" ma:contentTypeVersion="15" ma:contentTypeDescription="Create a new document." ma:contentTypeScope="" ma:versionID="4ea0feda506421460444ca95554a0aab">
  <xsd:schema xmlns:xsd="http://www.w3.org/2001/XMLSchema" xmlns:xs="http://www.w3.org/2001/XMLSchema" xmlns:p="http://schemas.microsoft.com/office/2006/metadata/properties" xmlns:ns2="5ff92c65-ed86-4457-baee-ccd535c9ea21" xmlns:ns3="6c8d291c-a5bf-4049-930d-38db8e991d8e" targetNamespace="http://schemas.microsoft.com/office/2006/metadata/properties" ma:root="true" ma:fieldsID="0fc8cf7d0f5ee312899395875a30595e" ns2:_="" ns3:_="">
    <xsd:import namespace="5ff92c65-ed86-4457-baee-ccd535c9ea21"/>
    <xsd:import namespace="6c8d291c-a5bf-4049-930d-38db8e991d8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f92c65-ed86-4457-baee-ccd535c9ea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8d291c-a5bf-4049-930d-38db8e991d8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ad53588-c864-4711-ad43-fad96b40598a}" ma:internalName="TaxCatchAll" ma:showField="CatchAllData" ma:web="6c8d291c-a5bf-4049-930d-38db8e991d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ff92c65-ed86-4457-baee-ccd535c9ea21">
      <Terms xmlns="http://schemas.microsoft.com/office/infopath/2007/PartnerControls"/>
    </lcf76f155ced4ddcb4097134ff3c332f>
    <TaxCatchAll xmlns="6c8d291c-a5bf-4049-930d-38db8e991d8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EE2CFC-DBC5-4A82-9F95-F9B80A5EF5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f92c65-ed86-4457-baee-ccd535c9ea21"/>
    <ds:schemaRef ds:uri="6c8d291c-a5bf-4049-930d-38db8e991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67B86F-F5BB-4BE6-9A37-0E19E53CB68B}">
  <ds:schemaRefs>
    <ds:schemaRef ds:uri="http://schemas.microsoft.com/office/infopath/2007/PartnerControls"/>
    <ds:schemaRef ds:uri="5ff92c65-ed86-4457-baee-ccd535c9ea21"/>
    <ds:schemaRef ds:uri="http://schemas.openxmlformats.org/package/2006/metadata/core-properties"/>
    <ds:schemaRef ds:uri="http://schemas.microsoft.com/office/2006/metadata/properties"/>
    <ds:schemaRef ds:uri="http://purl.org/dc/terms/"/>
    <ds:schemaRef ds:uri="http://purl.org/dc/elements/1.1/"/>
    <ds:schemaRef ds:uri="6c8d291c-a5bf-4049-930d-38db8e991d8e"/>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98D9791E-52D0-4ABB-925A-4EAECF798D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25854</TotalTime>
  <Words>6426</Words>
  <Application>Microsoft Office PowerPoint</Application>
  <PresentationFormat>On-screen Show (16:9)</PresentationFormat>
  <Paragraphs>523</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Helvetica Neue</vt:lpstr>
      <vt:lpstr>Proxima Nova</vt:lpstr>
      <vt:lpstr>Roboto Light</vt:lpstr>
      <vt:lpstr>Roboto</vt:lpstr>
      <vt:lpstr>Arial</vt:lpstr>
      <vt:lpstr>Roboto Thin</vt:lpstr>
      <vt:lpstr>BUAS Gameday</vt:lpstr>
      <vt:lpstr>«Laurens van Baardewijk» «243263» «creativebrief/projectname»</vt:lpstr>
      <vt:lpstr>How To Use This Template</vt:lpstr>
      <vt:lpstr>Learning Log Structure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C</vt:lpstr>
      <vt:lpstr>ILO 0.1</vt:lpstr>
      <vt:lpstr>ILO 0</vt:lpstr>
      <vt:lpstr>ILO 0.2</vt:lpstr>
      <vt:lpstr>ILO 0</vt:lpstr>
      <vt:lpstr>ILO 1</vt:lpstr>
      <vt:lpstr>ILO 1</vt:lpstr>
      <vt:lpstr>ILO 2</vt:lpstr>
      <vt:lpstr>ILO 2</vt:lpstr>
      <vt:lpstr>ILO 3</vt:lpstr>
      <vt:lpstr>ILO 3</vt:lpstr>
      <vt:lpstr>ILO 7</vt:lpstr>
      <vt:lpstr>ILO 7</vt:lpstr>
      <vt:lpstr>ILO 10</vt:lpstr>
      <vt:lpstr>ILO 10</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Baardewijk, Laurens van (243263)</cp:lastModifiedBy>
  <cp:revision>116</cp:revision>
  <dcterms:modified xsi:type="dcterms:W3CDTF">2024-10-30T10:01:40Z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0x0101000BADAD4AA324BF48804EF76FD903323C</vt:lpwstr>
  </property>
  <property fmtid="{D5CDD505-2E9C-101B-9397-08002B2CF9AE}" pid="3" name="MediaServiceImageTags">
    <vt:lpwstr/>
  </property>
</Properties>
</file>