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2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7CD0"/>
    <a:srgbClr val="2170B4"/>
    <a:srgbClr val="E4ECF0"/>
    <a:srgbClr val="F2F2F2"/>
    <a:srgbClr val="FFE829"/>
    <a:srgbClr val="1F70C1"/>
    <a:srgbClr val="466BB0"/>
    <a:srgbClr val="1C63BC"/>
    <a:srgbClr val="FFDC08"/>
    <a:srgbClr val="FFC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/>
    <p:restoredTop sz="96530" autoAdjust="0"/>
  </p:normalViewPr>
  <p:slideViewPr>
    <p:cSldViewPr snapToGrid="0" snapToObjects="1">
      <p:cViewPr varScale="1">
        <p:scale>
          <a:sx n="125" d="100"/>
          <a:sy n="125" d="100"/>
        </p:scale>
        <p:origin x="168" y="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73D76-A817-A24C-9979-8B2DC86F5C7F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B8FCB-839F-264E-898F-9DC682ED9A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67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8FCB-839F-264E-898F-9DC682ED9A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7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83EA-FB10-F142-8045-983A13BB552A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B1E7-8289-6A49-A4BE-7EDAF44665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9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83EA-FB10-F142-8045-983A13BB552A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B1E7-8289-6A49-A4BE-7EDAF44665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7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83EA-FB10-F142-8045-983A13BB552A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B1E7-8289-6A49-A4BE-7EDAF44665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5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83EA-FB10-F142-8045-983A13BB552A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B1E7-8289-6A49-A4BE-7EDAF44665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9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83EA-FB10-F142-8045-983A13BB552A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B1E7-8289-6A49-A4BE-7EDAF44665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6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83EA-FB10-F142-8045-983A13BB552A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B1E7-8289-6A49-A4BE-7EDAF44665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0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83EA-FB10-F142-8045-983A13BB552A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B1E7-8289-6A49-A4BE-7EDAF44665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83EA-FB10-F142-8045-983A13BB552A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B1E7-8289-6A49-A4BE-7EDAF44665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83EA-FB10-F142-8045-983A13BB552A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B1E7-8289-6A49-A4BE-7EDAF44665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83EA-FB10-F142-8045-983A13BB552A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B1E7-8289-6A49-A4BE-7EDAF44665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9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83EA-FB10-F142-8045-983A13BB552A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FB1E7-8289-6A49-A4BE-7EDAF44665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4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A83EA-FB10-F142-8045-983A13BB552A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B1E7-8289-6A49-A4BE-7EDAF44665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6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127.0.0.1:3300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0742" y="469862"/>
            <a:ext cx="1633507" cy="4426566"/>
          </a:xfrm>
          <a:prstGeom prst="rect">
            <a:avLst/>
          </a:prstGeom>
          <a:solidFill>
            <a:schemeClr val="bg2"/>
          </a:solidFill>
          <a:ln w="0">
            <a:noFill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User’s Workstation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259073E-6424-0241-BF99-9F197D6B8AF2}"/>
              </a:ext>
            </a:extLst>
          </p:cNvPr>
          <p:cNvSpPr/>
          <p:nvPr/>
        </p:nvSpPr>
        <p:spPr>
          <a:xfrm>
            <a:off x="4047473" y="1259029"/>
            <a:ext cx="1421237" cy="2135816"/>
          </a:xfrm>
          <a:prstGeom prst="rect">
            <a:avLst/>
          </a:prstGeom>
          <a:solidFill>
            <a:schemeClr val="bg2"/>
          </a:solidFill>
          <a:ln w="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Browser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090180" y="3539480"/>
            <a:ext cx="2972412" cy="1356947"/>
          </a:xfrm>
          <a:prstGeom prst="rect">
            <a:avLst/>
          </a:prstGeom>
          <a:solidFill>
            <a:srgbClr val="1F70C1"/>
          </a:solidFill>
          <a:ln w="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High Speed Transfer Server</a:t>
            </a:r>
          </a:p>
        </p:txBody>
      </p:sp>
      <p:sp>
        <p:nvSpPr>
          <p:cNvPr id="2" name="Rectangle 1"/>
          <p:cNvSpPr/>
          <p:nvPr/>
        </p:nvSpPr>
        <p:spPr>
          <a:xfrm>
            <a:off x="8057965" y="2083000"/>
            <a:ext cx="3004627" cy="6127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400" noProof="1">
              <a:solidFill>
                <a:schemeClr val="bg1"/>
              </a:solidFill>
            </a:endParaRPr>
          </a:p>
          <a:p>
            <a:pPr algn="ctr"/>
            <a:r>
              <a:rPr lang="en-US" sz="1400" noProof="1">
                <a:solidFill>
                  <a:schemeClr val="bg1"/>
                </a:solidFill>
              </a:rPr>
              <a:t>Application (Web)</a:t>
            </a:r>
          </a:p>
        </p:txBody>
      </p:sp>
      <p:sp>
        <p:nvSpPr>
          <p:cNvPr id="3" name="Rectangle 2"/>
          <p:cNvSpPr/>
          <p:nvPr/>
        </p:nvSpPr>
        <p:spPr>
          <a:xfrm>
            <a:off x="8615517" y="3825002"/>
            <a:ext cx="1910036" cy="464994"/>
          </a:xfrm>
          <a:prstGeom prst="rect">
            <a:avLst/>
          </a:prstGeom>
          <a:solidFill>
            <a:srgbClr val="1F70C1"/>
          </a:solidFill>
          <a:ln w="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asperanoded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47473" y="3775125"/>
            <a:ext cx="1417917" cy="417648"/>
          </a:xfrm>
          <a:prstGeom prst="rect">
            <a:avLst/>
          </a:prstGeom>
          <a:solidFill>
            <a:srgbClr val="1F70C1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Connect 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047473" y="4192774"/>
            <a:ext cx="1416780" cy="206425"/>
          </a:xfrm>
          <a:prstGeom prst="rect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Fasp</a:t>
            </a:r>
            <a:r>
              <a:rPr lang="en-US" dirty="0">
                <a:solidFill>
                  <a:schemeClr val="tx1"/>
                </a:solidFill>
              </a:rPr>
              <a:t>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7472" y="4395429"/>
            <a:ext cx="1414459" cy="414825"/>
          </a:xfrm>
          <a:prstGeom prst="rect">
            <a:avLst/>
          </a:prstGeom>
          <a:solidFill>
            <a:srgbClr val="1F70C1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ascp (client)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8615517" y="4324724"/>
            <a:ext cx="1910037" cy="511239"/>
          </a:xfrm>
          <a:prstGeom prst="rect">
            <a:avLst/>
          </a:prstGeom>
          <a:solidFill>
            <a:srgbClr val="1F70C1"/>
          </a:solidFill>
          <a:ln w="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ascp (server)</a:t>
            </a:r>
          </a:p>
          <a:p>
            <a:pPr algn="r"/>
            <a:r>
              <a:rPr lang="en-US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aspera.conf</a:t>
            </a:r>
            <a:endParaRPr lang="en-US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34112" y="4574963"/>
            <a:ext cx="99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(T)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047473" y="1592971"/>
            <a:ext cx="1163873" cy="61591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App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javascript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4" name="Straight Connector 23"/>
          <p:cNvCxnSpPr>
            <a:cxnSpLocks/>
          </p:cNvCxnSpPr>
          <p:nvPr/>
        </p:nvCxnSpPr>
        <p:spPr>
          <a:xfrm flipV="1">
            <a:off x="6474430" y="20169"/>
            <a:ext cx="0" cy="6837831"/>
          </a:xfrm>
          <a:prstGeom prst="line">
            <a:avLst/>
          </a:prstGeom>
          <a:solidFill>
            <a:schemeClr val="bg2"/>
          </a:solidFill>
          <a:ln w="34925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6" name="Rectangle 65"/>
          <p:cNvSpPr/>
          <p:nvPr/>
        </p:nvSpPr>
        <p:spPr>
          <a:xfrm>
            <a:off x="1796699" y="3960744"/>
            <a:ext cx="1330446" cy="253566"/>
          </a:xfrm>
          <a:prstGeom prst="rect">
            <a:avLst/>
          </a:prstGeom>
          <a:solidFill>
            <a:srgbClr val="1F70C1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IBM Aspera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975083" y="-42189"/>
            <a:ext cx="117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Client Side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771245" y="-6477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Server Side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794072" y="3643509"/>
            <a:ext cx="1330447" cy="253560"/>
          </a:xfrm>
          <a:prstGeom prst="rect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Aspera API</a:t>
            </a:r>
          </a:p>
        </p:txBody>
      </p:sp>
      <p:sp>
        <p:nvSpPr>
          <p:cNvPr id="37" name="TextBox 21"/>
          <p:cNvSpPr txBox="1"/>
          <p:nvPr/>
        </p:nvSpPr>
        <p:spPr>
          <a:xfrm>
            <a:off x="4584365" y="332350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42" name="TextBox 11"/>
          <p:cNvSpPr txBox="1"/>
          <p:nvPr/>
        </p:nvSpPr>
        <p:spPr>
          <a:xfrm>
            <a:off x="4047472" y="2206693"/>
            <a:ext cx="1165212" cy="175306"/>
          </a:xfrm>
          <a:prstGeom prst="rect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>
            <a:defPPr>
              <a:defRPr lang="en-US"/>
            </a:defPPr>
            <a:lvl1pPr algn="ctr"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Connect</a:t>
            </a:r>
          </a:p>
        </p:txBody>
      </p:sp>
      <p:sp>
        <p:nvSpPr>
          <p:cNvPr id="74" name="TextBox 68"/>
          <p:cNvSpPr txBox="1"/>
          <p:nvPr/>
        </p:nvSpPr>
        <p:spPr>
          <a:xfrm>
            <a:off x="6918459" y="5811560"/>
            <a:ext cx="512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Typically, storage is shared with Application, through “</a:t>
            </a:r>
            <a:r>
              <a:rPr lang="en-US" sz="1200" dirty="0" err="1"/>
              <a:t>docroot</a:t>
            </a:r>
            <a:r>
              <a:rPr lang="en-US" sz="1200" dirty="0"/>
              <a:t>”</a:t>
            </a:r>
          </a:p>
          <a:p>
            <a:pPr marL="228600" indent="-228600">
              <a:buAutoNum type="arabicParenBoth"/>
            </a:pPr>
            <a:r>
              <a:rPr lang="en-US" sz="1200" dirty="0"/>
              <a:t>and (2) may be installed on the same or separate server.</a:t>
            </a:r>
          </a:p>
          <a:p>
            <a:r>
              <a:rPr lang="en-US" sz="1200" dirty="0"/>
              <a:t>(5) Can be referenced from cloud or embedded in App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053289" y="1133607"/>
            <a:ext cx="2996577" cy="754453"/>
          </a:xfrm>
          <a:prstGeom prst="rect">
            <a:avLst/>
          </a:prstGeom>
          <a:solidFill>
            <a:srgbClr val="1F70C1"/>
          </a:solidFill>
          <a:ln w="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Connect SDK (</a:t>
            </a:r>
            <a:r>
              <a:rPr lang="en-US" sz="1600" dirty="0" err="1">
                <a:solidFill>
                  <a:schemeClr val="bg1"/>
                </a:solidFill>
              </a:rPr>
              <a:t>javascript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d3gcli72yxqn2z.cloudfront.net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(or locally hosted)</a:t>
            </a:r>
          </a:p>
        </p:txBody>
      </p:sp>
      <p:cxnSp>
        <p:nvCxnSpPr>
          <p:cNvPr id="54" name="Straight Connector 53"/>
          <p:cNvCxnSpPr>
            <a:cxnSpLocks/>
            <a:stCxn id="65" idx="0"/>
            <a:endCxn id="49" idx="1"/>
          </p:cNvCxnSpPr>
          <p:nvPr/>
        </p:nvCxnSpPr>
        <p:spPr>
          <a:xfrm flipV="1">
            <a:off x="5208978" y="1510834"/>
            <a:ext cx="2844311" cy="383358"/>
          </a:xfrm>
          <a:prstGeom prst="line">
            <a:avLst/>
          </a:prstGeom>
          <a:solidFill>
            <a:schemeClr val="bg2"/>
          </a:solidFill>
          <a:ln w="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/>
          <p:cNvCxnSpPr>
            <a:cxnSpLocks/>
            <a:stCxn id="2" idx="2"/>
            <a:endCxn id="3" idx="0"/>
          </p:cNvCxnSpPr>
          <p:nvPr/>
        </p:nvCxnSpPr>
        <p:spPr>
          <a:xfrm>
            <a:off x="9560279" y="2695730"/>
            <a:ext cx="10256" cy="1129272"/>
          </a:xfrm>
          <a:prstGeom prst="line">
            <a:avLst/>
          </a:prstGeom>
          <a:solidFill>
            <a:schemeClr val="bg2"/>
          </a:solidFill>
          <a:ln w="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9" name="TextBox 11"/>
          <p:cNvSpPr txBox="1"/>
          <p:nvPr/>
        </p:nvSpPr>
        <p:spPr>
          <a:xfrm rot="19837">
            <a:off x="9238974" y="3824892"/>
            <a:ext cx="665087" cy="179653"/>
          </a:xfrm>
          <a:prstGeom prst="rect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>
            <a:defPPr>
              <a:defRPr lang="en-US"/>
            </a:defPPr>
            <a:lvl1pPr algn="ctr"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Node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AB23D36-D069-8645-9239-03F9A0372A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78145" y="725347"/>
            <a:ext cx="681697" cy="652141"/>
          </a:xfrm>
          <a:prstGeom prst="rect">
            <a:avLst/>
          </a:prstGeom>
        </p:spPr>
      </p:pic>
      <p:sp>
        <p:nvSpPr>
          <p:cNvPr id="81" name="TextBox 11">
            <a:extLst>
              <a:ext uri="{FF2B5EF4-FFF2-40B4-BE49-F238E27FC236}">
                <a16:creationId xmlns:a16="http://schemas.microsoft.com/office/drawing/2014/main" id="{78304CEF-8922-9245-8EAE-F7F5EDE3B2C5}"/>
              </a:ext>
            </a:extLst>
          </p:cNvPr>
          <p:cNvSpPr txBox="1"/>
          <p:nvPr/>
        </p:nvSpPr>
        <p:spPr>
          <a:xfrm>
            <a:off x="9532671" y="3116844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(N)</a:t>
            </a:r>
          </a:p>
        </p:txBody>
      </p:sp>
      <p:sp>
        <p:nvSpPr>
          <p:cNvPr id="32" name="Cylindre 31">
            <a:extLst>
              <a:ext uri="{FF2B5EF4-FFF2-40B4-BE49-F238E27FC236}">
                <a16:creationId xmlns:a16="http://schemas.microsoft.com/office/drawing/2014/main" id="{F62669AA-95F9-4044-BD12-0664081784DD}"/>
              </a:ext>
            </a:extLst>
          </p:cNvPr>
          <p:cNvSpPr/>
          <p:nvPr/>
        </p:nvSpPr>
        <p:spPr>
          <a:xfrm>
            <a:off x="9168854" y="5277831"/>
            <a:ext cx="844001" cy="470978"/>
          </a:xfrm>
          <a:prstGeom prst="can">
            <a:avLst>
              <a:gd name="adj" fmla="val 18996"/>
            </a:avLst>
          </a:prstGeom>
          <a:solidFill>
            <a:srgbClr val="7030A0"/>
          </a:solidFill>
          <a:ln w="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Storage</a:t>
            </a:r>
          </a:p>
        </p:txBody>
      </p:sp>
      <p:cxnSp>
        <p:nvCxnSpPr>
          <p:cNvPr id="94" name="Straight Connector 53">
            <a:extLst>
              <a:ext uri="{FF2B5EF4-FFF2-40B4-BE49-F238E27FC236}">
                <a16:creationId xmlns:a16="http://schemas.microsoft.com/office/drawing/2014/main" id="{4A4FC3A2-A6B1-C244-9C1E-769CF7E0142C}"/>
              </a:ext>
            </a:extLst>
          </p:cNvPr>
          <p:cNvCxnSpPr>
            <a:cxnSpLocks/>
            <a:stCxn id="65" idx="0"/>
            <a:endCxn id="2" idx="1"/>
          </p:cNvCxnSpPr>
          <p:nvPr/>
        </p:nvCxnSpPr>
        <p:spPr>
          <a:xfrm>
            <a:off x="5208978" y="1894192"/>
            <a:ext cx="2848987" cy="495173"/>
          </a:xfrm>
          <a:prstGeom prst="line">
            <a:avLst/>
          </a:prstGeom>
          <a:solidFill>
            <a:schemeClr val="bg2"/>
          </a:solidFill>
          <a:ln w="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08" name="Straight Connector 22">
            <a:extLst>
              <a:ext uri="{FF2B5EF4-FFF2-40B4-BE49-F238E27FC236}">
                <a16:creationId xmlns:a16="http://schemas.microsoft.com/office/drawing/2014/main" id="{B63BEE93-6E2B-844D-8C20-6001EE1A4B70}"/>
              </a:ext>
            </a:extLst>
          </p:cNvPr>
          <p:cNvCxnSpPr>
            <a:cxnSpLocks/>
          </p:cNvCxnSpPr>
          <p:nvPr/>
        </p:nvCxnSpPr>
        <p:spPr>
          <a:xfrm>
            <a:off x="4630078" y="3202064"/>
            <a:ext cx="0" cy="568225"/>
          </a:xfrm>
          <a:prstGeom prst="line">
            <a:avLst/>
          </a:prstGeom>
          <a:solidFill>
            <a:schemeClr val="bg2"/>
          </a:solidFill>
          <a:ln w="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84" name="Straight Connector 53">
            <a:extLst>
              <a:ext uri="{FF2B5EF4-FFF2-40B4-BE49-F238E27FC236}">
                <a16:creationId xmlns:a16="http://schemas.microsoft.com/office/drawing/2014/main" id="{CB9E0505-17FD-2E44-A49C-7A335D84737D}"/>
              </a:ext>
            </a:extLst>
          </p:cNvPr>
          <p:cNvCxnSpPr>
            <a:cxnSpLocks/>
          </p:cNvCxnSpPr>
          <p:nvPr/>
        </p:nvCxnSpPr>
        <p:spPr>
          <a:xfrm>
            <a:off x="1778569" y="4794238"/>
            <a:ext cx="698536" cy="0"/>
          </a:xfrm>
          <a:prstGeom prst="line">
            <a:avLst/>
          </a:prstGeom>
          <a:solidFill>
            <a:schemeClr val="bg2"/>
          </a:solidFill>
          <a:ln w="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6" name="TextBox 17">
            <a:extLst>
              <a:ext uri="{FF2B5EF4-FFF2-40B4-BE49-F238E27FC236}">
                <a16:creationId xmlns:a16="http://schemas.microsoft.com/office/drawing/2014/main" id="{61D7CF4E-50A2-AA4A-8B03-2822B5E8E000}"/>
              </a:ext>
            </a:extLst>
          </p:cNvPr>
          <p:cNvSpPr txBox="1"/>
          <p:nvPr/>
        </p:nvSpPr>
        <p:spPr>
          <a:xfrm>
            <a:off x="2420465" y="4615865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HTTPS</a:t>
            </a:r>
          </a:p>
        </p:txBody>
      </p:sp>
      <p:cxnSp>
        <p:nvCxnSpPr>
          <p:cNvPr id="87" name="Straight Connector 53">
            <a:extLst>
              <a:ext uri="{FF2B5EF4-FFF2-40B4-BE49-F238E27FC236}">
                <a16:creationId xmlns:a16="http://schemas.microsoft.com/office/drawing/2014/main" id="{74EDBA05-F119-3C4E-9D22-3E6EF77F0424}"/>
              </a:ext>
            </a:extLst>
          </p:cNvPr>
          <p:cNvCxnSpPr>
            <a:cxnSpLocks/>
          </p:cNvCxnSpPr>
          <p:nvPr/>
        </p:nvCxnSpPr>
        <p:spPr>
          <a:xfrm>
            <a:off x="1761462" y="5139303"/>
            <a:ext cx="698536" cy="0"/>
          </a:xfrm>
          <a:prstGeom prst="line">
            <a:avLst/>
          </a:prstGeom>
          <a:solidFill>
            <a:schemeClr val="bg2"/>
          </a:solidFill>
          <a:ln w="50800" cmpd="dbl">
            <a:solidFill>
              <a:srgbClr val="7030A0"/>
            </a:solidFill>
            <a:prstDash val="solid"/>
            <a:tailEnd type="stealth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8" name="TextBox 17">
            <a:extLst>
              <a:ext uri="{FF2B5EF4-FFF2-40B4-BE49-F238E27FC236}">
                <a16:creationId xmlns:a16="http://schemas.microsoft.com/office/drawing/2014/main" id="{C9EA1B13-492B-A14F-BB43-25793EE03D8F}"/>
              </a:ext>
            </a:extLst>
          </p:cNvPr>
          <p:cNvSpPr txBox="1"/>
          <p:nvPr/>
        </p:nvSpPr>
        <p:spPr>
          <a:xfrm>
            <a:off x="2385182" y="4951818"/>
            <a:ext cx="15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FASP </a:t>
            </a:r>
            <a:r>
              <a:rPr lang="en-US" sz="900" dirty="0"/>
              <a:t>(TCP/UDP/33001)</a:t>
            </a:r>
            <a:endParaRPr lang="en-US" dirty="0"/>
          </a:p>
        </p:txBody>
      </p:sp>
      <p:cxnSp>
        <p:nvCxnSpPr>
          <p:cNvPr id="89" name="Straight Connector 53">
            <a:extLst>
              <a:ext uri="{FF2B5EF4-FFF2-40B4-BE49-F238E27FC236}">
                <a16:creationId xmlns:a16="http://schemas.microsoft.com/office/drawing/2014/main" id="{BEB52100-9345-8942-93B8-21E3D63D1DB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461931" y="4580344"/>
            <a:ext cx="3153586" cy="22498"/>
          </a:xfrm>
          <a:prstGeom prst="line">
            <a:avLst/>
          </a:prstGeom>
          <a:solidFill>
            <a:schemeClr val="bg2"/>
          </a:solidFill>
          <a:ln w="50800" cmpd="dbl">
            <a:solidFill>
              <a:srgbClr val="7030A0"/>
            </a:solidFill>
            <a:prstDash val="solid"/>
            <a:tailEnd type="stealth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" name="Rectangle 4"/>
          <p:cNvSpPr/>
          <p:nvPr/>
        </p:nvSpPr>
        <p:spPr>
          <a:xfrm>
            <a:off x="4047472" y="2376561"/>
            <a:ext cx="1165212" cy="585473"/>
          </a:xfrm>
          <a:prstGeom prst="rect">
            <a:avLst/>
          </a:prstGeom>
          <a:solidFill>
            <a:srgbClr val="1F70C1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Connect SDK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javascript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94798E4D-186E-EA40-A306-D8544A202893}"/>
              </a:ext>
            </a:extLst>
          </p:cNvPr>
          <p:cNvSpPr/>
          <p:nvPr/>
        </p:nvSpPr>
        <p:spPr>
          <a:xfrm>
            <a:off x="4060686" y="1607914"/>
            <a:ext cx="217164" cy="21576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CE80CF69-84E9-5C43-981B-A65F9E78E8F5}"/>
              </a:ext>
            </a:extLst>
          </p:cNvPr>
          <p:cNvSpPr/>
          <p:nvPr/>
        </p:nvSpPr>
        <p:spPr>
          <a:xfrm>
            <a:off x="3975083" y="520484"/>
            <a:ext cx="217164" cy="21576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D2D82F14-9F2A-994A-B881-D983B515C14C}"/>
              </a:ext>
            </a:extLst>
          </p:cNvPr>
          <p:cNvSpPr/>
          <p:nvPr/>
        </p:nvSpPr>
        <p:spPr>
          <a:xfrm>
            <a:off x="4083665" y="3989699"/>
            <a:ext cx="217164" cy="21576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4</a:t>
            </a:r>
            <a:r>
              <a:rPr lang="en-US" sz="800">
                <a:solidFill>
                  <a:schemeClr val="tx1"/>
                </a:solidFill>
              </a:rPr>
              <a:t>c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AC8ACA41-B80E-AA4B-9C37-57033855A9F1}"/>
              </a:ext>
            </a:extLst>
          </p:cNvPr>
          <p:cNvSpPr/>
          <p:nvPr/>
        </p:nvSpPr>
        <p:spPr>
          <a:xfrm>
            <a:off x="8166858" y="3563037"/>
            <a:ext cx="217164" cy="21576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1B36D251-3342-894F-8ADC-6A997E566FA6}"/>
              </a:ext>
            </a:extLst>
          </p:cNvPr>
          <p:cNvSpPr/>
          <p:nvPr/>
        </p:nvSpPr>
        <p:spPr>
          <a:xfrm>
            <a:off x="8090180" y="2091891"/>
            <a:ext cx="217164" cy="21576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BB6C3DE0-1739-1E40-B35E-2E1C49965EC3}"/>
              </a:ext>
            </a:extLst>
          </p:cNvPr>
          <p:cNvSpPr/>
          <p:nvPr/>
        </p:nvSpPr>
        <p:spPr>
          <a:xfrm>
            <a:off x="8090180" y="1163012"/>
            <a:ext cx="217164" cy="21576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5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20680853-6C80-C14B-B5AD-391684B588CA}"/>
              </a:ext>
            </a:extLst>
          </p:cNvPr>
          <p:cNvSpPr/>
          <p:nvPr/>
        </p:nvSpPr>
        <p:spPr>
          <a:xfrm>
            <a:off x="9075476" y="5201713"/>
            <a:ext cx="217164" cy="21576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1" name="TextBox 17">
            <a:extLst>
              <a:ext uri="{FF2B5EF4-FFF2-40B4-BE49-F238E27FC236}">
                <a16:creationId xmlns:a16="http://schemas.microsoft.com/office/drawing/2014/main" id="{E7B24C89-7984-D349-A971-B372741C37A2}"/>
              </a:ext>
            </a:extLst>
          </p:cNvPr>
          <p:cNvSpPr txBox="1"/>
          <p:nvPr/>
        </p:nvSpPr>
        <p:spPr>
          <a:xfrm>
            <a:off x="1757686" y="5976859"/>
            <a:ext cx="462615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(C) browser extension (</a:t>
            </a:r>
            <a:r>
              <a:rPr lang="en-US" sz="1200" dirty="0">
                <a:hlinkClick r:id="rId4"/>
              </a:rPr>
              <a:t>http://127.0.0.1:33003</a:t>
            </a:r>
            <a:r>
              <a:rPr lang="en-US" sz="1200" dirty="0"/>
              <a:t>)</a:t>
            </a:r>
          </a:p>
          <a:p>
            <a:r>
              <a:rPr lang="en-US" sz="1200" dirty="0"/>
              <a:t>(N) Node API authenticated using node user and password (</a:t>
            </a:r>
            <a:r>
              <a:rPr lang="en-US" sz="1200" dirty="0" err="1"/>
              <a:t>asnodeadmin</a:t>
            </a:r>
            <a:r>
              <a:rPr lang="en-US" sz="1200" dirty="0"/>
              <a:t>)</a:t>
            </a:r>
          </a:p>
          <a:p>
            <a:r>
              <a:rPr lang="en-US" sz="1200" dirty="0"/>
              <a:t>(T) Auth by Token (generated by webapp using node </a:t>
            </a:r>
            <a:r>
              <a:rPr lang="en-US" sz="1200" dirty="0" err="1"/>
              <a:t>api</a:t>
            </a:r>
            <a:r>
              <a:rPr lang="en-US" sz="1200" dirty="0"/>
              <a:t>)</a:t>
            </a:r>
          </a:p>
        </p:txBody>
      </p:sp>
      <p:sp>
        <p:nvSpPr>
          <p:cNvPr id="91" name="Cylindre 90">
            <a:extLst>
              <a:ext uri="{FF2B5EF4-FFF2-40B4-BE49-F238E27FC236}">
                <a16:creationId xmlns:a16="http://schemas.microsoft.com/office/drawing/2014/main" id="{CC92C7C8-82F2-7C42-84C3-96599DBDC330}"/>
              </a:ext>
            </a:extLst>
          </p:cNvPr>
          <p:cNvSpPr/>
          <p:nvPr/>
        </p:nvSpPr>
        <p:spPr>
          <a:xfrm>
            <a:off x="4346153" y="5277831"/>
            <a:ext cx="817095" cy="470197"/>
          </a:xfrm>
          <a:prstGeom prst="can">
            <a:avLst/>
          </a:prstGeom>
          <a:solidFill>
            <a:srgbClr val="7030A0"/>
          </a:solidFill>
          <a:ln w="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Storage</a:t>
            </a:r>
          </a:p>
        </p:txBody>
      </p:sp>
      <p:cxnSp>
        <p:nvCxnSpPr>
          <p:cNvPr id="92" name="Straight Connector 54">
            <a:extLst>
              <a:ext uri="{FF2B5EF4-FFF2-40B4-BE49-F238E27FC236}">
                <a16:creationId xmlns:a16="http://schemas.microsoft.com/office/drawing/2014/main" id="{AF6409F7-E5E1-0F4B-B6CA-A61C83D4EC6A}"/>
              </a:ext>
            </a:extLst>
          </p:cNvPr>
          <p:cNvCxnSpPr>
            <a:cxnSpLocks/>
            <a:stCxn id="8" idx="2"/>
            <a:endCxn id="91" idx="1"/>
          </p:cNvCxnSpPr>
          <p:nvPr/>
        </p:nvCxnSpPr>
        <p:spPr>
          <a:xfrm flipH="1">
            <a:off x="4754701" y="4810254"/>
            <a:ext cx="1" cy="467577"/>
          </a:xfrm>
          <a:prstGeom prst="line">
            <a:avLst/>
          </a:prstGeom>
          <a:solidFill>
            <a:schemeClr val="bg2"/>
          </a:solidFill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6A4BE66-E08D-D148-8DAE-50D52CEFE668}"/>
              </a:ext>
            </a:extLst>
          </p:cNvPr>
          <p:cNvSpPr/>
          <p:nvPr/>
        </p:nvSpPr>
        <p:spPr>
          <a:xfrm>
            <a:off x="1797838" y="4295291"/>
            <a:ext cx="1330446" cy="2541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09" name="TextBox 17">
            <a:extLst>
              <a:ext uri="{FF2B5EF4-FFF2-40B4-BE49-F238E27FC236}">
                <a16:creationId xmlns:a16="http://schemas.microsoft.com/office/drawing/2014/main" id="{A2E17708-4033-424C-88D1-FE05348BBBF4}"/>
              </a:ext>
            </a:extLst>
          </p:cNvPr>
          <p:cNvSpPr txBox="1"/>
          <p:nvPr/>
        </p:nvSpPr>
        <p:spPr>
          <a:xfrm>
            <a:off x="5545144" y="4266223"/>
            <a:ext cx="992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FASP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509ECBF-F456-A441-AA52-4E71DF222F02}"/>
              </a:ext>
            </a:extLst>
          </p:cNvPr>
          <p:cNvSpPr/>
          <p:nvPr/>
        </p:nvSpPr>
        <p:spPr>
          <a:xfrm>
            <a:off x="4047470" y="2964341"/>
            <a:ext cx="1161508" cy="430504"/>
          </a:xfrm>
          <a:prstGeom prst="rect">
            <a:avLst/>
          </a:prstGeom>
          <a:solidFill>
            <a:srgbClr val="1F70C1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Connect </a:t>
            </a:r>
            <a:r>
              <a:rPr lang="en-US" sz="1600" dirty="0" err="1">
                <a:solidFill>
                  <a:schemeClr val="bg1"/>
                </a:solidFill>
              </a:rPr>
              <a:t>ext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Browser extension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5" name="TextBox 11">
            <a:extLst>
              <a:ext uri="{FF2B5EF4-FFF2-40B4-BE49-F238E27FC236}">
                <a16:creationId xmlns:a16="http://schemas.microsoft.com/office/drawing/2014/main" id="{11765921-D115-C64F-A177-71A1AA285738}"/>
              </a:ext>
            </a:extLst>
          </p:cNvPr>
          <p:cNvSpPr txBox="1"/>
          <p:nvPr/>
        </p:nvSpPr>
        <p:spPr>
          <a:xfrm rot="16200000">
            <a:off x="5037620" y="1764325"/>
            <a:ext cx="602451" cy="259735"/>
          </a:xfrm>
          <a:prstGeom prst="rect">
            <a:avLst/>
          </a:prstGeom>
          <a:solidFill>
            <a:schemeClr val="bg2"/>
          </a:solidFill>
          <a:ln w="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HTTPS</a:t>
            </a:r>
          </a:p>
        </p:txBody>
      </p:sp>
      <p:cxnSp>
        <p:nvCxnSpPr>
          <p:cNvPr id="64" name="Connecteur en angle 63">
            <a:extLst>
              <a:ext uri="{FF2B5EF4-FFF2-40B4-BE49-F238E27FC236}">
                <a16:creationId xmlns:a16="http://schemas.microsoft.com/office/drawing/2014/main" id="{0F0F2B54-34F0-8D46-A68D-700B08AFA47A}"/>
              </a:ext>
            </a:extLst>
          </p:cNvPr>
          <p:cNvCxnSpPr>
            <a:cxnSpLocks/>
            <a:stCxn id="2" idx="3"/>
            <a:endCxn id="32" idx="1"/>
          </p:cNvCxnSpPr>
          <p:nvPr/>
        </p:nvCxnSpPr>
        <p:spPr>
          <a:xfrm flipH="1">
            <a:off x="9590855" y="2389365"/>
            <a:ext cx="1471737" cy="2888466"/>
          </a:xfrm>
          <a:prstGeom prst="bentConnector4">
            <a:avLst>
              <a:gd name="adj1" fmla="val -15533"/>
              <a:gd name="adj2" fmla="val 93291"/>
            </a:avLst>
          </a:prstGeom>
          <a:solidFill>
            <a:schemeClr val="bg2"/>
          </a:solidFill>
          <a:ln w="28575">
            <a:solidFill>
              <a:schemeClr val="accent6">
                <a:lumMod val="75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33" name="Connecteur en angle 132">
            <a:extLst>
              <a:ext uri="{FF2B5EF4-FFF2-40B4-BE49-F238E27FC236}">
                <a16:creationId xmlns:a16="http://schemas.microsoft.com/office/drawing/2014/main" id="{34EA7E76-6754-3543-AFD7-F6618B584BA8}"/>
              </a:ext>
            </a:extLst>
          </p:cNvPr>
          <p:cNvCxnSpPr>
            <a:cxnSpLocks/>
            <a:stCxn id="46" idx="2"/>
            <a:endCxn id="32" idx="1"/>
          </p:cNvCxnSpPr>
          <p:nvPr/>
        </p:nvCxnSpPr>
        <p:spPr>
          <a:xfrm rot="16200000" flipH="1">
            <a:off x="9392918" y="5079894"/>
            <a:ext cx="381404" cy="14469"/>
          </a:xfrm>
          <a:prstGeom prst="bentConnector3">
            <a:avLst>
              <a:gd name="adj1" fmla="val 50000"/>
            </a:avLst>
          </a:prstGeom>
          <a:solidFill>
            <a:schemeClr val="bg2"/>
          </a:solidFill>
          <a:ln w="28575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38" name="Ellipse 137">
            <a:extLst>
              <a:ext uri="{FF2B5EF4-FFF2-40B4-BE49-F238E27FC236}">
                <a16:creationId xmlns:a16="http://schemas.microsoft.com/office/drawing/2014/main" id="{85651F41-31A5-6F49-8046-5B5DAD50C723}"/>
              </a:ext>
            </a:extLst>
          </p:cNvPr>
          <p:cNvSpPr/>
          <p:nvPr/>
        </p:nvSpPr>
        <p:spPr>
          <a:xfrm>
            <a:off x="4237571" y="5200932"/>
            <a:ext cx="217164" cy="215768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9" name="Straight Connector 53">
            <a:extLst>
              <a:ext uri="{FF2B5EF4-FFF2-40B4-BE49-F238E27FC236}">
                <a16:creationId xmlns:a16="http://schemas.microsoft.com/office/drawing/2014/main" id="{7BB59DA6-25D2-A64B-89AA-49D6922D68ED}"/>
              </a:ext>
            </a:extLst>
          </p:cNvPr>
          <p:cNvCxnSpPr>
            <a:cxnSpLocks/>
            <a:stCxn id="91" idx="4"/>
            <a:endCxn id="32" idx="2"/>
          </p:cNvCxnSpPr>
          <p:nvPr/>
        </p:nvCxnSpPr>
        <p:spPr>
          <a:xfrm>
            <a:off x="5163248" y="5512930"/>
            <a:ext cx="4005606" cy="390"/>
          </a:xfrm>
          <a:prstGeom prst="line">
            <a:avLst/>
          </a:prstGeom>
          <a:solidFill>
            <a:schemeClr val="bg2"/>
          </a:solidFill>
          <a:ln w="50800" cmpd="dbl">
            <a:solidFill>
              <a:schemeClr val="accent5">
                <a:lumMod val="75000"/>
              </a:schemeClr>
            </a:solidFill>
            <a:prstDash val="solid"/>
            <a:headEnd type="stealth" w="lg" len="lg"/>
            <a:tailEnd type="stealth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41" name="TextBox 17">
            <a:extLst>
              <a:ext uri="{FF2B5EF4-FFF2-40B4-BE49-F238E27FC236}">
                <a16:creationId xmlns:a16="http://schemas.microsoft.com/office/drawing/2014/main" id="{5D8294D0-8D0A-8C4A-BF7C-36D8A2D00AD6}"/>
              </a:ext>
            </a:extLst>
          </p:cNvPr>
          <p:cNvSpPr txBox="1"/>
          <p:nvPr/>
        </p:nvSpPr>
        <p:spPr>
          <a:xfrm>
            <a:off x="6780133" y="5169328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File transfer</a:t>
            </a: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20229863-6CBC-9144-8BDE-428661A4B974}"/>
              </a:ext>
            </a:extLst>
          </p:cNvPr>
          <p:cNvSpPr txBox="1"/>
          <p:nvPr/>
        </p:nvSpPr>
        <p:spPr>
          <a:xfrm>
            <a:off x="1706482" y="5243124"/>
            <a:ext cx="1850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(arrow shows connection, data can be both directions)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16FD90-C5AF-D940-A00F-4BA007220DBB}"/>
              </a:ext>
            </a:extLst>
          </p:cNvPr>
          <p:cNvSpPr txBox="1"/>
          <p:nvPr/>
        </p:nvSpPr>
        <p:spPr>
          <a:xfrm rot="16200000">
            <a:off x="9901391" y="3631789"/>
            <a:ext cx="3161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If web </a:t>
            </a:r>
            <a:r>
              <a:rPr lang="fr-FR" sz="1200" dirty="0" err="1"/>
              <a:t>app</a:t>
            </a:r>
            <a:r>
              <a:rPr lang="fr-FR" sz="1200" dirty="0"/>
              <a:t> </a:t>
            </a:r>
            <a:r>
              <a:rPr lang="fr-FR" sz="1200" dirty="0" err="1"/>
              <a:t>needs</a:t>
            </a:r>
            <a:r>
              <a:rPr lang="fr-FR" sz="1200" dirty="0"/>
              <a:t>, use direct </a:t>
            </a:r>
            <a:r>
              <a:rPr lang="fr-FR" sz="1200" dirty="0" err="1"/>
              <a:t>access</a:t>
            </a:r>
            <a:r>
              <a:rPr lang="fr-FR" sz="1200" dirty="0"/>
              <a:t> or </a:t>
            </a:r>
            <a:r>
              <a:rPr lang="fr-FR" sz="1200" dirty="0" err="1"/>
              <a:t>node</a:t>
            </a:r>
            <a:r>
              <a:rPr lang="fr-FR" sz="1200" dirty="0"/>
              <a:t> api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02711084-BD19-7BD5-916B-1FCC49C38E3C}"/>
              </a:ext>
            </a:extLst>
          </p:cNvPr>
          <p:cNvSpPr txBox="1"/>
          <p:nvPr/>
        </p:nvSpPr>
        <p:spPr>
          <a:xfrm rot="19837">
            <a:off x="8051478" y="2324354"/>
            <a:ext cx="665087" cy="179653"/>
          </a:xfrm>
          <a:prstGeom prst="rect">
            <a:avLst/>
          </a:prstGeom>
          <a:solidFill>
            <a:srgbClr val="FF0000"/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>
            <a:defPPr>
              <a:defRPr lang="en-US"/>
            </a:defPPr>
            <a:lvl1pPr algn="ctr"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58329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127143</TotalTime>
  <Words>197</Words>
  <Application>Microsoft Macintosh PowerPoint</Application>
  <PresentationFormat>Grand écran</PresentationFormat>
  <Paragraphs>56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Présentation PowerPoint</vt:lpstr>
    </vt:vector>
  </TitlesOfParts>
  <Manager/>
  <Company>IBM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Laurent's Slides on Aspera</dc:title>
  <dc:subject/>
  <dc:creator>Laurent Martin</dc:creator>
  <cp:keywords/>
  <dc:description/>
  <cp:lastModifiedBy>Laurent Martin</cp:lastModifiedBy>
  <cp:revision>703</cp:revision>
  <cp:lastPrinted>2021-04-15T08:05:03Z</cp:lastPrinted>
  <dcterms:created xsi:type="dcterms:W3CDTF">2014-01-10T09:00:32Z</dcterms:created>
  <dcterms:modified xsi:type="dcterms:W3CDTF">2024-09-05T20:10:53Z</dcterms:modified>
  <cp:category/>
</cp:coreProperties>
</file>