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MontserratLight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6f00739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6f007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-"/>
            </a:pPr>
            <a:r>
              <a:rPr lang="en" sz="900">
                <a:solidFill>
                  <a:srgbClr val="595959"/>
                </a:solidFill>
              </a:rPr>
              <a:t>Juego de contar 20 sec en su cabeza … : eres el maestro del tiempo</a:t>
            </a:r>
            <a:endParaRPr sz="900">
              <a:solidFill>
                <a:srgbClr val="595959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-"/>
            </a:pPr>
            <a:r>
              <a:rPr lang="en" sz="900">
                <a:solidFill>
                  <a:srgbClr val="595959"/>
                </a:solidFill>
              </a:rPr>
              <a:t>Segun oxfam, cada 20 sec fallece un niño por agua contaminada.</a:t>
            </a:r>
            <a:endParaRPr sz="900">
              <a:solidFill>
                <a:srgbClr val="595959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1,5 millones de niños mueren al año por causa del agua contaminada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Tener acceso a agua potable: lo que es una evidencia para nosotros en europa, no lo es en otras partes del mundo (como africa, asia, o incluso america latina)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El agua no tratada esta vinculado con la </a:t>
            </a:r>
            <a:r>
              <a:rPr lang="en">
                <a:solidFill>
                  <a:schemeClr val="dk1"/>
                </a:solidFill>
              </a:rPr>
              <a:t>transmisión</a:t>
            </a:r>
            <a:r>
              <a:rPr lang="en">
                <a:solidFill>
                  <a:schemeClr val="dk1"/>
                </a:solidFill>
              </a:rPr>
              <a:t> de enfermedades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3,2 millones de vidas por enfermedades transmitidas por el agua por año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Poner la primera piedra en el edificio/ crear un primer modelo  y seguir  </a:t>
            </a:r>
            <a:r>
              <a:rPr lang="en"/>
              <a:t>desarrollandolo</a:t>
            </a:r>
            <a:r>
              <a:rPr lang="en"/>
              <a:t> y mejorar las predicciones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Predicción de la potabilidad del agua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 </a:t>
            </a:r>
            <a:r>
              <a:rPr lang="en"/>
              <a:t>métrica</a:t>
            </a:r>
            <a:r>
              <a:rPr lang="en"/>
              <a:t> del modelo será la de precisión. Es lo que nos interesa.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 otras, tenemos el PH, el sulfato, la conductividad, la turbidez . Todas ellas permiten establecer si el agua es apta para el consumo humano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Pocos datos: 3276 filas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Target algo desbalanceado (60%-40%) -&gt; over sampling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hay correlaciones entre las variables: buena noticia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Distribucion algunos features hacia la derecha -&gt; standardscaler en el modeling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hay correlacion entre las variables y el target: nos complica el trabajo para conseguir buenos resultados.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Outliers: tenemos bastante pero tiene un impacto directamente en la potabilidad. Ej: un PH muy alto -&gt; agua no apta para el consumo humano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7eb5f4c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7eb5f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d009dc71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d009dc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El mejor modelo ha sido el Gradient boosting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Es el modelo que mejor se ha portado en Test (0,68 de precisión) y además el que menos overtfitting tenia (dentro de los mejores en train)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Para conseguir esta cifra, se ha tocado los hyperparametros….Profundidad del árbol,...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Todas las </a:t>
            </a:r>
            <a:r>
              <a:rPr lang="en" sz="1200">
                <a:solidFill>
                  <a:srgbClr val="595959"/>
                </a:solidFill>
              </a:rPr>
              <a:t>características</a:t>
            </a:r>
            <a:r>
              <a:rPr lang="en" sz="1200">
                <a:solidFill>
                  <a:srgbClr val="595959"/>
                </a:solidFill>
              </a:rPr>
              <a:t> han tenido su importancia pero las 2 con mayor diff con las demás han sido Sulfatos y PH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30bb4f95a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30bb4f95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confusión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funciona como lo que </a:t>
            </a:r>
            <a:r>
              <a:rPr lang="en"/>
              <a:t>queríamos</a:t>
            </a:r>
            <a:r>
              <a:rPr lang="en"/>
              <a:t>: preferimos que clasifique agua potable como contaminada que lo contrario.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os lo he dicho antes, eso un primer paso. Lo ideal sería tener acceso a màs datos para pulir màs el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4294967295" type="ctrTitle"/>
          </p:nvPr>
        </p:nvSpPr>
        <p:spPr>
          <a:xfrm>
            <a:off x="685800" y="1481025"/>
            <a:ext cx="6781500" cy="104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Potabilidad del agua</a:t>
            </a:r>
            <a:endParaRPr sz="4900"/>
          </a:p>
        </p:txBody>
      </p:sp>
      <p:sp>
        <p:nvSpPr>
          <p:cNvPr id="88" name="Google Shape;88;p12"/>
          <p:cNvSpPr txBox="1"/>
          <p:nvPr>
            <p:ph idx="4294967295" type="subTitle"/>
          </p:nvPr>
        </p:nvSpPr>
        <p:spPr>
          <a:xfrm>
            <a:off x="4428300" y="4075575"/>
            <a:ext cx="3039000" cy="8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2"/>
                </a:solidFill>
              </a:rPr>
              <a:t>Data Science Junio 2021</a:t>
            </a:r>
            <a:endParaRPr b="1" sz="1900"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2"/>
                </a:solidFill>
              </a:rPr>
              <a:t>Laurent Jacquet</a:t>
            </a:r>
            <a:endParaRPr b="1"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accent2"/>
              </a:solidFill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3750" y="3711275"/>
            <a:ext cx="1210200" cy="1366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>
            <a:off x="5185700" y="845850"/>
            <a:ext cx="2598600" cy="3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4" name="Google Shape;224;p21"/>
          <p:cNvGrpSpPr/>
          <p:nvPr/>
        </p:nvGrpSpPr>
        <p:grpSpPr>
          <a:xfrm>
            <a:off x="5121002" y="460534"/>
            <a:ext cx="2736410" cy="4222433"/>
            <a:chOff x="2112475" y="238125"/>
            <a:chExt cx="3395050" cy="5238750"/>
          </a:xfrm>
        </p:grpSpPr>
        <p:sp>
          <p:nvSpPr>
            <p:cNvPr id="225" name="Google Shape;225;p2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1"/>
          <p:cNvSpPr txBox="1"/>
          <p:nvPr>
            <p:ph idx="4294967295" type="body"/>
          </p:nvPr>
        </p:nvSpPr>
        <p:spPr>
          <a:xfrm>
            <a:off x="1115125" y="1108450"/>
            <a:ext cx="2993700" cy="195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GRACIAS!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Preguntas?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00" y="1331175"/>
            <a:ext cx="2598600" cy="22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5749775" y="1773625"/>
            <a:ext cx="970200" cy="11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niño</a:t>
            </a:r>
            <a:endParaRPr sz="2400"/>
          </a:p>
        </p:txBody>
      </p:sp>
      <p:sp>
        <p:nvSpPr>
          <p:cNvPr id="95" name="Google Shape;95;p13"/>
          <p:cNvSpPr txBox="1"/>
          <p:nvPr/>
        </p:nvSpPr>
        <p:spPr>
          <a:xfrm>
            <a:off x="1589475" y="1857325"/>
            <a:ext cx="240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segundos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196650" y="2044825"/>
            <a:ext cx="920700" cy="57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4294967295" type="ctrTitle"/>
          </p:nvPr>
        </p:nvSpPr>
        <p:spPr>
          <a:xfrm>
            <a:off x="855300" y="571800"/>
            <a:ext cx="76029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4</a:t>
            </a:r>
            <a:endParaRPr/>
          </a:p>
        </p:txBody>
      </p:sp>
      <p:sp>
        <p:nvSpPr>
          <p:cNvPr id="102" name="Google Shape;102;p14"/>
          <p:cNvSpPr txBox="1"/>
          <p:nvPr>
            <p:ph idx="4294967295" type="subTitle"/>
          </p:nvPr>
        </p:nvSpPr>
        <p:spPr>
          <a:xfrm>
            <a:off x="855300" y="1411308"/>
            <a:ext cx="76029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</a:t>
            </a:r>
            <a:r>
              <a:rPr lang="en" sz="2000"/>
              <a:t>ersonas no tienen acceso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855300" y="3200693"/>
            <a:ext cx="76029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3,2 millones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subTitle"/>
          </p:nvPr>
        </p:nvSpPr>
        <p:spPr>
          <a:xfrm>
            <a:off x="855300" y="4040201"/>
            <a:ext cx="76029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/>
              <a:t>d</a:t>
            </a:r>
            <a:r>
              <a:rPr lang="en" sz="2000"/>
              <a:t>e vidas por año!</a:t>
            </a:r>
            <a:endParaRPr sz="2000"/>
          </a:p>
        </p:txBody>
      </p:sp>
      <p:sp>
        <p:nvSpPr>
          <p:cNvPr id="105" name="Google Shape;105;p14"/>
          <p:cNvSpPr txBox="1"/>
          <p:nvPr>
            <p:ph idx="4294967295" type="ctrTitle"/>
          </p:nvPr>
        </p:nvSpPr>
        <p:spPr>
          <a:xfrm>
            <a:off x="855300" y="1886247"/>
            <a:ext cx="76029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Enfermedades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subTitle"/>
          </p:nvPr>
        </p:nvSpPr>
        <p:spPr>
          <a:xfrm>
            <a:off x="855300" y="2725750"/>
            <a:ext cx="3814500" cy="53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r>
              <a:rPr lang="en" sz="2000"/>
              <a:t>holera, diarreas, la disentería, la hepatitis A, la fiebre tifoidea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7" name="Google Shape;107;p14"/>
          <p:cNvSpPr/>
          <p:nvPr/>
        </p:nvSpPr>
        <p:spPr>
          <a:xfrm>
            <a:off x="4487999" y="1931601"/>
            <a:ext cx="4541282" cy="287938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7431857" y="3487748"/>
            <a:ext cx="342784" cy="3273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114" name="Google Shape;114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117" name="Google Shape;117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21" name="Google Shape;121;p15"/>
          <p:cNvSpPr/>
          <p:nvPr/>
        </p:nvSpPr>
        <p:spPr>
          <a:xfrm rot="2466579">
            <a:off x="5699940" y="1934386"/>
            <a:ext cx="476257" cy="4547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 rot="-1609357">
            <a:off x="6396455" y="2220529"/>
            <a:ext cx="342748" cy="32726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 rot="2926412">
            <a:off x="8474641" y="2479791"/>
            <a:ext cx="256675" cy="2450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 rot="-1609257">
            <a:off x="7406506" y="837929"/>
            <a:ext cx="231253" cy="2208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5"/>
          <p:cNvSpPr txBox="1"/>
          <p:nvPr>
            <p:ph idx="4294967295" type="title"/>
          </p:nvPr>
        </p:nvSpPr>
        <p:spPr>
          <a:xfrm>
            <a:off x="840500" y="9618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 que queremos conseguir: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44650" y="1891700"/>
            <a:ext cx="43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-"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Primera piedra del edificio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44650" y="2432300"/>
            <a:ext cx="43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-"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Predecir la potabilidad del agua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44650" y="2972900"/>
            <a:ext cx="431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-"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Evitar agua contaminada classificada como potable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855300" y="7472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r>
              <a:rPr lang="en"/>
              <a:t> del agua</a:t>
            </a:r>
            <a:endParaRPr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1133856" y="1627638"/>
            <a:ext cx="1171218" cy="1094190"/>
            <a:chOff x="3490737" y="1374053"/>
            <a:chExt cx="1423800" cy="1423800"/>
          </a:xfrm>
        </p:grpSpPr>
        <p:sp>
          <p:nvSpPr>
            <p:cNvPr id="135" name="Google Shape;135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3718729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PH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7" name="Google Shape;137;p16"/>
          <p:cNvGrpSpPr/>
          <p:nvPr/>
        </p:nvGrpSpPr>
        <p:grpSpPr>
          <a:xfrm>
            <a:off x="2548084" y="1627632"/>
            <a:ext cx="1171218" cy="1094190"/>
            <a:chOff x="3490737" y="1374053"/>
            <a:chExt cx="1423800" cy="1423800"/>
          </a:xfrm>
        </p:grpSpPr>
        <p:sp>
          <p:nvSpPr>
            <p:cNvPr id="138" name="Google Shape;138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3718729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Dureza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1746546" y="3196822"/>
            <a:ext cx="1171218" cy="1094190"/>
            <a:chOff x="3490737" y="1374053"/>
            <a:chExt cx="1423800" cy="1423800"/>
          </a:xfrm>
        </p:grpSpPr>
        <p:sp>
          <p:nvSpPr>
            <p:cNvPr id="141" name="Google Shape;141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555393" y="1613603"/>
              <a:ext cx="1249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Conductivid- ad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3995712" y="1627643"/>
            <a:ext cx="1171218" cy="1094190"/>
            <a:chOff x="3490737" y="1374053"/>
            <a:chExt cx="1423800" cy="1423800"/>
          </a:xfrm>
        </p:grpSpPr>
        <p:sp>
          <p:nvSpPr>
            <p:cNvPr id="144" name="Google Shape;144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3718729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Sólidos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3309188" y="3196822"/>
            <a:ext cx="1171218" cy="1094190"/>
            <a:chOff x="3490737" y="1374053"/>
            <a:chExt cx="1423800" cy="1423800"/>
          </a:xfrm>
        </p:grpSpPr>
        <p:sp>
          <p:nvSpPr>
            <p:cNvPr id="147" name="Google Shape;147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3718729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Carbono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orgánico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5443354" y="1627632"/>
            <a:ext cx="1171218" cy="1094190"/>
            <a:chOff x="3490737" y="1337053"/>
            <a:chExt cx="1423800" cy="1423800"/>
          </a:xfrm>
        </p:grpSpPr>
        <p:sp>
          <p:nvSpPr>
            <p:cNvPr id="150" name="Google Shape;150;p16"/>
            <p:cNvSpPr/>
            <p:nvPr/>
          </p:nvSpPr>
          <p:spPr>
            <a:xfrm>
              <a:off x="3490737" y="1337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3659464" y="1576602"/>
              <a:ext cx="1069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Cloraminas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4806564" y="3196822"/>
            <a:ext cx="1171218" cy="1094190"/>
            <a:chOff x="3490737" y="1374053"/>
            <a:chExt cx="1423800" cy="1423800"/>
          </a:xfrm>
        </p:grpSpPr>
        <p:sp>
          <p:nvSpPr>
            <p:cNvPr id="153" name="Google Shape;153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3718729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Trihalometanos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6247891" y="3196822"/>
            <a:ext cx="1171218" cy="1094190"/>
            <a:chOff x="3490737" y="1374053"/>
            <a:chExt cx="1423800" cy="1423800"/>
          </a:xfrm>
        </p:grpSpPr>
        <p:sp>
          <p:nvSpPr>
            <p:cNvPr id="156" name="Google Shape;156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3718729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Turbidez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6833282" y="1627638"/>
            <a:ext cx="1171218" cy="1094190"/>
            <a:chOff x="3490737" y="1374053"/>
            <a:chExt cx="1423800" cy="1423800"/>
          </a:xfrm>
        </p:grpSpPr>
        <p:sp>
          <p:nvSpPr>
            <p:cNvPr id="159" name="Google Shape;159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3718729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Sulfatos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688250" y="306200"/>
            <a:ext cx="48696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datos tenemos?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88250" y="1244875"/>
            <a:ext cx="4869600" cy="40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- 3276 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88250" y="2373625"/>
            <a:ext cx="4869600" cy="6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Apenas hay correlaciones entre las variables</a:t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688250" y="3883313"/>
            <a:ext cx="4869600" cy="40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Apenas hay correlación con la potabilidad</a:t>
            </a:r>
            <a:endParaRPr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688250" y="4416475"/>
            <a:ext cx="4869600" cy="40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Outliers? Se quedan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8250" y="1809250"/>
            <a:ext cx="4869600" cy="40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target desbalanceado: over sampling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752600" y="3128475"/>
            <a:ext cx="4869600" cy="62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La distribución de los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sólidos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y la conduct.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iran hacia la derecha: Standardscaler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1069125" y="574400"/>
            <a:ext cx="2881800" cy="646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Supervisados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142900" y="618450"/>
            <a:ext cx="3055800" cy="646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069125" y="1564100"/>
            <a:ext cx="2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Regresíon logistica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069125" y="2042263"/>
            <a:ext cx="2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Arból de decisiónes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069125" y="3864150"/>
            <a:ext cx="2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069125" y="2520450"/>
            <a:ext cx="2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1069125" y="2968350"/>
            <a:ext cx="2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069125" y="3416250"/>
            <a:ext cx="2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SVM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142900" y="1642075"/>
            <a:ext cx="2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 neuronal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ctrTitle"/>
          </p:nvPr>
        </p:nvSpPr>
        <p:spPr>
          <a:xfrm>
            <a:off x="451475" y="283975"/>
            <a:ext cx="5424600" cy="162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Gradient Boosting</a:t>
            </a:r>
            <a:endParaRPr sz="3000"/>
          </a:p>
        </p:txBody>
      </p:sp>
      <p:sp>
        <p:nvSpPr>
          <p:cNvPr id="190" name="Google Shape;190;p19"/>
          <p:cNvSpPr txBox="1"/>
          <p:nvPr/>
        </p:nvSpPr>
        <p:spPr>
          <a:xfrm>
            <a:off x="954700" y="2309575"/>
            <a:ext cx="2079600" cy="136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0,68</a:t>
            </a:r>
            <a:endParaRPr b="1" sz="6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Precisión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3251725" y="1924413"/>
            <a:ext cx="4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Profundidad del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árbol:     6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3251725" y="2413675"/>
            <a:ext cx="4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 samples leaf:     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3251725" y="2902913"/>
            <a:ext cx="4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Numero de estimadores:     200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3251725" y="3392175"/>
            <a:ext cx="4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Learning rate:     0,4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3251725" y="3881425"/>
            <a:ext cx="4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state:     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382206" y="3202488"/>
            <a:ext cx="1171218" cy="1094190"/>
            <a:chOff x="3490737" y="1374053"/>
            <a:chExt cx="1423800" cy="1423800"/>
          </a:xfrm>
        </p:grpSpPr>
        <p:sp>
          <p:nvSpPr>
            <p:cNvPr id="197" name="Google Shape;197;p19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3718729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PH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9" name="Google Shape;199;p19"/>
          <p:cNvGrpSpPr/>
          <p:nvPr/>
        </p:nvGrpSpPr>
        <p:grpSpPr>
          <a:xfrm>
            <a:off x="7382207" y="1909363"/>
            <a:ext cx="1171218" cy="1094190"/>
            <a:chOff x="3490737" y="1374053"/>
            <a:chExt cx="1423800" cy="1423800"/>
          </a:xfrm>
        </p:grpSpPr>
        <p:sp>
          <p:nvSpPr>
            <p:cNvPr id="200" name="Google Shape;200;p19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D1F6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3718729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Sulfatos</a:t>
              </a:r>
              <a:endParaRPr b="1" sz="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el modelo classifica?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negatives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Agua no-potable bien clasificada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 positives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Agua no-potable clasificada como potable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Agua potable clasificada como no-potable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 negatives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Agua potable bien clasificada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positives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3449049" y="2423452"/>
            <a:ext cx="979196" cy="2537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51,68%</a:t>
            </a:r>
          </a:p>
        </p:txBody>
      </p:sp>
      <p:sp>
        <p:nvSpPr>
          <p:cNvPr id="216" name="Google Shape;216;p20"/>
          <p:cNvSpPr/>
          <p:nvPr/>
        </p:nvSpPr>
        <p:spPr>
          <a:xfrm>
            <a:off x="4812802" y="2424033"/>
            <a:ext cx="828954" cy="2525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11,13%</a:t>
            </a:r>
          </a:p>
        </p:txBody>
      </p:sp>
      <p:sp>
        <p:nvSpPr>
          <p:cNvPr id="217" name="Google Shape;217;p20"/>
          <p:cNvSpPr/>
          <p:nvPr/>
        </p:nvSpPr>
        <p:spPr>
          <a:xfrm>
            <a:off x="3422701" y="3396497"/>
            <a:ext cx="1031898" cy="2537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20,73%</a:t>
            </a:r>
          </a:p>
        </p:txBody>
      </p:sp>
      <p:sp>
        <p:nvSpPr>
          <p:cNvPr id="218" name="Google Shape;218;p20"/>
          <p:cNvSpPr/>
          <p:nvPr/>
        </p:nvSpPr>
        <p:spPr>
          <a:xfrm>
            <a:off x="4725008" y="3396504"/>
            <a:ext cx="1004528" cy="2537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16,46%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