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3" r:id="rId4"/>
    <p:sldId id="301" r:id="rId5"/>
    <p:sldId id="302" r:id="rId6"/>
    <p:sldId id="304" r:id="rId7"/>
    <p:sldId id="305" r:id="rId8"/>
    <p:sldId id="307" r:id="rId9"/>
    <p:sldId id="308" r:id="rId10"/>
  </p:sldIdLst>
  <p:sldSz cx="9144000" cy="6858000" type="screen4x3"/>
  <p:notesSz cx="7086600" cy="9374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296"/>
    <a:srgbClr val="4F7921"/>
    <a:srgbClr val="000101"/>
    <a:srgbClr val="C2E49C"/>
    <a:srgbClr val="010100"/>
    <a:srgbClr val="010000"/>
    <a:srgbClr val="000001"/>
    <a:srgbClr val="020202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405" autoAdjust="0"/>
  </p:normalViewPr>
  <p:slideViewPr>
    <p:cSldViewPr snapToGrid="0" snapToObjects="1">
      <p:cViewPr varScale="1">
        <p:scale>
          <a:sx n="75" d="100"/>
          <a:sy n="75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40" y="-114"/>
      </p:cViewPr>
      <p:guideLst>
        <p:guide orient="horz" pos="2952"/>
        <p:guide pos="223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ICD-9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Sheet3!$A$2:$A$3</c:f>
              <c:strCache>
                <c:ptCount val="2"/>
                <c:pt idx="0">
                  <c:v>Procedure Codes</c:v>
                </c:pt>
                <c:pt idx="1">
                  <c:v>Diagnosis Codes</c:v>
                </c:pt>
              </c:strCache>
            </c:strRef>
          </c:cat>
          <c:val>
            <c:numRef>
              <c:f>Sheet3!$B$2:$B$3</c:f>
              <c:numCache>
                <c:formatCode>#,##0</c:formatCode>
                <c:ptCount val="2"/>
                <c:pt idx="0">
                  <c:v>4000</c:v>
                </c:pt>
                <c:pt idx="1">
                  <c:v>14000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ICD-10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Sheet3!$A$2:$A$3</c:f>
              <c:strCache>
                <c:ptCount val="2"/>
                <c:pt idx="0">
                  <c:v>Procedure Codes</c:v>
                </c:pt>
                <c:pt idx="1">
                  <c:v>Diagnosis Codes</c:v>
                </c:pt>
              </c:strCache>
            </c:strRef>
          </c:cat>
          <c:val>
            <c:numRef>
              <c:f>Sheet3!$C$2:$C$3</c:f>
              <c:numCache>
                <c:formatCode>#,##0</c:formatCode>
                <c:ptCount val="2"/>
                <c:pt idx="0">
                  <c:v>72000</c:v>
                </c:pt>
                <c:pt idx="1">
                  <c:v>70000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744064"/>
        <c:axId val="168745600"/>
      </c:barChart>
      <c:catAx>
        <c:axId val="16874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745600"/>
        <c:crosses val="autoZero"/>
        <c:auto val="1"/>
        <c:lblAlgn val="ctr"/>
        <c:lblOffset val="100"/>
        <c:noMultiLvlLbl val="0"/>
      </c:catAx>
      <c:valAx>
        <c:axId val="168745600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#,##0" sourceLinked="1"/>
        <c:majorTickMark val="out"/>
        <c:minorTickMark val="none"/>
        <c:tickLblPos val="nextTo"/>
        <c:crossAx val="1687440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927BDEC3-304C-4577-BDCA-5D678787C356}" type="datetime4">
              <a:rPr lang="en-US" smtClean="0">
                <a:latin typeface="Arial" pitchFamily="34" charset="0"/>
              </a:rPr>
              <a:pPr/>
              <a:t>December 15, 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529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</a:defRPr>
            </a:lvl1pPr>
          </a:lstStyle>
          <a:p>
            <a:fld id="{D550E4C1-1E07-49F3-8875-650BC73039B5}" type="datetime4">
              <a:rPr lang="en-US" smtClean="0"/>
              <a:pPr/>
              <a:t>December 15, 2014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10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6655F5-6684-4B2E-81CB-3142B13ED9C4}" type="datetime4">
              <a:rPr lang="en-US" smtClean="0"/>
              <a:pPr/>
              <a:t>December 15,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76072" y="3131220"/>
            <a:ext cx="6309360" cy="3667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ct val="90000"/>
              </a:lnSpc>
              <a:spcAft>
                <a:spcPct val="0"/>
              </a:spcAft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Arial" pitchFamily="2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6072" y="2500982"/>
            <a:ext cx="6309360" cy="5632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C2758352-FBCE-4971-B2CE-3E61B6B0E168}" type="datetime4">
              <a:rPr lang="en-US" smtClean="0"/>
              <a:t>December 15, 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1344613"/>
            <a:ext cx="7389812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49750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0F94102B-2361-4F87-A079-83609B660CBC}" type="datetime4">
              <a:rPr lang="en-US" smtClean="0"/>
              <a:t>December 15, 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9E24E388-1DD0-4030-BFA4-F6FA3F32A38A}" type="datetime4">
              <a:rPr lang="en-US" smtClean="0"/>
              <a:t>December 15, 2014</a:t>
            </a:fld>
            <a:endParaRPr lang="en-US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5" name="Footer Placeholder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7FAAB0FF-7A49-467E-B347-D7292DC38F90}" type="datetime4">
              <a:rPr lang="en-US" smtClean="0"/>
              <a:t>December 15, 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6072" y="4835525"/>
            <a:ext cx="6309360" cy="10341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Section Divider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rgbClr val="C2E49C"/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72" y="1827213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76072" y="717550"/>
            <a:ext cx="688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Page </a:t>
            </a:r>
            <a:fld id="{5698A34F-157D-4FC3-B6AE-341A8B909DE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fld id="{C8C154AD-6023-480F-932C-54ED1CF60698}" type="datetime4">
              <a:rPr lang="en-US" smtClean="0"/>
              <a:t>December 15, 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2" r:id="rId2"/>
    <p:sldLayoutId id="2147483653" r:id="rId3"/>
    <p:sldLayoutId id="2147483656" r:id="rId4"/>
    <p:sldLayoutId id="2147483655" r:id="rId5"/>
    <p:sldLayoutId id="2147483657" r:id="rId6"/>
    <p:sldLayoutId id="2147483659" r:id="rId7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9pPr>
    </p:titleStyle>
    <p:bodyStyle>
      <a:lvl1pPr marL="225425" indent="-225425" algn="l" rtl="0" fontAlgn="base">
        <a:spcBef>
          <a:spcPct val="0"/>
        </a:spcBef>
        <a:spcAft>
          <a:spcPct val="40000"/>
        </a:spcAft>
        <a:buSzPct val="85000"/>
        <a:buFont typeface="Arial" pitchFamily="2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28650" indent="-288925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968375" indent="-225425" algn="l" rtl="0" fontAlgn="base">
        <a:spcBef>
          <a:spcPct val="0"/>
        </a:spcBef>
        <a:spcAft>
          <a:spcPct val="40000"/>
        </a:spcAft>
        <a:buSzPct val="85000"/>
        <a:buFont typeface="Arial" pitchFamily="2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368425" indent="-225425" algn="l" rtl="0" fontAlgn="base">
        <a:spcBef>
          <a:spcPct val="0"/>
        </a:spcBef>
        <a:spcAft>
          <a:spcPct val="40000"/>
        </a:spcAft>
        <a:buFont typeface="Arial" pitchFamily="2" charset="0"/>
        <a:buChar char="–"/>
        <a:defRPr>
          <a:solidFill>
            <a:schemeClr val="tx1"/>
          </a:solidFill>
          <a:latin typeface="Arial" pitchFamily="34" charset="0"/>
        </a:defRPr>
      </a:lvl4pPr>
      <a:lvl5pPr marL="1709738" indent="-227013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Arial" pitchFamily="34" charset="0"/>
        </a:defRPr>
      </a:lvl5pPr>
      <a:lvl6pPr marL="2166938" indent="-227013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6pPr>
      <a:lvl7pPr marL="2624138" indent="-227013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7pPr>
      <a:lvl8pPr marL="3081338" indent="-227013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8pPr>
      <a:lvl9pPr marL="3538538" indent="-227013" algn="l" rtl="0" fontAlgn="base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uact=8&amp;ved=0CAcQjRw&amp;url=http://www.careerstep.com/blog/career-step-news/new-medical-coding-and-billing-students-will-now-receive-free-icd-10-course&amp;ei=L2BiVKqJGoOfyQSr24CQCQ&amp;bvm=bv.79189006,d.aWw&amp;psig=AFQjCNFkl09zhkPn4GYzACUeXwGfcBuyBw&amp;ust=14158192263639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2030084"/>
            <a:ext cx="6309360" cy="1034129"/>
          </a:xfrm>
        </p:spPr>
        <p:txBody>
          <a:bodyPr/>
          <a:lstStyle/>
          <a:p>
            <a:r>
              <a:rPr lang="en-US" dirty="0">
                <a:solidFill>
                  <a:srgbClr val="000101"/>
                </a:solidFill>
              </a:rPr>
              <a:t>INTELLIGENT CODING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131220"/>
            <a:ext cx="6309360" cy="646331"/>
          </a:xfrm>
        </p:spPr>
        <p:txBody>
          <a:bodyPr/>
          <a:lstStyle/>
          <a:p>
            <a:r>
              <a:rPr lang="en-US" dirty="0"/>
              <a:t>LAUREN TABER</a:t>
            </a:r>
          </a:p>
          <a:p>
            <a:r>
              <a:rPr lang="en-US" dirty="0"/>
              <a:t>GRAD </a:t>
            </a:r>
            <a:r>
              <a:rPr lang="en-US" dirty="0" smtClean="0"/>
              <a:t>695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3D35C2-B1DB-4551-ABBF-4DBEEC11F713}" type="datetime4">
              <a:rPr lang="en-US" smtClean="0"/>
              <a:t>December 15, 2014</a:t>
            </a:fld>
            <a:endParaRPr lang="en-US" dirty="0"/>
          </a:p>
        </p:txBody>
      </p:sp>
      <p:pic>
        <p:nvPicPr>
          <p:cNvPr id="2050" name="Picture 2" descr="https://encrypted-tbn1.gstatic.com/images?q=tbn:ANd9GcRQa_u8-oZZcEthGPi05FObQvYP5FxMXHdaYDOD0SWCmINauZ6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19" y="2901542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76072" y="1344613"/>
            <a:ext cx="7389812" cy="1200329"/>
          </a:xfrm>
        </p:spPr>
        <p:txBody>
          <a:bodyPr/>
          <a:lstStyle/>
          <a:p>
            <a:r>
              <a:rPr lang="en-US" dirty="0"/>
              <a:t>Medical coding is an integral part of the healthcare process.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Translation of medical procedures and diagnoses described in a patient’s medical record into codes used for billing and claims.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Essential for reimbursements</a:t>
            </a:r>
          </a:p>
          <a:p>
            <a:pPr lvl="1"/>
            <a:r>
              <a:rPr lang="en-US" dirty="0" smtClean="0"/>
              <a:t>Provides data that can be used for tracking</a:t>
            </a:r>
          </a:p>
          <a:p>
            <a:pPr lvl="1"/>
            <a:r>
              <a:rPr lang="en-US" dirty="0" smtClean="0"/>
              <a:t>Promotes consistency throughout the medical field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76072" y="1344613"/>
            <a:ext cx="7389812" cy="461665"/>
          </a:xfrm>
        </p:spPr>
        <p:txBody>
          <a:bodyPr/>
          <a:lstStyle/>
          <a:p>
            <a:r>
              <a:rPr lang="en-US" dirty="0" smtClean="0">
                <a:latin typeface="Times New Roman"/>
                <a:ea typeface="Times New Roman"/>
              </a:rPr>
              <a:t>A Search Engine that Provides: </a:t>
            </a:r>
            <a:endParaRPr lang="en-US" dirty="0">
              <a:latin typeface="Times New Roman"/>
              <a:ea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2137763"/>
            <a:ext cx="7394575" cy="4041775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Ability to determine medical codes for procedures and conditions based on keywords or topical searches.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Compliance checks to determine if codes overlap or conflict.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Intelligent features to identify commonly grouped codes and present suggestions to the user.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reporting feature to present analysis of groupings, processing times, and most used codes.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Deliverables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  <p:pic>
        <p:nvPicPr>
          <p:cNvPr id="1026" name="Picture 2" descr="Guidelines for Medical Billing and Coding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2" y="348552"/>
            <a:ext cx="3030596" cy="16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374206"/>
            <a:ext cx="7394575" cy="40417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</a:rPr>
              <a:t>Context</a:t>
            </a:r>
            <a:r>
              <a:rPr lang="en-US" dirty="0" smtClean="0">
                <a:latin typeface="Times New Roman"/>
                <a:ea typeface="Times New Roman"/>
              </a:rPr>
              <a:t>: Switching from ICD-9 coding system to ICD-10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/>
                <a:ea typeface="Times New Roman"/>
              </a:rPr>
              <a:t>This </a:t>
            </a:r>
            <a:r>
              <a:rPr lang="en-US" dirty="0">
                <a:latin typeface="Times New Roman"/>
                <a:ea typeface="Times New Roman"/>
              </a:rPr>
              <a:t>application will add value to the healthcare system by: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/>
                <a:ea typeface="Times New Roman"/>
              </a:rPr>
              <a:t>Reducing the amount of time it takes healthcare workers to determine proper coding for procedures and diagnoses.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/>
                <a:ea typeface="Times New Roman"/>
              </a:rPr>
              <a:t>Reducing the number of claims that require follow-up or resubmission due to coding errors.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/>
                <a:ea typeface="Times New Roman"/>
              </a:rPr>
              <a:t>Reducing administrative costs that are going towards training medical coders to use the ICD-10 codes and procedures.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6072" y="714381"/>
            <a:ext cx="6880225" cy="452432"/>
          </a:xfrm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Justification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6072" y="615950"/>
            <a:ext cx="6880225" cy="449263"/>
          </a:xfrm>
          <a:solidFill>
            <a:srgbClr val="BEE29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0101"/>
                </a:solidFill>
              </a:rPr>
              <a:t>Literature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1309" y="1529896"/>
            <a:ext cx="3621088" cy="4041775"/>
          </a:xfrm>
        </p:spPr>
        <p:txBody>
          <a:bodyPr/>
          <a:lstStyle/>
          <a:p>
            <a:r>
              <a:rPr lang="en-US" sz="1800" dirty="0"/>
              <a:t>ICD-10-CM/PCS code sets will enhance the quality of data for:</a:t>
            </a:r>
          </a:p>
          <a:p>
            <a:pPr lvl="1"/>
            <a:r>
              <a:rPr lang="en-US" sz="1600" dirty="0" smtClean="0"/>
              <a:t>Making </a:t>
            </a:r>
            <a:r>
              <a:rPr lang="en-US" sz="1600" dirty="0"/>
              <a:t>clinical decisions</a:t>
            </a:r>
          </a:p>
          <a:p>
            <a:pPr lvl="1"/>
            <a:r>
              <a:rPr lang="en-US" sz="1600" dirty="0" smtClean="0"/>
              <a:t>Identifying </a:t>
            </a:r>
            <a:r>
              <a:rPr lang="en-US" sz="1600" dirty="0"/>
              <a:t>fraud and </a:t>
            </a:r>
            <a:r>
              <a:rPr lang="en-US" sz="1600" dirty="0" smtClean="0"/>
              <a:t>abuse</a:t>
            </a:r>
          </a:p>
          <a:p>
            <a:pPr lvl="1"/>
            <a:r>
              <a:rPr lang="en-US" sz="1600" dirty="0"/>
              <a:t>Tracking public health conditions (complications, anatomical location)</a:t>
            </a:r>
          </a:p>
          <a:p>
            <a:pPr lvl="1"/>
            <a:r>
              <a:rPr lang="en-US" sz="1600" dirty="0"/>
              <a:t>Improved data for epidemiological research (severity of illness, co-morbidities)</a:t>
            </a:r>
          </a:p>
          <a:p>
            <a:pPr lvl="1"/>
            <a:r>
              <a:rPr lang="en-US" sz="1600" dirty="0"/>
              <a:t>Measuring outcomes and care provided to patients </a:t>
            </a:r>
          </a:p>
          <a:p>
            <a:pPr lvl="1"/>
            <a:r>
              <a:rPr lang="en-US" sz="1600" dirty="0" smtClean="0"/>
              <a:t>Designing </a:t>
            </a:r>
            <a:r>
              <a:rPr lang="en-US" sz="1600" dirty="0"/>
              <a:t>payment systems/processing claims </a:t>
            </a:r>
          </a:p>
          <a:p>
            <a:pPr marL="0" indent="0">
              <a:buNone/>
            </a:pPr>
            <a:r>
              <a:rPr lang="en-US" sz="1800" dirty="0"/>
              <a:t>(CDC/National Center for Health Statistics, 2013)</a:t>
            </a:r>
          </a:p>
          <a:p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319587" y="1535113"/>
            <a:ext cx="3621088" cy="4041775"/>
          </a:xfrm>
        </p:spPr>
        <p:txBody>
          <a:bodyPr/>
          <a:lstStyle/>
          <a:p>
            <a:r>
              <a:rPr lang="en-US" sz="1800" dirty="0" smtClean="0"/>
              <a:t>High training costs</a:t>
            </a:r>
          </a:p>
          <a:p>
            <a:r>
              <a:rPr lang="en-US" sz="1800" dirty="0" smtClean="0"/>
              <a:t>Possible system performance issues</a:t>
            </a:r>
          </a:p>
          <a:p>
            <a:r>
              <a:rPr lang="en-US" sz="1800" dirty="0" smtClean="0"/>
              <a:t>Significant amount of new data to understand and use</a:t>
            </a:r>
            <a:endParaRPr lang="en-US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576072" y="1113780"/>
            <a:ext cx="3616325" cy="400110"/>
          </a:xfrm>
        </p:spPr>
        <p:txBody>
          <a:bodyPr/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44987" y="1129786"/>
            <a:ext cx="3616325" cy="400110"/>
          </a:xfrm>
        </p:spPr>
        <p:txBody>
          <a:bodyPr/>
          <a:lstStyle/>
          <a:p>
            <a:r>
              <a:rPr lang="en-US" sz="2000" dirty="0" smtClean="0"/>
              <a:t>Downsides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051475"/>
              </p:ext>
            </p:extLst>
          </p:nvPr>
        </p:nvGraphicFramePr>
        <p:xfrm>
          <a:off x="4346384" y="3441700"/>
          <a:ext cx="4696016" cy="318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88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 numCol="2"/>
          <a:lstStyle/>
          <a:p>
            <a:r>
              <a:rPr lang="en-US" dirty="0" smtClean="0"/>
              <a:t>Dependent</a:t>
            </a:r>
          </a:p>
          <a:p>
            <a:r>
              <a:rPr lang="en-US" dirty="0" smtClean="0"/>
              <a:t>Extraneous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Variables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71309" y="1827212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spcBef>
                <a:spcPct val="0"/>
              </a:spcBef>
              <a:spcAft>
                <a:spcPct val="40000"/>
              </a:spcAft>
              <a:buSzPct val="85000"/>
              <a:buFont typeface="Arial" pitchFamily="2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628650" indent="-288925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968375" indent="-225425" algn="l" rtl="0" fontAlgn="base">
              <a:spcBef>
                <a:spcPct val="0"/>
              </a:spcBef>
              <a:spcAft>
                <a:spcPct val="40000"/>
              </a:spcAft>
              <a:buSzPct val="85000"/>
              <a:buFont typeface="Arial" pitchFamily="2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368425" indent="-225425" algn="l" rtl="0" fontAlgn="base">
              <a:spcBef>
                <a:spcPct val="0"/>
              </a:spcBef>
              <a:spcAft>
                <a:spcPct val="40000"/>
              </a:spcAft>
              <a:buFont typeface="Arial" pitchFamily="2" charset="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09738" indent="-227013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166938" indent="-227013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624138" indent="-227013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081338" indent="-227013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538538" indent="-227013" algn="l" rtl="0" fontAlgn="base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000" dirty="0" smtClean="0"/>
              <a:t>Efficiency</a:t>
            </a:r>
            <a:endParaRPr lang="en-US" dirty="0"/>
          </a:p>
          <a:p>
            <a:pPr lvl="1"/>
            <a:r>
              <a:rPr lang="en-US" sz="2000" dirty="0"/>
              <a:t>Speed</a:t>
            </a:r>
            <a:endParaRPr lang="en-US" sz="2400" dirty="0"/>
          </a:p>
          <a:p>
            <a:pPr lvl="2"/>
            <a:r>
              <a:rPr lang="en-US" sz="1800" dirty="0"/>
              <a:t>Time to complete search</a:t>
            </a:r>
          </a:p>
          <a:p>
            <a:pPr lvl="2"/>
            <a:r>
              <a:rPr lang="en-US" sz="1800" dirty="0"/>
              <a:t>Time to find all codes for a particular claim</a:t>
            </a:r>
          </a:p>
          <a:p>
            <a:pPr lvl="1"/>
            <a:r>
              <a:rPr lang="en-US" sz="2000" dirty="0"/>
              <a:t>Accuracy</a:t>
            </a:r>
            <a:endParaRPr lang="en-US" sz="2400" dirty="0"/>
          </a:p>
          <a:p>
            <a:pPr lvl="2"/>
            <a:r>
              <a:rPr lang="en-US" sz="1800" dirty="0"/>
              <a:t>Conflicts between codes</a:t>
            </a:r>
          </a:p>
          <a:p>
            <a:pPr lvl="2"/>
            <a:r>
              <a:rPr lang="en-US" sz="1800" dirty="0"/>
              <a:t>Claim denials for incorrect codes used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pPr lvl="0"/>
            <a:r>
              <a:rPr lang="en-US" sz="2000" dirty="0"/>
              <a:t>Testing</a:t>
            </a:r>
          </a:p>
          <a:p>
            <a:pPr lvl="1"/>
            <a:r>
              <a:rPr lang="en-US" sz="1800" dirty="0"/>
              <a:t>Insufficient testing could produce poor results in both the search and the suggestions.</a:t>
            </a:r>
          </a:p>
          <a:p>
            <a:pPr lvl="0"/>
            <a:r>
              <a:rPr lang="en-US" sz="2000" dirty="0"/>
              <a:t>Training</a:t>
            </a:r>
          </a:p>
          <a:p>
            <a:pPr lvl="1"/>
            <a:r>
              <a:rPr lang="en-US" sz="1800" dirty="0"/>
              <a:t>Users need to understand how to use the application properly in order to maximize efficiency.</a:t>
            </a:r>
          </a:p>
          <a:p>
            <a:pPr lvl="0"/>
            <a:r>
              <a:rPr lang="en-US" sz="2000" dirty="0"/>
              <a:t>Healthcare Specialty</a:t>
            </a:r>
          </a:p>
          <a:p>
            <a:pPr lvl="1"/>
            <a:r>
              <a:rPr lang="en-US" sz="1800" dirty="0"/>
              <a:t>Different healthcare specialty will have varying amounts of codes used.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30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Updates to codes and coding policies do not occur more than once a year.</a:t>
            </a:r>
          </a:p>
          <a:p>
            <a:pPr lvl="0"/>
            <a:r>
              <a:rPr lang="en-US" dirty="0"/>
              <a:t>Medical coding is consistent across the country.</a:t>
            </a:r>
          </a:p>
          <a:p>
            <a:pPr lvl="0"/>
            <a:r>
              <a:rPr lang="en-US" dirty="0"/>
              <a:t>Prior patient medical history does not need to be known to determine correct medical codes.</a:t>
            </a:r>
          </a:p>
          <a:p>
            <a:pPr lvl="0"/>
            <a:r>
              <a:rPr lang="en-US" dirty="0"/>
              <a:t>Hospitals will typically have standard practices that will allow correlations to be seen based on historical data.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Assumptions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806278"/>
            <a:ext cx="7394575" cy="4041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Approach/Work </a:t>
            </a:r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2"/>
          <a:stretch/>
        </p:blipFill>
        <p:spPr bwMode="auto">
          <a:xfrm>
            <a:off x="576072" y="1525770"/>
            <a:ext cx="7722077" cy="412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BEE296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10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C320C-080C-4A04-853F-40AD217D863D}" type="datetime4">
              <a:rPr lang="en-US" smtClean="0"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blank">
  <a:themeElements>
    <a:clrScheme name="MasterCard Worldwide">
      <a:dk1>
        <a:srgbClr val="000000"/>
      </a:dk1>
      <a:lt1>
        <a:srgbClr val="FFFFFF"/>
      </a:lt1>
      <a:dk2>
        <a:srgbClr val="6B6B6B"/>
      </a:dk2>
      <a:lt2>
        <a:srgbClr val="FF9900"/>
      </a:lt2>
      <a:accent1>
        <a:srgbClr val="D86006"/>
      </a:accent1>
      <a:accent2>
        <a:srgbClr val="449BBA"/>
      </a:accent2>
      <a:accent3>
        <a:srgbClr val="9F3F71"/>
      </a:accent3>
      <a:accent4>
        <a:srgbClr val="48B689"/>
      </a:accent4>
      <a:accent5>
        <a:srgbClr val="F5BC68"/>
      </a:accent5>
      <a:accent6>
        <a:srgbClr val="95A9C9"/>
      </a:accent6>
      <a:hlink>
        <a:srgbClr val="D2B3B8"/>
      </a:hlink>
      <a:folHlink>
        <a:srgbClr val="BDD7C0"/>
      </a:folHlink>
    </a:clrScheme>
    <a:fontScheme name="mw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mw_template 1">
        <a:dk1>
          <a:srgbClr val="000000"/>
        </a:dk1>
        <a:lt1>
          <a:srgbClr val="FFFFFF"/>
        </a:lt1>
        <a:dk2>
          <a:srgbClr val="6B6B6B"/>
        </a:dk2>
        <a:lt2>
          <a:srgbClr val="FF9900"/>
        </a:lt2>
        <a:accent1>
          <a:srgbClr val="D86006"/>
        </a:accent1>
        <a:accent2>
          <a:srgbClr val="449BBA"/>
        </a:accent2>
        <a:accent3>
          <a:srgbClr val="FFFFFF"/>
        </a:accent3>
        <a:accent4>
          <a:srgbClr val="000000"/>
        </a:accent4>
        <a:accent5>
          <a:srgbClr val="E9B6AA"/>
        </a:accent5>
        <a:accent6>
          <a:srgbClr val="3D8CA8"/>
        </a:accent6>
        <a:hlink>
          <a:srgbClr val="9F3F71"/>
        </a:hlink>
        <a:folHlink>
          <a:srgbClr val="48B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426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mw_blank</vt:lpstr>
      <vt:lpstr>INTELLIGENT CODING SYSTEM </vt:lpstr>
      <vt:lpstr>Summary</vt:lpstr>
      <vt:lpstr>Deliverables</vt:lpstr>
      <vt:lpstr>Justification</vt:lpstr>
      <vt:lpstr>Literature</vt:lpstr>
      <vt:lpstr>Variables</vt:lpstr>
      <vt:lpstr>Assumptions</vt:lpstr>
      <vt:lpstr>Approach/Work Plan</vt:lpstr>
      <vt:lpstr>Questions?</vt:lpstr>
    </vt:vector>
  </TitlesOfParts>
  <Company>MasterCard Worldwide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MasterCard Worldwide Presentation</dc:title>
  <dc:creator>Taber, Lauren</dc:creator>
  <dc:description>Office 2007 Template</dc:description>
  <cp:lastModifiedBy>MasterCard Worldwide</cp:lastModifiedBy>
  <cp:revision>64</cp:revision>
  <dcterms:created xsi:type="dcterms:W3CDTF">2007-01-11T18:15:06Z</dcterms:created>
  <dcterms:modified xsi:type="dcterms:W3CDTF">2014-12-16T00:37:57Z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w_End_Slide">
    <vt:lpwstr>NTY</vt:lpwstr>
  </property>
  <property fmtid="{D5CDD505-2E9C-101B-9397-08002B2CF9AE}" pid="3" name="mw_template_date">
    <vt:filetime>2011-01-18T05:00:00Z</vt:filetime>
  </property>
</Properties>
</file>