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76" r:id="rId6"/>
    <p:sldId id="266" r:id="rId7"/>
    <p:sldId id="267" r:id="rId8"/>
    <p:sldId id="279" r:id="rId9"/>
    <p:sldId id="268" r:id="rId10"/>
    <p:sldId id="296" r:id="rId11"/>
    <p:sldId id="280" r:id="rId12"/>
    <p:sldId id="269" r:id="rId13"/>
    <p:sldId id="281" r:id="rId14"/>
    <p:sldId id="291" r:id="rId15"/>
    <p:sldId id="301" r:id="rId16"/>
    <p:sldId id="302" r:id="rId17"/>
    <p:sldId id="294" r:id="rId18"/>
    <p:sldId id="299" r:id="rId19"/>
    <p:sldId id="288" r:id="rId20"/>
    <p:sldId id="298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C8B50-7373-4C4B-9955-F3604111C753}" v="4" dt="2023-08-31T15:16:1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n-Rouillier Emie" userId="fe907934-75c5-4269-897e-bc3973841ac8" providerId="ADAL" clId="{8B2C8B50-7373-4C4B-9955-F3604111C753}"/>
    <pc:docChg chg="custSel addSld delSld modSld modMainMaster">
      <pc:chgData name="Morin-Rouillier Emie" userId="fe907934-75c5-4269-897e-bc3973841ac8" providerId="ADAL" clId="{8B2C8B50-7373-4C4B-9955-F3604111C753}" dt="2023-08-31T15:16:31.489" v="280" actId="20577"/>
      <pc:docMkLst>
        <pc:docMk/>
      </pc:docMkLst>
      <pc:sldChg chg="modSp mod">
        <pc:chgData name="Morin-Rouillier Emie" userId="fe907934-75c5-4269-897e-bc3973841ac8" providerId="ADAL" clId="{8B2C8B50-7373-4C4B-9955-F3604111C753}" dt="2023-08-31T15:14:00.782" v="252" actId="27636"/>
        <pc:sldMkLst>
          <pc:docMk/>
          <pc:sldMk cId="1950110827" sldId="257"/>
        </pc:sldMkLst>
        <pc:spChg chg="mod">
          <ac:chgData name="Morin-Rouillier Emie" userId="fe907934-75c5-4269-897e-bc3973841ac8" providerId="ADAL" clId="{8B2C8B50-7373-4C4B-9955-F3604111C753}" dt="2023-08-31T15:14:00.782" v="252" actId="27636"/>
          <ac:spMkLst>
            <pc:docMk/>
            <pc:sldMk cId="1950110827" sldId="257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4:00.831" v="253" actId="27636"/>
        <pc:sldMkLst>
          <pc:docMk/>
          <pc:sldMk cId="2264253353" sldId="263"/>
        </pc:sldMkLst>
        <pc:spChg chg="mod">
          <ac:chgData name="Morin-Rouillier Emie" userId="fe907934-75c5-4269-897e-bc3973841ac8" providerId="ADAL" clId="{8B2C8B50-7373-4C4B-9955-F3604111C753}" dt="2023-08-31T15:14:00.831" v="253" actId="27636"/>
          <ac:spMkLst>
            <pc:docMk/>
            <pc:sldMk cId="2264253353" sldId="263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4:50.671" v="260" actId="14100"/>
        <pc:sldMkLst>
          <pc:docMk/>
          <pc:sldMk cId="3536514779" sldId="267"/>
        </pc:sldMkLst>
        <pc:spChg chg="mod">
          <ac:chgData name="Morin-Rouillier Emie" userId="fe907934-75c5-4269-897e-bc3973841ac8" providerId="ADAL" clId="{8B2C8B50-7373-4C4B-9955-F3604111C753}" dt="2023-08-31T15:14:39.294" v="257" actId="2711"/>
          <ac:spMkLst>
            <pc:docMk/>
            <pc:sldMk cId="3536514779" sldId="267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4:50.671" v="260" actId="14100"/>
          <ac:spMkLst>
            <pc:docMk/>
            <pc:sldMk cId="3536514779" sldId="267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5:27.733" v="266" actId="14100"/>
        <pc:sldMkLst>
          <pc:docMk/>
          <pc:sldMk cId="2243587493" sldId="268"/>
        </pc:sldMkLst>
        <pc:spChg chg="mod">
          <ac:chgData name="Morin-Rouillier Emie" userId="fe907934-75c5-4269-897e-bc3973841ac8" providerId="ADAL" clId="{8B2C8B50-7373-4C4B-9955-F3604111C753}" dt="2023-08-31T15:15:27.733" v="266" actId="14100"/>
          <ac:spMkLst>
            <pc:docMk/>
            <pc:sldMk cId="2243587493" sldId="268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5:01.852" v="262" actId="2711"/>
          <ac:spMkLst>
            <pc:docMk/>
            <pc:sldMk cId="2243587493" sldId="268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5:37.770" v="269" actId="27636"/>
        <pc:sldMkLst>
          <pc:docMk/>
          <pc:sldMk cId="308629403" sldId="269"/>
        </pc:sldMkLst>
        <pc:spChg chg="mod">
          <ac:chgData name="Morin-Rouillier Emie" userId="fe907934-75c5-4269-897e-bc3973841ac8" providerId="ADAL" clId="{8B2C8B50-7373-4C4B-9955-F3604111C753}" dt="2023-08-31T15:15:33.901" v="267" actId="2711"/>
          <ac:spMkLst>
            <pc:docMk/>
            <pc:sldMk cId="308629403" sldId="269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5:37.770" v="269" actId="27636"/>
          <ac:spMkLst>
            <pc:docMk/>
            <pc:sldMk cId="308629403" sldId="269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4:00.862" v="254" actId="27636"/>
        <pc:sldMkLst>
          <pc:docMk/>
          <pc:sldMk cId="680580716" sldId="281"/>
        </pc:sldMkLst>
        <pc:spChg chg="mod">
          <ac:chgData name="Morin-Rouillier Emie" userId="fe907934-75c5-4269-897e-bc3973841ac8" providerId="ADAL" clId="{8B2C8B50-7373-4C4B-9955-F3604111C753}" dt="2023-08-31T15:14:00.862" v="254" actId="27636"/>
          <ac:spMkLst>
            <pc:docMk/>
            <pc:sldMk cId="680580716" sldId="281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6:31.489" v="280" actId="20577"/>
        <pc:sldMkLst>
          <pc:docMk/>
          <pc:sldMk cId="3325475194" sldId="288"/>
        </pc:sldMkLst>
        <pc:spChg chg="mod">
          <ac:chgData name="Morin-Rouillier Emie" userId="fe907934-75c5-4269-897e-bc3973841ac8" providerId="ADAL" clId="{8B2C8B50-7373-4C4B-9955-F3604111C753}" dt="2023-08-31T15:16:31.489" v="280" actId="20577"/>
          <ac:spMkLst>
            <pc:docMk/>
            <pc:sldMk cId="3325475194" sldId="288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5:54.789" v="272" actId="14100"/>
        <pc:sldMkLst>
          <pc:docMk/>
          <pc:sldMk cId="357834324" sldId="291"/>
        </pc:sldMkLst>
        <pc:spChg chg="mod">
          <ac:chgData name="Morin-Rouillier Emie" userId="fe907934-75c5-4269-897e-bc3973841ac8" providerId="ADAL" clId="{8B2C8B50-7373-4C4B-9955-F3604111C753}" dt="2023-08-31T15:15:50.534" v="271" actId="14100"/>
          <ac:spMkLst>
            <pc:docMk/>
            <pc:sldMk cId="357834324" sldId="291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5:54.789" v="272" actId="14100"/>
          <ac:spMkLst>
            <pc:docMk/>
            <pc:sldMk cId="357834324" sldId="291"/>
            <ac:spMk id="3" creationId="{00000000-0000-0000-0000-000000000000}"/>
          </ac:spMkLst>
        </pc:spChg>
      </pc:sldChg>
      <pc:sldChg chg="del">
        <pc:chgData name="Morin-Rouillier Emie" userId="fe907934-75c5-4269-897e-bc3973841ac8" providerId="ADAL" clId="{8B2C8B50-7373-4C4B-9955-F3604111C753}" dt="2023-08-31T15:13:04.581" v="249" actId="47"/>
        <pc:sldMkLst>
          <pc:docMk/>
          <pc:sldMk cId="4226653753" sldId="292"/>
        </pc:sldMkLst>
      </pc:sldChg>
      <pc:sldChg chg="del">
        <pc:chgData name="Morin-Rouillier Emie" userId="fe907934-75c5-4269-897e-bc3973841ac8" providerId="ADAL" clId="{8B2C8B50-7373-4C4B-9955-F3604111C753}" dt="2023-08-31T15:13:04.581" v="249" actId="47"/>
        <pc:sldMkLst>
          <pc:docMk/>
          <pc:sldMk cId="1573503126" sldId="293"/>
        </pc:sldMkLst>
      </pc:sldChg>
      <pc:sldChg chg="modSp mod">
        <pc:chgData name="Morin-Rouillier Emie" userId="fe907934-75c5-4269-897e-bc3973841ac8" providerId="ADAL" clId="{8B2C8B50-7373-4C4B-9955-F3604111C753}" dt="2023-08-31T15:16:09.933" v="275" actId="2711"/>
        <pc:sldMkLst>
          <pc:docMk/>
          <pc:sldMk cId="2650944278" sldId="294"/>
        </pc:sldMkLst>
        <pc:spChg chg="mod">
          <ac:chgData name="Morin-Rouillier Emie" userId="fe907934-75c5-4269-897e-bc3973841ac8" providerId="ADAL" clId="{8B2C8B50-7373-4C4B-9955-F3604111C753}" dt="2023-08-31T15:16:09.933" v="275" actId="2711"/>
          <ac:spMkLst>
            <pc:docMk/>
            <pc:sldMk cId="2650944278" sldId="294"/>
            <ac:spMk id="4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6:07.308" v="274" actId="2711"/>
          <ac:spMkLst>
            <pc:docMk/>
            <pc:sldMk cId="2650944278" sldId="294"/>
            <ac:spMk id="5" creationId="{00000000-0000-0000-0000-000000000000}"/>
          </ac:spMkLst>
        </pc:spChg>
      </pc:sldChg>
      <pc:sldChg chg="del">
        <pc:chgData name="Morin-Rouillier Emie" userId="fe907934-75c5-4269-897e-bc3973841ac8" providerId="ADAL" clId="{8B2C8B50-7373-4C4B-9955-F3604111C753}" dt="2023-08-31T15:13:04.581" v="249" actId="47"/>
        <pc:sldMkLst>
          <pc:docMk/>
          <pc:sldMk cId="3498852911" sldId="295"/>
        </pc:sldMkLst>
      </pc:sldChg>
      <pc:sldChg chg="modSp mod">
        <pc:chgData name="Morin-Rouillier Emie" userId="fe907934-75c5-4269-897e-bc3973841ac8" providerId="ADAL" clId="{8B2C8B50-7373-4C4B-9955-F3604111C753}" dt="2023-08-31T15:15:16.787" v="265" actId="2711"/>
        <pc:sldMkLst>
          <pc:docMk/>
          <pc:sldMk cId="3275839969" sldId="296"/>
        </pc:sldMkLst>
        <pc:spChg chg="mod">
          <ac:chgData name="Morin-Rouillier Emie" userId="fe907934-75c5-4269-897e-bc3973841ac8" providerId="ADAL" clId="{8B2C8B50-7373-4C4B-9955-F3604111C753}" dt="2023-08-31T15:15:13.431" v="264" actId="14100"/>
          <ac:spMkLst>
            <pc:docMk/>
            <pc:sldMk cId="3275839969" sldId="296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5:16.787" v="265" actId="2711"/>
          <ac:spMkLst>
            <pc:docMk/>
            <pc:sldMk cId="3275839969" sldId="296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06:01.831" v="76" actId="20577"/>
        <pc:sldMkLst>
          <pc:docMk/>
          <pc:sldMk cId="0" sldId="298"/>
        </pc:sldMkLst>
        <pc:spChg chg="mod">
          <ac:chgData name="Morin-Rouillier Emie" userId="fe907934-75c5-4269-897e-bc3973841ac8" providerId="ADAL" clId="{8B2C8B50-7373-4C4B-9955-F3604111C753}" dt="2023-08-31T15:06:01.831" v="76" actId="20577"/>
          <ac:spMkLst>
            <pc:docMk/>
            <pc:sldMk cId="0" sldId="298"/>
            <ac:spMk id="3" creationId="{00000000-0000-0000-0000-000000000000}"/>
          </ac:spMkLst>
        </pc:spChg>
      </pc:sldChg>
      <pc:sldChg chg="modSp mod">
        <pc:chgData name="Morin-Rouillier Emie" userId="fe907934-75c5-4269-897e-bc3973841ac8" providerId="ADAL" clId="{8B2C8B50-7373-4C4B-9955-F3604111C753}" dt="2023-08-31T15:16:22.863" v="278" actId="1076"/>
        <pc:sldMkLst>
          <pc:docMk/>
          <pc:sldMk cId="4033837616" sldId="299"/>
        </pc:sldMkLst>
        <pc:spChg chg="mod">
          <ac:chgData name="Morin-Rouillier Emie" userId="fe907934-75c5-4269-897e-bc3973841ac8" providerId="ADAL" clId="{8B2C8B50-7373-4C4B-9955-F3604111C753}" dt="2023-08-31T15:16:22.863" v="278" actId="1076"/>
          <ac:spMkLst>
            <pc:docMk/>
            <pc:sldMk cId="4033837616" sldId="299"/>
            <ac:spMk id="4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16:18.289" v="277" actId="2711"/>
          <ac:spMkLst>
            <pc:docMk/>
            <pc:sldMk cId="4033837616" sldId="299"/>
            <ac:spMk id="5" creationId="{00000000-0000-0000-0000-000000000000}"/>
          </ac:spMkLst>
        </pc:spChg>
      </pc:sldChg>
      <pc:sldChg chg="del">
        <pc:chgData name="Morin-Rouillier Emie" userId="fe907934-75c5-4269-897e-bc3973841ac8" providerId="ADAL" clId="{8B2C8B50-7373-4C4B-9955-F3604111C753}" dt="2023-08-31T15:06:16.310" v="77" actId="47"/>
        <pc:sldMkLst>
          <pc:docMk/>
          <pc:sldMk cId="0" sldId="300"/>
        </pc:sldMkLst>
      </pc:sldChg>
      <pc:sldChg chg="modSp mod">
        <pc:chgData name="Morin-Rouillier Emie" userId="fe907934-75c5-4269-897e-bc3973841ac8" providerId="ADAL" clId="{8B2C8B50-7373-4C4B-9955-F3604111C753}" dt="2023-08-31T15:15:58.595" v="273" actId="1076"/>
        <pc:sldMkLst>
          <pc:docMk/>
          <pc:sldMk cId="0" sldId="301"/>
        </pc:sldMkLst>
        <pc:spChg chg="mod">
          <ac:chgData name="Morin-Rouillier Emie" userId="fe907934-75c5-4269-897e-bc3973841ac8" providerId="ADAL" clId="{8B2C8B50-7373-4C4B-9955-F3604111C753}" dt="2023-08-31T15:15:58.595" v="273" actId="1076"/>
          <ac:spMkLst>
            <pc:docMk/>
            <pc:sldMk cId="0" sldId="301"/>
            <ac:spMk id="2" creationId="{00000000-0000-0000-0000-000000000000}"/>
          </ac:spMkLst>
        </pc:spChg>
        <pc:spChg chg="mod">
          <ac:chgData name="Morin-Rouillier Emie" userId="fe907934-75c5-4269-897e-bc3973841ac8" providerId="ADAL" clId="{8B2C8B50-7373-4C4B-9955-F3604111C753}" dt="2023-08-31T15:09:05.990" v="137" actId="113"/>
          <ac:spMkLst>
            <pc:docMk/>
            <pc:sldMk cId="0" sldId="301"/>
            <ac:spMk id="3" creationId="{00000000-0000-0000-0000-000000000000}"/>
          </ac:spMkLst>
        </pc:spChg>
      </pc:sldChg>
      <pc:sldChg chg="modSp new mod">
        <pc:chgData name="Morin-Rouillier Emie" userId="fe907934-75c5-4269-897e-bc3973841ac8" providerId="ADAL" clId="{8B2C8B50-7373-4C4B-9955-F3604111C753}" dt="2023-08-31T15:11:34.867" v="248" actId="2711"/>
        <pc:sldMkLst>
          <pc:docMk/>
          <pc:sldMk cId="2899801997" sldId="302"/>
        </pc:sldMkLst>
        <pc:spChg chg="mod">
          <ac:chgData name="Morin-Rouillier Emie" userId="fe907934-75c5-4269-897e-bc3973841ac8" providerId="ADAL" clId="{8B2C8B50-7373-4C4B-9955-F3604111C753}" dt="2023-08-31T15:11:34.867" v="248" actId="2711"/>
          <ac:spMkLst>
            <pc:docMk/>
            <pc:sldMk cId="2899801997" sldId="302"/>
            <ac:spMk id="2" creationId="{08F79D2B-5A8B-E39A-214F-AF19A025CFE7}"/>
          </ac:spMkLst>
        </pc:spChg>
        <pc:spChg chg="mod">
          <ac:chgData name="Morin-Rouillier Emie" userId="fe907934-75c5-4269-897e-bc3973841ac8" providerId="ADAL" clId="{8B2C8B50-7373-4C4B-9955-F3604111C753}" dt="2023-08-31T15:11:28.243" v="247" actId="13926"/>
          <ac:spMkLst>
            <pc:docMk/>
            <pc:sldMk cId="2899801997" sldId="302"/>
            <ac:spMk id="3" creationId="{0CBC4A04-5C88-1B03-D411-A07F85306B25}"/>
          </ac:spMkLst>
        </pc:spChg>
      </pc:sldChg>
      <pc:sldMasterChg chg="modSldLayout">
        <pc:chgData name="Morin-Rouillier Emie" userId="fe907934-75c5-4269-897e-bc3973841ac8" providerId="ADAL" clId="{8B2C8B50-7373-4C4B-9955-F3604111C753}" dt="2023-08-31T15:14:12.810" v="256" actId="2711"/>
        <pc:sldMasterMkLst>
          <pc:docMk/>
          <pc:sldMasterMk cId="0" sldId="2147483660"/>
        </pc:sldMasterMkLst>
        <pc:sldLayoutChg chg="modSp">
          <pc:chgData name="Morin-Rouillier Emie" userId="fe907934-75c5-4269-897e-bc3973841ac8" providerId="ADAL" clId="{8B2C8B50-7373-4C4B-9955-F3604111C753}" dt="2023-08-31T15:14:00.695" v="251" actId="2711"/>
          <pc:sldLayoutMkLst>
            <pc:docMk/>
            <pc:sldMasterMk cId="0" sldId="2147483660"/>
            <pc:sldLayoutMk cId="0" sldId="2147483662"/>
          </pc:sldLayoutMkLst>
          <pc:spChg chg="mod">
            <ac:chgData name="Morin-Rouillier Emie" userId="fe907934-75c5-4269-897e-bc3973841ac8" providerId="ADAL" clId="{8B2C8B50-7373-4C4B-9955-F3604111C753}" dt="2023-08-31T15:13:51.335" v="250" actId="2711"/>
            <ac:spMkLst>
              <pc:docMk/>
              <pc:sldMasterMk cId="0" sldId="2147483660"/>
              <pc:sldLayoutMk cId="0" sldId="2147483662"/>
              <ac:spMk id="2" creationId="{00000000-0000-0000-0000-000000000000}"/>
            </ac:spMkLst>
          </pc:spChg>
          <pc:spChg chg="mod">
            <ac:chgData name="Morin-Rouillier Emie" userId="fe907934-75c5-4269-897e-bc3973841ac8" providerId="ADAL" clId="{8B2C8B50-7373-4C4B-9955-F3604111C753}" dt="2023-08-31T15:14:00.695" v="251" actId="2711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orin-Rouillier Emie" userId="fe907934-75c5-4269-897e-bc3973841ac8" providerId="ADAL" clId="{8B2C8B50-7373-4C4B-9955-F3604111C753}" dt="2023-08-31T15:14:12.810" v="256" actId="2711"/>
          <pc:sldLayoutMkLst>
            <pc:docMk/>
            <pc:sldMasterMk cId="0" sldId="2147483660"/>
            <pc:sldLayoutMk cId="0" sldId="2147483666"/>
          </pc:sldLayoutMkLst>
          <pc:spChg chg="mod">
            <ac:chgData name="Morin-Rouillier Emie" userId="fe907934-75c5-4269-897e-bc3973841ac8" providerId="ADAL" clId="{8B2C8B50-7373-4C4B-9955-F3604111C753}" dt="2023-08-31T15:14:12.810" v="256" actId="2711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CA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fr-CA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CA" dirty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fr-CA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CA" dirty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A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CB02A5F-82BC-E449-87B8-A6AE1C1A218F}" type="datetimeFigureOut">
              <a:rPr lang="fr-FR" smtClean="0"/>
              <a:pPr/>
              <a:t>31/08/2023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6608BC-CCCC-3F47-9D91-43760059D9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360000">
            <a:off x="3339809" y="3565574"/>
            <a:ext cx="4847038" cy="1599722"/>
          </a:xfrm>
        </p:spPr>
        <p:txBody>
          <a:bodyPr/>
          <a:lstStyle/>
          <a:p>
            <a:r>
              <a:rPr lang="fr-FR" dirty="0"/>
              <a:t>Comment lire un texte poétique?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566" y="740933"/>
            <a:ext cx="791468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NOTIONS DE POÉSIE</a:t>
            </a:r>
          </a:p>
        </p:txBody>
      </p:sp>
    </p:spTree>
    <p:extLst>
      <p:ext uri="{BB962C8B-B14F-4D97-AF65-F5344CB8AC3E}">
        <p14:creationId xmlns:p14="http://schemas.microsoft.com/office/powerpoint/2010/main" val="20717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290" y="1487081"/>
            <a:ext cx="2668131" cy="1921339"/>
          </a:xfrm>
        </p:spPr>
        <p:txBody>
          <a:bodyPr/>
          <a:lstStyle/>
          <a:p>
            <a:r>
              <a:rPr lang="fr-FR" sz="3200" dirty="0">
                <a:latin typeface="Century Gothic" panose="020B0502020202020204" pitchFamily="34" charset="0"/>
              </a:rPr>
              <a:t>Exemple de </a:t>
            </a:r>
            <a:br>
              <a:rPr lang="fr-FR" sz="3200" dirty="0">
                <a:latin typeface="Century Gothic" panose="020B0502020202020204" pitchFamily="34" charset="0"/>
              </a:rPr>
            </a:br>
            <a:r>
              <a:rPr lang="fr-FR" sz="3200" dirty="0">
                <a:latin typeface="Century Gothic" panose="020B0502020202020204" pitchFamily="34" charset="0"/>
              </a:rPr>
              <a:t>poème en vers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86772" y="563138"/>
            <a:ext cx="5405948" cy="542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latin typeface="Century Gothic" panose="020B0502020202020204" pitchFamily="34" charset="0"/>
              </a:rPr>
              <a:t>[Sans titre]</a:t>
            </a:r>
          </a:p>
          <a:p>
            <a:pPr marL="0" indent="0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L’humain aime ça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Avoir sa liberté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Ses affaires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Ses patentes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Son char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Son terrain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Sa piscine</a:t>
            </a:r>
          </a:p>
          <a:p>
            <a:pPr marL="0" indent="0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C’est fondamental</a:t>
            </a:r>
          </a:p>
          <a:p>
            <a:pPr marL="0" indent="0" algn="r">
              <a:buNone/>
            </a:pPr>
            <a:r>
              <a:rPr lang="fr-FR" sz="2000" dirty="0">
                <a:latin typeface="Century Gothic" panose="020B0502020202020204" pitchFamily="34" charset="0"/>
              </a:rPr>
              <a:t>(Jeff Fillion)</a:t>
            </a:r>
          </a:p>
          <a:p>
            <a:pPr marL="0" indent="0" algn="r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Tiré de la page « Dérapages poétiques »</a:t>
            </a:r>
          </a:p>
        </p:txBody>
      </p:sp>
    </p:spTree>
    <p:extLst>
      <p:ext uri="{BB962C8B-B14F-4D97-AF65-F5344CB8AC3E}">
        <p14:creationId xmlns:p14="http://schemas.microsoft.com/office/powerpoint/2010/main" val="32758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215671"/>
            <a:ext cx="8041440" cy="934568"/>
          </a:xfrm>
        </p:spPr>
        <p:txBody>
          <a:bodyPr/>
          <a:lstStyle/>
          <a:p>
            <a:r>
              <a:rPr lang="fr-FR" dirty="0"/>
              <a:t>La 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810" y="1062993"/>
            <a:ext cx="6964334" cy="443118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endParaRPr lang="fr-FR" sz="3600" b="1" dirty="0">
              <a:solidFill>
                <a:srgbClr val="7D260E"/>
              </a:solidFill>
            </a:endParaRPr>
          </a:p>
          <a:p>
            <a:pPr>
              <a:buFont typeface="Wingdings" charset="2"/>
              <a:buChar char="§"/>
            </a:pPr>
            <a:r>
              <a:rPr lang="fr-FR" sz="3600" b="1" dirty="0">
                <a:solidFill>
                  <a:srgbClr val="7D260E"/>
                </a:solidFill>
              </a:rPr>
              <a:t>Poèmes en prose</a:t>
            </a:r>
          </a:p>
          <a:p>
            <a:pPr marL="0" indent="0">
              <a:buNone/>
            </a:pPr>
            <a:r>
              <a:rPr lang="fr-FR" sz="3600" dirty="0"/>
              <a:t>	Les vers disparaissent! </a:t>
            </a:r>
          </a:p>
        </p:txBody>
      </p:sp>
    </p:spTree>
    <p:extLst>
      <p:ext uri="{BB962C8B-B14F-4D97-AF65-F5344CB8AC3E}">
        <p14:creationId xmlns:p14="http://schemas.microsoft.com/office/powerpoint/2010/main" val="10024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2240141" cy="1921339"/>
          </a:xfrm>
        </p:spPr>
        <p:txBody>
          <a:bodyPr/>
          <a:lstStyle/>
          <a:p>
            <a:r>
              <a:rPr lang="fr-FR" sz="3200" dirty="0">
                <a:latin typeface="Century Gothic" panose="020B0502020202020204" pitchFamily="34" charset="0"/>
              </a:rPr>
              <a:t>Exemple de </a:t>
            </a:r>
            <a:br>
              <a:rPr lang="fr-FR" sz="3200" dirty="0">
                <a:latin typeface="Century Gothic" panose="020B0502020202020204" pitchFamily="34" charset="0"/>
              </a:rPr>
            </a:br>
            <a:r>
              <a:rPr lang="fr-FR" sz="3200" dirty="0">
                <a:latin typeface="Century Gothic" panose="020B0502020202020204" pitchFamily="34" charset="0"/>
              </a:rPr>
              <a:t>poème en prose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1421" y="299541"/>
            <a:ext cx="5801299" cy="60986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CA" sz="2000" b="1" dirty="0">
                <a:latin typeface="Century Gothic" panose="020B0502020202020204" pitchFamily="34" charset="0"/>
              </a:rPr>
              <a:t>Enivrez-vous</a:t>
            </a:r>
            <a:endParaRPr lang="fr-CA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fr-CA" sz="2000" dirty="0">
                <a:latin typeface="Century Gothic" panose="020B0502020202020204" pitchFamily="34" charset="0"/>
              </a:rPr>
            </a:br>
            <a:r>
              <a:rPr lang="fr-CA" sz="2000" dirty="0">
                <a:latin typeface="Century Gothic" panose="020B0502020202020204" pitchFamily="34" charset="0"/>
              </a:rPr>
              <a:t>    Il faut être toujours ivre. Tout est là : c'est l'unique question. Pour ne pas sentir l'horrible fardeau du Temps qui brise vos épaules et vous penche vers la terre, il faut vous enivrer sans trêve. </a:t>
            </a:r>
            <a:br>
              <a:rPr lang="fr-CA" sz="2000" dirty="0">
                <a:latin typeface="Century Gothic" panose="020B0502020202020204" pitchFamily="34" charset="0"/>
              </a:rPr>
            </a:br>
            <a:br>
              <a:rPr lang="fr-CA" sz="2000" dirty="0">
                <a:latin typeface="Century Gothic" panose="020B0502020202020204" pitchFamily="34" charset="0"/>
              </a:rPr>
            </a:br>
            <a:r>
              <a:rPr lang="fr-CA" sz="2000" dirty="0">
                <a:latin typeface="Century Gothic" panose="020B0502020202020204" pitchFamily="34" charset="0"/>
              </a:rPr>
              <a:t>    Mais de quoi ? De vin, de poésie ou de vertu, à votre guise. Mais enivrez-vous. </a:t>
            </a:r>
            <a:br>
              <a:rPr lang="fr-CA" sz="2000" dirty="0">
                <a:latin typeface="Century Gothic" panose="020B0502020202020204" pitchFamily="34" charset="0"/>
              </a:rPr>
            </a:br>
            <a:br>
              <a:rPr lang="fr-CA" sz="2000" dirty="0">
                <a:latin typeface="Century Gothic" panose="020B0502020202020204" pitchFamily="34" charset="0"/>
              </a:rPr>
            </a:br>
            <a:r>
              <a:rPr lang="fr-CA" sz="2000" dirty="0">
                <a:latin typeface="Century Gothic" panose="020B0502020202020204" pitchFamily="34" charset="0"/>
              </a:rPr>
              <a:t>    Et si quelquefois, sur les marches d'un palais, sur l'herbe verte d'un fossé, dans la solitude morne de votre chambre, vous vous réveillez, l'ivresse déjà diminuée ou disparue, demandez au vent, à la vague, à l'étoile, à l'oiseau, à l'horloge, à tout ce qui fuit, à tout ce qui gémit, à tout ce qui roule, à tout ce qui chante, à tout ce qui parle, demandez quelle heure il est ; et le vent, la vague, l'étoile, l'oiseau, l'horloge, vous répondront : « Il est l'heure de s'enivrer ! » Pour n'être pas les esclaves martyrisés du Temps, enivrez-vous sans cesse ! De vin, de poésie ou de vertu, à votre guise.</a:t>
            </a:r>
          </a:p>
          <a:p>
            <a:pPr marL="0" indent="0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fr-FR" sz="2000" dirty="0">
                <a:latin typeface="Century Gothic" panose="020B0502020202020204" pitchFamily="34" charset="0"/>
              </a:rPr>
              <a:t>(Charles Baudelaire, </a:t>
            </a:r>
            <a:r>
              <a:rPr lang="fr-FR" sz="2000" i="1" dirty="0">
                <a:latin typeface="Century Gothic" panose="020B0502020202020204" pitchFamily="34" charset="0"/>
              </a:rPr>
              <a:t>Le spleen de Paris</a:t>
            </a:r>
            <a:r>
              <a:rPr lang="fr-FR" sz="2000" dirty="0">
                <a:latin typeface="Century Gothic" panose="020B0502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86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À retenir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0068"/>
            <a:ext cx="7467600" cy="3951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800" dirty="0"/>
          </a:p>
          <a:p>
            <a:pPr lvl="1">
              <a:buFont typeface="Wingdings" charset="2"/>
              <a:buChar char="v"/>
            </a:pPr>
            <a:r>
              <a:rPr lang="fr-FR" sz="4000" dirty="0">
                <a:solidFill>
                  <a:srgbClr val="000000"/>
                </a:solidFill>
              </a:rPr>
              <a:t>Une</a:t>
            </a:r>
            <a:r>
              <a:rPr lang="fr-FR" sz="4000" b="1" dirty="0">
                <a:solidFill>
                  <a:srgbClr val="7D260E"/>
                </a:solidFill>
              </a:rPr>
              <a:t> strophe</a:t>
            </a:r>
            <a:endParaRPr lang="fr-FR" sz="4000" dirty="0"/>
          </a:p>
          <a:p>
            <a:pPr lvl="1">
              <a:buFont typeface="Wingdings" charset="2"/>
              <a:buChar char="v"/>
            </a:pPr>
            <a:r>
              <a:rPr lang="fr-FR" sz="4000" dirty="0">
                <a:solidFill>
                  <a:srgbClr val="000000"/>
                </a:solidFill>
              </a:rPr>
              <a:t>Un</a:t>
            </a:r>
            <a:r>
              <a:rPr lang="fr-FR" sz="4000" dirty="0"/>
              <a:t> 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vers</a:t>
            </a:r>
          </a:p>
          <a:p>
            <a:pPr lvl="1">
              <a:buFont typeface="Wingdings" charset="2"/>
              <a:buChar char="v"/>
            </a:pPr>
            <a:r>
              <a:rPr lang="fr-FR" sz="4000" dirty="0">
                <a:solidFill>
                  <a:schemeClr val="tx1"/>
                </a:solidFill>
              </a:rPr>
              <a:t>Les différentes formes de poèmes : </a:t>
            </a:r>
          </a:p>
          <a:p>
            <a:pPr marL="329184" lvl="1" indent="0">
              <a:buNone/>
            </a:pPr>
            <a:r>
              <a:rPr lang="fr-FR" sz="4000" dirty="0">
                <a:solidFill>
                  <a:schemeClr val="tx1"/>
                </a:solidFill>
              </a:rPr>
              <a:t>		a) à </a:t>
            </a:r>
            <a:r>
              <a:rPr lang="fr-FR" sz="4000" dirty="0">
                <a:solidFill>
                  <a:srgbClr val="800000"/>
                </a:solidFill>
              </a:rPr>
              <a:t>forme fixe ex. sonnet</a:t>
            </a:r>
          </a:p>
          <a:p>
            <a:pPr marL="329184" lvl="1" indent="0">
              <a:buNone/>
            </a:pPr>
            <a:r>
              <a:rPr lang="fr-FR" sz="4000" dirty="0">
                <a:solidFill>
                  <a:schemeClr val="tx1"/>
                </a:solidFill>
              </a:rPr>
              <a:t>		b) en </a:t>
            </a:r>
            <a:r>
              <a:rPr lang="fr-FR" sz="4000" dirty="0">
                <a:solidFill>
                  <a:srgbClr val="800000"/>
                </a:solidFill>
              </a:rPr>
              <a:t>vers libres</a:t>
            </a:r>
          </a:p>
          <a:p>
            <a:pPr marL="329184" lvl="1" indent="0">
              <a:buNone/>
            </a:pPr>
            <a:r>
              <a:rPr lang="fr-FR" sz="4000" dirty="0">
                <a:solidFill>
                  <a:schemeClr val="tx1"/>
                </a:solidFill>
              </a:rPr>
              <a:t>		c) en </a:t>
            </a:r>
            <a:r>
              <a:rPr lang="fr-FR" sz="4000" dirty="0">
                <a:solidFill>
                  <a:srgbClr val="800000"/>
                </a:solidFill>
              </a:rPr>
              <a:t>prose</a:t>
            </a:r>
            <a:endParaRPr lang="fr-FR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418" y="436563"/>
            <a:ext cx="8202302" cy="1442674"/>
          </a:xfrm>
        </p:spPr>
        <p:txBody>
          <a:bodyPr/>
          <a:lstStyle/>
          <a:p>
            <a:r>
              <a:rPr lang="fr-FR" sz="4400" b="1" u="sng" dirty="0"/>
              <a:t>Comment bien lire, annoter et analyser un texte poétique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79480"/>
            <a:ext cx="9144000" cy="5378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800" dirty="0"/>
          </a:p>
          <a:p>
            <a:pPr lvl="1">
              <a:buNone/>
            </a:pPr>
            <a:r>
              <a:rPr lang="fr-FR" sz="3200" dirty="0"/>
              <a:t>Pendant la lecture du poème, il faut être attentif :</a:t>
            </a:r>
          </a:p>
          <a:p>
            <a:pPr lvl="1">
              <a:buFont typeface="Wingdings" charset="2"/>
              <a:buChar char="u"/>
            </a:pPr>
            <a:r>
              <a:rPr lang="fr-CA" sz="2400" dirty="0"/>
              <a:t>Au fond (</a:t>
            </a:r>
            <a:r>
              <a:rPr lang="fr-CA" sz="2400" i="1" dirty="0"/>
              <a:t>ce qui </a:t>
            </a:r>
            <a:r>
              <a:rPr lang="fr-CA" sz="2400" dirty="0"/>
              <a:t>est dit) :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Les thèmes;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Le titre;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Le récit, l’anecdote;</a:t>
            </a:r>
          </a:p>
          <a:p>
            <a:pPr lvl="2">
              <a:buFont typeface="Wingdings" pitchFamily="2" charset="2"/>
              <a:buChar char="v"/>
            </a:pPr>
            <a:endParaRPr lang="fr-CA" sz="2400" dirty="0"/>
          </a:p>
          <a:p>
            <a:pPr lvl="1">
              <a:buFont typeface="Wingdings" charset="2"/>
              <a:buChar char="u"/>
            </a:pPr>
            <a:r>
              <a:rPr lang="fr-CA" sz="2400" dirty="0"/>
              <a:t>À la forme (</a:t>
            </a:r>
            <a:r>
              <a:rPr lang="fr-CA" sz="2400" i="1" dirty="0"/>
              <a:t>comment</a:t>
            </a:r>
            <a:r>
              <a:rPr lang="fr-CA" sz="2400" dirty="0"/>
              <a:t> c’est dit) :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Le mot;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La phrase;</a:t>
            </a:r>
          </a:p>
          <a:p>
            <a:pPr lvl="2">
              <a:buFont typeface="Wingdings" pitchFamily="2" charset="2"/>
              <a:buChar char="v"/>
            </a:pPr>
            <a:r>
              <a:rPr lang="fr-CA" sz="2400" dirty="0"/>
              <a:t>Le style.</a:t>
            </a:r>
          </a:p>
          <a:p>
            <a:pPr marL="329184" lvl="1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78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0"/>
            <a:ext cx="8041440" cy="1442674"/>
          </a:xfrm>
        </p:spPr>
        <p:txBody>
          <a:bodyPr/>
          <a:lstStyle/>
          <a:p>
            <a:r>
              <a:rPr lang="fr-CA" dirty="0"/>
              <a:t>Trucs pour annoter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33928"/>
            <a:ext cx="9144000" cy="4900436"/>
          </a:xfrm>
        </p:spPr>
        <p:txBody>
          <a:bodyPr>
            <a:normAutofit fontScale="85000" lnSpcReduction="20000"/>
          </a:bodyPr>
          <a:lstStyle/>
          <a:p>
            <a:r>
              <a:rPr lang="fr-CA" b="1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Résumez </a:t>
            </a:r>
            <a:r>
              <a:rPr lang="fr-CA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ce qui se passe dans chaque strophe ou section.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latin typeface="Century Gothic" panose="020B0502020202020204" pitchFamily="34" charset="0"/>
              </a:rPr>
              <a:t>Chercher les </a:t>
            </a:r>
            <a:r>
              <a:rPr lang="fr-CA" b="1" dirty="0">
                <a:latin typeface="Century Gothic" panose="020B0502020202020204" pitchFamily="34" charset="0"/>
              </a:rPr>
              <a:t>figures de style</a:t>
            </a:r>
          </a:p>
          <a:p>
            <a:pPr>
              <a:buNone/>
            </a:pPr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latin typeface="Century Gothic" panose="020B0502020202020204" pitchFamily="34" charset="0"/>
              </a:rPr>
              <a:t>Trouver le </a:t>
            </a:r>
            <a:r>
              <a:rPr lang="fr-CA" b="1" dirty="0">
                <a:latin typeface="Century Gothic" panose="020B0502020202020204" pitchFamily="34" charset="0"/>
              </a:rPr>
              <a:t>langage figuré </a:t>
            </a:r>
            <a:r>
              <a:rPr lang="fr-CA" dirty="0">
                <a:latin typeface="Century Gothic" panose="020B0502020202020204" pitchFamily="34" charset="0"/>
              </a:rPr>
              <a:t>(la connotation, les sens supplémentaires -autre que son sens propre- que peut évoquer l'utilisation d'un mot )</a:t>
            </a:r>
          </a:p>
          <a:p>
            <a:pPr lvl="1"/>
            <a:endParaRPr lang="fr-CA" b="0" i="0" dirty="0">
              <a:solidFill>
                <a:srgbClr val="545454"/>
              </a:solidFill>
              <a:effectLst/>
              <a:latin typeface="Century Gothic" panose="020B0502020202020204" pitchFamily="34" charset="0"/>
            </a:endParaRPr>
          </a:p>
          <a:p>
            <a:pPr lvl="2"/>
            <a:r>
              <a:rPr lang="fr-CA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L'imagerie évoque vos </a:t>
            </a:r>
            <a:r>
              <a:rPr lang="fr-CA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sens</a:t>
            </a:r>
            <a:r>
              <a:rPr lang="fr-CA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pour que vous puissiez mieux apprécier le poème. Cela peut déclencher votre sens de la vue, du son, de l'odorat, du toucher ou du goût.</a:t>
            </a:r>
            <a:endParaRPr lang="fr-CA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latin typeface="Century Gothic" panose="020B0502020202020204" pitchFamily="34" charset="0"/>
              </a:rPr>
              <a:t>Trouver, dans le poème, les indices qui révèlent s'il s'agit d'un </a:t>
            </a:r>
            <a:r>
              <a:rPr lang="fr-CA" b="1" dirty="0">
                <a:latin typeface="Century Gothic" panose="020B0502020202020204" pitchFamily="34" charset="0"/>
              </a:rPr>
              <a:t>événement heureux ou malheureux </a:t>
            </a:r>
            <a:r>
              <a:rPr lang="fr-CA" dirty="0">
                <a:latin typeface="Century Gothic" panose="020B0502020202020204" pitchFamily="34" charset="0"/>
              </a:rPr>
              <a:t>(mots qui désignent des émotions ou des sentiments, champs lexicaux qui contribuent à créer une atmosphère particulière)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latin typeface="Century Gothic" panose="020B0502020202020204" pitchFamily="34" charset="0"/>
              </a:rPr>
              <a:t>Rechercher les </a:t>
            </a:r>
            <a:r>
              <a:rPr lang="fr-CA" b="1" dirty="0">
                <a:latin typeface="Century Gothic" panose="020B0502020202020204" pitchFamily="34" charset="0"/>
              </a:rPr>
              <a:t>symboliques</a:t>
            </a:r>
            <a:r>
              <a:rPr lang="fr-CA" dirty="0">
                <a:latin typeface="Century Gothic" panose="020B0502020202020204" pitchFamily="34" charset="0"/>
              </a:rPr>
              <a:t> de certains mots/thèmes</a:t>
            </a:r>
          </a:p>
          <a:p>
            <a:endParaRPr lang="fr-CA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79D2B-5A8B-E39A-214F-AF19A025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Century Gothic" panose="020B0502020202020204" pitchFamily="34" charset="0"/>
              </a:rPr>
              <a:t>Trucs pour annoter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C4A04-5C88-1B03-D411-A07F8530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59" y="1387012"/>
            <a:ext cx="8571415" cy="4941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b="1" i="0" dirty="0">
              <a:solidFill>
                <a:srgbClr val="545454"/>
              </a:solidFill>
              <a:effectLst/>
              <a:latin typeface="Century Gothic" panose="020B0502020202020204" pitchFamily="34" charset="0"/>
            </a:endParaRPr>
          </a:p>
          <a:p>
            <a:r>
              <a:rPr lang="fr-CA" b="1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Utilisez plusieurs couleurs de surligneurs pour organiser vos pensées. </a:t>
            </a:r>
            <a:r>
              <a:rPr lang="fr-CA" b="0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Faites en sorte que chaque couleur représente une information différente.</a:t>
            </a:r>
          </a:p>
          <a:p>
            <a:endParaRPr lang="fr-CA" b="0" i="0" dirty="0">
              <a:solidFill>
                <a:srgbClr val="545454"/>
              </a:solidFill>
              <a:effectLst/>
              <a:latin typeface="Century Gothic" panose="020B0502020202020204" pitchFamily="34" charset="0"/>
            </a:endParaRPr>
          </a:p>
          <a:p>
            <a:pPr lvl="1"/>
            <a:r>
              <a:rPr lang="fr-CA" b="0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Par exemple, </a:t>
            </a:r>
            <a:r>
              <a:rPr lang="fr-CA" b="0" i="0" dirty="0">
                <a:solidFill>
                  <a:srgbClr val="545454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le jaune </a:t>
            </a:r>
            <a:r>
              <a:rPr lang="fr-CA" b="0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peut représenter des passages que vous jugez importants, </a:t>
            </a:r>
            <a:r>
              <a:rPr lang="fr-CA" b="0" i="0" dirty="0">
                <a:solidFill>
                  <a:srgbClr val="545454"/>
                </a:solidFill>
                <a:effectLst/>
                <a:highlight>
                  <a:srgbClr val="00FFFF"/>
                </a:highlight>
                <a:latin typeface="Century Gothic" panose="020B0502020202020204" pitchFamily="34" charset="0"/>
              </a:rPr>
              <a:t>le bleu </a:t>
            </a:r>
            <a:r>
              <a:rPr lang="fr-CA" b="0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peut identifier des mots que vous ne connaissez pas et </a:t>
            </a:r>
            <a:r>
              <a:rPr lang="fr-CA" b="0" i="0" dirty="0">
                <a:solidFill>
                  <a:srgbClr val="545454"/>
                </a:solidFill>
                <a:effectLst/>
                <a:highlight>
                  <a:srgbClr val="FF00FF"/>
                </a:highlight>
                <a:latin typeface="Century Gothic" panose="020B0502020202020204" pitchFamily="34" charset="0"/>
              </a:rPr>
              <a:t>le rose </a:t>
            </a:r>
            <a:r>
              <a:rPr lang="fr-CA" b="0" i="0" dirty="0">
                <a:solidFill>
                  <a:srgbClr val="545454"/>
                </a:solidFill>
                <a:effectLst/>
                <a:latin typeface="Century Gothic" panose="020B0502020202020204" pitchFamily="34" charset="0"/>
              </a:rPr>
              <a:t>peut mettre en évidence des figures de style précises (avec sa signification).</a:t>
            </a:r>
          </a:p>
          <a:p>
            <a:pPr lvl="1"/>
            <a:endParaRPr lang="fr-CA" b="0" i="0" dirty="0">
              <a:solidFill>
                <a:srgbClr val="545454"/>
              </a:solidFill>
              <a:effectLst/>
              <a:latin typeface="Century Gothic" panose="020B0502020202020204" pitchFamily="34" charset="0"/>
            </a:endParaRPr>
          </a:p>
          <a:p>
            <a:pPr marL="329184" lvl="1" indent="0">
              <a:buNone/>
            </a:pPr>
            <a:endParaRPr lang="fr-CA" b="0" i="0" dirty="0">
              <a:solidFill>
                <a:srgbClr val="545454"/>
              </a:solidFill>
              <a:effectLst/>
              <a:latin typeface="Century Gothic" panose="020B0502020202020204" pitchFamily="34" charset="0"/>
            </a:endParaRPr>
          </a:p>
          <a:p>
            <a:pPr lvl="1"/>
            <a:endParaRPr lang="fr-CA" b="1" dirty="0">
              <a:solidFill>
                <a:srgbClr val="545454"/>
              </a:solidFill>
              <a:latin typeface="Century Gothic" panose="020B0502020202020204" pitchFamily="34" charset="0"/>
            </a:endParaRPr>
          </a:p>
          <a:p>
            <a:pPr lvl="1"/>
            <a:endParaRPr lang="fr-CA" b="1" dirty="0">
              <a:solidFill>
                <a:srgbClr val="545454"/>
              </a:solidFill>
              <a:latin typeface="Century Gothic" panose="020B0502020202020204" pitchFamily="34" charset="0"/>
            </a:endParaRPr>
          </a:p>
          <a:p>
            <a:pPr lvl="1"/>
            <a:endParaRPr lang="fr-CA" dirty="0">
              <a:solidFill>
                <a:srgbClr val="545454"/>
              </a:solidFill>
              <a:latin typeface="Century Gothic" panose="020B0502020202020204" pitchFamily="34" charset="0"/>
            </a:endParaRPr>
          </a:p>
          <a:p>
            <a:pPr marL="329184" lvl="1" indent="0">
              <a:buNone/>
            </a:pPr>
            <a:endParaRPr lang="fr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0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4294967295"/>
          </p:nvPr>
        </p:nvSpPr>
        <p:spPr>
          <a:xfrm>
            <a:off x="232833" y="646008"/>
            <a:ext cx="5110088" cy="561662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fr-CA" sz="1800" b="1" dirty="0">
                <a:latin typeface="Century Gothic" panose="020B0502020202020204" pitchFamily="34" charset="0"/>
              </a:rPr>
              <a:t>Le chat</a:t>
            </a:r>
          </a:p>
          <a:p>
            <a:pPr marL="0" indent="0">
              <a:buNone/>
            </a:pPr>
            <a:endParaRPr lang="fr-CA" sz="500" dirty="0">
              <a:latin typeface="Century Gothic" panose="020B0502020202020204" pitchFamily="34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fr-CA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Viens</a:t>
            </a:r>
            <a:r>
              <a:rPr lang="fr-CA" sz="1800" dirty="0">
                <a:latin typeface="Century Gothic" panose="020B0502020202020204" pitchFamily="34" charset="0"/>
              </a:rPr>
              <a:t>, mon beau chat, sur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mon cœur amoureux</a:t>
            </a:r>
            <a:r>
              <a:rPr lang="fr-CA" sz="1800" dirty="0">
                <a:latin typeface="Century Gothic" panose="020B0502020202020204" pitchFamily="34" charset="0"/>
              </a:rPr>
              <a:t> ;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	</a:t>
            </a:r>
            <a:r>
              <a:rPr lang="fr-CA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Retiens</a:t>
            </a:r>
            <a:r>
              <a:rPr lang="fr-CA" sz="1800" dirty="0">
                <a:latin typeface="Century Gothic" panose="020B0502020202020204" pitchFamily="34" charset="0"/>
              </a:rPr>
              <a:t> les </a:t>
            </a:r>
            <a:r>
              <a:rPr lang="fr-CA" sz="1800" dirty="0">
                <a:solidFill>
                  <a:srgbClr val="92D050"/>
                </a:solidFill>
                <a:latin typeface="Century Gothic" panose="020B0502020202020204" pitchFamily="34" charset="0"/>
              </a:rPr>
              <a:t>griffes</a:t>
            </a:r>
            <a:r>
              <a:rPr lang="fr-CA" sz="1800" dirty="0">
                <a:latin typeface="Century Gothic" panose="020B0502020202020204" pitchFamily="34" charset="0"/>
              </a:rPr>
              <a:t> de ta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patte</a:t>
            </a:r>
            <a:r>
              <a:rPr lang="fr-CA" sz="1800" dirty="0">
                <a:latin typeface="Century Gothic" panose="020B0502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Et </a:t>
            </a:r>
            <a:r>
              <a:rPr lang="fr-CA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laisse-moi </a:t>
            </a:r>
            <a:r>
              <a:rPr lang="fr-CA" sz="1800" dirty="0">
                <a:latin typeface="Century Gothic" panose="020B0502020202020204" pitchFamily="34" charset="0"/>
              </a:rPr>
              <a:t>plonger dans tes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beaux yeux</a:t>
            </a:r>
            <a:r>
              <a:rPr lang="fr-CA" sz="1800" dirty="0">
                <a:latin typeface="Century Gothic" panose="020B0502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	Mêlés de </a:t>
            </a:r>
            <a:r>
              <a:rPr lang="fr-CA" sz="1800" dirty="0">
                <a:solidFill>
                  <a:srgbClr val="0070C0"/>
                </a:solidFill>
                <a:latin typeface="Century Gothic" panose="020B0502020202020204" pitchFamily="34" charset="0"/>
              </a:rPr>
              <a:t>métal</a:t>
            </a:r>
            <a:r>
              <a:rPr lang="fr-CA" sz="1800" dirty="0">
                <a:latin typeface="Century Gothic" panose="020B0502020202020204" pitchFamily="34" charset="0"/>
              </a:rPr>
              <a:t> et d’</a:t>
            </a:r>
            <a:r>
              <a:rPr lang="fr-CA" sz="1800" dirty="0">
                <a:solidFill>
                  <a:srgbClr val="0070C0"/>
                </a:solidFill>
                <a:latin typeface="Century Gothic" panose="020B0502020202020204" pitchFamily="34" charset="0"/>
              </a:rPr>
              <a:t>agate</a:t>
            </a:r>
            <a:r>
              <a:rPr lang="fr-CA" sz="1800" dirty="0">
                <a:latin typeface="Century Gothic" panose="020B0502020202020204" pitchFamily="34" charset="0"/>
              </a:rPr>
              <a:t>.</a:t>
            </a:r>
          </a:p>
          <a:p>
            <a:pPr marL="0" indent="0" algn="ctr">
              <a:buNone/>
            </a:pPr>
            <a:endParaRPr lang="fr-CA" sz="5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Lorsque mes doigts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caressent à loisir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	Ta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tête</a:t>
            </a:r>
            <a:r>
              <a:rPr lang="fr-CA" sz="1800" dirty="0">
                <a:latin typeface="Century Gothic" panose="020B0502020202020204" pitchFamily="34" charset="0"/>
              </a:rPr>
              <a:t> et ton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dos</a:t>
            </a:r>
            <a:r>
              <a:rPr lang="fr-CA" sz="1800" dirty="0">
                <a:latin typeface="Century Gothic" panose="020B0502020202020204" pitchFamily="34" charset="0"/>
              </a:rPr>
              <a:t> élastique,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Et que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ma main s’enivre du plaisir</a:t>
            </a:r>
          </a:p>
          <a:p>
            <a:pPr marL="0" indent="0" algn="ctr">
              <a:buNone/>
            </a:pP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	De palper</a:t>
            </a:r>
            <a:r>
              <a:rPr lang="fr-CA" sz="1800" dirty="0">
                <a:latin typeface="Century Gothic" panose="020B0502020202020204" pitchFamily="34" charset="0"/>
              </a:rPr>
              <a:t> ton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corps</a:t>
            </a:r>
            <a:r>
              <a:rPr lang="fr-CA" sz="1800" dirty="0">
                <a:solidFill>
                  <a:srgbClr val="92D050"/>
                </a:solidFill>
                <a:latin typeface="Century Gothic" panose="020B0502020202020204" pitchFamily="34" charset="0"/>
              </a:rPr>
              <a:t> électrique</a:t>
            </a:r>
            <a:r>
              <a:rPr lang="fr-CA" sz="1800" dirty="0">
                <a:latin typeface="Century Gothic" panose="020B0502020202020204" pitchFamily="34" charset="0"/>
              </a:rPr>
              <a:t>,</a:t>
            </a:r>
          </a:p>
          <a:p>
            <a:pPr marL="0" indent="0" algn="ctr">
              <a:buNone/>
            </a:pPr>
            <a:endParaRPr lang="fr-CA" sz="5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CA" sz="1800" dirty="0">
                <a:solidFill>
                  <a:srgbClr val="7030A0"/>
                </a:solidFill>
                <a:latin typeface="Century Gothic" panose="020B0502020202020204" pitchFamily="34" charset="0"/>
              </a:rPr>
              <a:t>Je vois ma femme en esprit</a:t>
            </a:r>
            <a:r>
              <a:rPr lang="fr-CA" sz="1800" dirty="0">
                <a:latin typeface="Century Gothic" panose="020B0502020202020204" pitchFamily="34" charset="0"/>
              </a:rPr>
              <a:t>. </a:t>
            </a:r>
            <a:r>
              <a:rPr lang="fr-CA" sz="1800" dirty="0">
                <a:solidFill>
                  <a:srgbClr val="7030A0"/>
                </a:solidFill>
                <a:latin typeface="Century Gothic" panose="020B0502020202020204" pitchFamily="34" charset="0"/>
              </a:rPr>
              <a:t>Son regard,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CA" sz="1800" dirty="0">
                <a:solidFill>
                  <a:srgbClr val="7030A0"/>
                </a:solidFill>
                <a:latin typeface="Century Gothic" panose="020B0502020202020204" pitchFamily="34" charset="0"/>
              </a:rPr>
              <a:t>	Comme le tien,</a:t>
            </a:r>
            <a:r>
              <a:rPr lang="fr-CA" sz="1800" dirty="0">
                <a:latin typeface="Century Gothic" panose="020B0502020202020204" pitchFamily="34" charset="0"/>
              </a:rPr>
              <a:t> aimable bête,</a:t>
            </a:r>
          </a:p>
          <a:p>
            <a:pPr marL="0" indent="0" algn="ctr">
              <a:buNone/>
            </a:pPr>
            <a:r>
              <a:rPr lang="fr-CA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Profond et </a:t>
            </a:r>
            <a:r>
              <a:rPr lang="fr-CA" sz="1800" dirty="0">
                <a:solidFill>
                  <a:srgbClr val="0070C0"/>
                </a:solidFill>
                <a:latin typeface="Century Gothic" panose="020B0502020202020204" pitchFamily="34" charset="0"/>
              </a:rPr>
              <a:t>froid</a:t>
            </a:r>
            <a:r>
              <a:rPr lang="fr-CA" sz="1800" dirty="0">
                <a:latin typeface="Century Gothic" panose="020B0502020202020204" pitchFamily="34" charset="0"/>
              </a:rPr>
              <a:t>, </a:t>
            </a:r>
            <a:r>
              <a:rPr lang="fr-CA" sz="1800" dirty="0">
                <a:solidFill>
                  <a:srgbClr val="0070C0"/>
                </a:solidFill>
                <a:latin typeface="Century Gothic" panose="020B0502020202020204" pitchFamily="34" charset="0"/>
              </a:rPr>
              <a:t>coupe et fend comme un dard</a:t>
            </a:r>
            <a:r>
              <a:rPr lang="fr-CA" sz="1800" dirty="0">
                <a:latin typeface="Century Gothic" panose="020B0502020202020204" pitchFamily="34" charset="0"/>
              </a:rPr>
              <a:t>,</a:t>
            </a:r>
          </a:p>
          <a:p>
            <a:pPr marL="0" indent="0" algn="ctr">
              <a:buNone/>
            </a:pPr>
            <a:endParaRPr lang="fr-CA" sz="5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Et, des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pieds</a:t>
            </a:r>
            <a:r>
              <a:rPr lang="fr-CA" sz="1800" dirty="0">
                <a:latin typeface="Century Gothic" panose="020B0502020202020204" pitchFamily="34" charset="0"/>
              </a:rPr>
              <a:t> jusques à la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tête</a:t>
            </a:r>
            <a:r>
              <a:rPr lang="fr-CA" sz="1800" dirty="0">
                <a:latin typeface="Century Gothic" panose="020B0502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	Un air subtil, un </a:t>
            </a:r>
            <a:r>
              <a:rPr lang="fr-CA" sz="1800" dirty="0">
                <a:solidFill>
                  <a:srgbClr val="92D050"/>
                </a:solidFill>
                <a:latin typeface="Century Gothic" panose="020B0502020202020204" pitchFamily="34" charset="0"/>
              </a:rPr>
              <a:t>dangereux par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fum</a:t>
            </a:r>
          </a:p>
          <a:p>
            <a:pPr marL="0" indent="0" algn="ctr">
              <a:buNone/>
            </a:pPr>
            <a:r>
              <a:rPr lang="fr-CA" sz="1800" dirty="0">
                <a:latin typeface="Century Gothic" panose="020B0502020202020204" pitchFamily="34" charset="0"/>
              </a:rPr>
              <a:t>Nagent autour de son </a:t>
            </a:r>
            <a:r>
              <a:rPr lang="fr-CA" sz="1800" dirty="0">
                <a:solidFill>
                  <a:schemeClr val="accent2"/>
                </a:solidFill>
                <a:latin typeface="Century Gothic" panose="020B0502020202020204" pitchFamily="34" charset="0"/>
              </a:rPr>
              <a:t>corps</a:t>
            </a:r>
            <a:r>
              <a:rPr lang="fr-CA" sz="1800" dirty="0">
                <a:latin typeface="Century Gothic" panose="020B0502020202020204" pitchFamily="34" charset="0"/>
              </a:rPr>
              <a:t> brun.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364088" y="1052736"/>
            <a:ext cx="2952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  <a:latin typeface="Century Gothic" panose="020B0502020202020204" pitchFamily="34" charset="0"/>
              </a:rPr>
              <a:t>Impératifs de demande </a:t>
            </a:r>
            <a:r>
              <a:rPr lang="fr-CA" dirty="0">
                <a:latin typeface="Century Gothic" panose="020B0502020202020204" pitchFamily="34" charset="0"/>
              </a:rPr>
              <a:t>= le poète &lt; chat;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solidFill>
                  <a:schemeClr val="accent2"/>
                </a:solidFill>
                <a:latin typeface="Century Gothic" panose="020B0502020202020204" pitchFamily="34" charset="0"/>
              </a:rPr>
              <a:t>Amour et désir du poète</a:t>
            </a:r>
            <a:r>
              <a:rPr lang="fr-CA" dirty="0">
                <a:latin typeface="Century Gothic" panose="020B0502020202020204" pitchFamily="34" charset="0"/>
              </a:rPr>
              <a:t> = personnification, métaphore, champ lexical du corps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solidFill>
                  <a:srgbClr val="92D050"/>
                </a:solidFill>
                <a:latin typeface="Century Gothic" panose="020B0502020202020204" pitchFamily="34" charset="0"/>
              </a:rPr>
              <a:t>Danger</a:t>
            </a:r>
            <a:r>
              <a:rPr lang="fr-CA" dirty="0">
                <a:latin typeface="Century Gothic" panose="020B0502020202020204" pitchFamily="34" charset="0"/>
              </a:rPr>
              <a:t> = le chat peut faire mal (champ lexical du danger)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solidFill>
                  <a:srgbClr val="0070C0"/>
                </a:solidFill>
                <a:latin typeface="Century Gothic" panose="020B0502020202020204" pitchFamily="34" charset="0"/>
              </a:rPr>
              <a:t>Froideur</a:t>
            </a:r>
            <a:r>
              <a:rPr lang="fr-CA" dirty="0">
                <a:latin typeface="Century Gothic" panose="020B0502020202020204" pitchFamily="34" charset="0"/>
              </a:rPr>
              <a:t> = le chat est distant (adjectif, comparaison)</a:t>
            </a:r>
          </a:p>
          <a:p>
            <a:endParaRPr lang="fr-CA" dirty="0">
              <a:latin typeface="Century Gothic" panose="020B0502020202020204" pitchFamily="34" charset="0"/>
            </a:endParaRPr>
          </a:p>
          <a:p>
            <a:r>
              <a:rPr lang="fr-CA" dirty="0">
                <a:solidFill>
                  <a:srgbClr val="7030A0"/>
                </a:solidFill>
                <a:latin typeface="Century Gothic" panose="020B0502020202020204" pitchFamily="34" charset="0"/>
              </a:rPr>
              <a:t>Chat = femme </a:t>
            </a:r>
            <a:r>
              <a:rPr lang="fr-CA" dirty="0">
                <a:latin typeface="Century Gothic" panose="020B0502020202020204" pitchFamily="34" charset="0"/>
              </a:rPr>
              <a:t>: métaphore, comparaison</a:t>
            </a:r>
          </a:p>
          <a:p>
            <a:endParaRPr lang="fr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4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pollonie sabat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546" y="3704084"/>
            <a:ext cx="1626033" cy="2698812"/>
          </a:xfrm>
          <a:prstGeom prst="rect">
            <a:avLst/>
          </a:prstGeom>
          <a:noFill/>
        </p:spPr>
      </p:pic>
      <p:sp>
        <p:nvSpPr>
          <p:cNvPr id="5" name="Espace réservé du contenu 4"/>
          <p:cNvSpPr>
            <a:spLocks noGrp="1"/>
          </p:cNvSpPr>
          <p:nvPr>
            <p:ph type="body" idx="2"/>
          </p:nvPr>
        </p:nvSpPr>
        <p:spPr>
          <a:xfrm>
            <a:off x="5936579" y="1093144"/>
            <a:ext cx="3008313" cy="490450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fr-CA" sz="1600" dirty="0">
                <a:solidFill>
                  <a:srgbClr val="0000CC"/>
                </a:solidFill>
                <a:latin typeface="Century Gothic" panose="020B0502020202020204" pitchFamily="34" charset="0"/>
              </a:rPr>
              <a:t>mots connotés négativement</a:t>
            </a:r>
            <a:r>
              <a:rPr lang="fr-CA" sz="1600" dirty="0">
                <a:latin typeface="Century Gothic" panose="020B0502020202020204" pitchFamily="34" charset="0"/>
              </a:rPr>
              <a:t> = spleen : n. m. Mélancolie sans cause apparente, caractérisée par le dégoût de toute chose.</a:t>
            </a:r>
          </a:p>
          <a:p>
            <a:pPr>
              <a:spcBef>
                <a:spcPct val="50000"/>
              </a:spcBef>
            </a:pPr>
            <a:r>
              <a:rPr lang="fr-CA" sz="1600" dirty="0">
                <a:solidFill>
                  <a:srgbClr val="FF33CC"/>
                </a:solidFill>
                <a:latin typeface="Century Gothic" panose="020B0502020202020204" pitchFamily="34" charset="0"/>
              </a:rPr>
              <a:t>mots connotés positivement</a:t>
            </a:r>
            <a:r>
              <a:rPr lang="fr-CA" sz="1600" dirty="0">
                <a:latin typeface="Century Gothic" panose="020B0502020202020204" pitchFamily="34" charset="0"/>
              </a:rPr>
              <a:t> = associés à l’ange</a:t>
            </a:r>
          </a:p>
          <a:p>
            <a:pPr>
              <a:spcBef>
                <a:spcPct val="50000"/>
              </a:spcBef>
            </a:pPr>
            <a:r>
              <a:rPr lang="fr-CA" sz="1600" dirty="0">
                <a:latin typeface="Century Gothic" panose="020B0502020202020204" pitchFamily="34" charset="0"/>
              </a:rPr>
              <a:t>1</a:t>
            </a:r>
            <a:r>
              <a:rPr lang="fr-CA" sz="1600" baseline="30000" dirty="0">
                <a:latin typeface="Century Gothic" panose="020B0502020202020204" pitchFamily="34" charset="0"/>
              </a:rPr>
              <a:t>ère</a:t>
            </a:r>
            <a:r>
              <a:rPr lang="fr-CA" sz="1600" dirty="0">
                <a:latin typeface="Century Gothic" panose="020B0502020202020204" pitchFamily="34" charset="0"/>
              </a:rPr>
              <a:t> partie = </a:t>
            </a:r>
            <a:r>
              <a:rPr lang="fr-CA" sz="1600" dirty="0">
                <a:solidFill>
                  <a:srgbClr val="006600"/>
                </a:solidFill>
                <a:latin typeface="Century Gothic" panose="020B0502020202020204" pitchFamily="34" charset="0"/>
              </a:rPr>
              <a:t>questions à l’ange</a:t>
            </a:r>
            <a:r>
              <a:rPr lang="fr-CA" sz="1600" dirty="0">
                <a:latin typeface="Century Gothic" panose="020B0502020202020204" pitchFamily="34" charset="0"/>
              </a:rPr>
              <a:t> (connaît-il ce qui fait la condition humaine ?)</a:t>
            </a:r>
          </a:p>
          <a:p>
            <a:pPr>
              <a:spcBef>
                <a:spcPct val="50000"/>
              </a:spcBef>
            </a:pPr>
            <a:r>
              <a:rPr lang="fr-CA" sz="1600" dirty="0">
                <a:latin typeface="Century Gothic" panose="020B0502020202020204" pitchFamily="34" charset="0"/>
              </a:rPr>
              <a:t>2</a:t>
            </a:r>
            <a:r>
              <a:rPr lang="fr-CA" sz="1600" baseline="30000" dirty="0">
                <a:latin typeface="Century Gothic" panose="020B0502020202020204" pitchFamily="34" charset="0"/>
              </a:rPr>
              <a:t>e</a:t>
            </a:r>
            <a:r>
              <a:rPr lang="fr-CA" sz="1600" dirty="0">
                <a:latin typeface="Century Gothic" panose="020B0502020202020204" pitchFamily="34" charset="0"/>
              </a:rPr>
              <a:t> partie = </a:t>
            </a:r>
            <a:r>
              <a:rPr lang="fr-CA" sz="1600" dirty="0">
                <a:solidFill>
                  <a:srgbClr val="800000"/>
                </a:solidFill>
                <a:latin typeface="Century Gothic" panose="020B0502020202020204" pitchFamily="34" charset="0"/>
              </a:rPr>
              <a:t>prière à l’ange </a:t>
            </a:r>
            <a:r>
              <a:rPr lang="fr-CA" sz="1600" dirty="0">
                <a:latin typeface="Century Gothic" panose="020B0502020202020204" pitchFamily="34" charset="0"/>
              </a:rPr>
              <a:t>(prends soin de moi…)</a:t>
            </a:r>
          </a:p>
          <a:p>
            <a:pPr>
              <a:spcBef>
                <a:spcPct val="50000"/>
              </a:spcBef>
            </a:pPr>
            <a:endParaRPr lang="fr-CA" sz="1600" dirty="0">
              <a:latin typeface="Century Gothic" panose="020B0502020202020204" pitchFamily="34" charset="0"/>
            </a:endParaRPr>
          </a:p>
          <a:p>
            <a:endParaRPr lang="fr-CA" dirty="0">
              <a:latin typeface="Century Gothic" panose="020B0502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99108" y="455104"/>
            <a:ext cx="5715000" cy="5715000"/>
          </a:xfrm>
        </p:spPr>
        <p:txBody>
          <a:bodyPr numCol="1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CA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Réversibilité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</a:t>
            </a:r>
            <a:r>
              <a:rPr lang="fr-CA" sz="1400" dirty="0">
                <a:latin typeface="Century Gothic" panose="020B0502020202020204" pitchFamily="34" charset="0"/>
              </a:rPr>
              <a:t> </a:t>
            </a: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plein de gaieté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l'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angoisse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La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honte</a:t>
            </a:r>
            <a:r>
              <a:rPr lang="fr-CA" sz="1400" dirty="0">
                <a:latin typeface="Century Gothic" panose="020B0502020202020204" pitchFamily="34" charset="0"/>
              </a:rPr>
              <a:t>,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remords</a:t>
            </a:r>
            <a:r>
              <a:rPr lang="fr-CA" sz="1400" dirty="0">
                <a:latin typeface="Century Gothic" panose="020B0502020202020204" pitchFamily="34" charset="0"/>
              </a:rPr>
              <a:t>,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sanglots</a:t>
            </a:r>
            <a:r>
              <a:rPr lang="fr-CA" sz="1400" dirty="0">
                <a:latin typeface="Century Gothic" panose="020B0502020202020204" pitchFamily="34" charset="0"/>
              </a:rPr>
              <a:t>,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ennuis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Et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vagues terreurs</a:t>
            </a:r>
            <a:r>
              <a:rPr lang="fr-CA" sz="1400" dirty="0">
                <a:latin typeface="Century Gothic" panose="020B0502020202020204" pitchFamily="34" charset="0"/>
              </a:rPr>
              <a:t> de ces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affreuses nuits</a:t>
            </a:r>
            <a:r>
              <a:rPr lang="fr-CA" sz="14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Qui compriment le cœur comme un papier qu'on froisse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gaieté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l'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angoisse</a:t>
            </a:r>
            <a:r>
              <a:rPr lang="fr-CA" sz="1400" dirty="0">
                <a:latin typeface="Century Gothic" panose="020B0502020202020204" pitchFamily="34" charset="0"/>
              </a:rPr>
              <a:t> ? </a:t>
            </a:r>
          </a:p>
          <a:p>
            <a:pPr>
              <a:spcBef>
                <a:spcPts val="0"/>
              </a:spcBef>
            </a:pPr>
            <a:endParaRPr lang="fr-CA" sz="8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bonté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la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haine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poings crispés</a:t>
            </a:r>
            <a:r>
              <a:rPr lang="fr-CA" sz="1400" dirty="0">
                <a:latin typeface="Century Gothic" panose="020B0502020202020204" pitchFamily="34" charset="0"/>
              </a:rPr>
              <a:t> dans l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'ombre</a:t>
            </a:r>
            <a:r>
              <a:rPr lang="fr-CA" sz="1400" dirty="0">
                <a:latin typeface="Century Gothic" panose="020B0502020202020204" pitchFamily="34" charset="0"/>
              </a:rPr>
              <a:t> et les larmes de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fiel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Quand la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Vengeance</a:t>
            </a:r>
            <a:r>
              <a:rPr lang="fr-CA" sz="1400" dirty="0">
                <a:latin typeface="Century Gothic" panose="020B0502020202020204" pitchFamily="34" charset="0"/>
              </a:rPr>
              <a:t> bat son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infernal</a:t>
            </a:r>
            <a:r>
              <a:rPr lang="fr-CA" sz="1400" dirty="0">
                <a:latin typeface="Century Gothic" panose="020B0502020202020204" pitchFamily="34" charset="0"/>
              </a:rPr>
              <a:t> rappel,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Et de nos facultés se fait le capitaine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bonté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la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haine</a:t>
            </a:r>
            <a:r>
              <a:rPr lang="fr-CA" sz="1400" dirty="0">
                <a:latin typeface="Century Gothic" panose="020B0502020202020204" pitchFamily="34" charset="0"/>
              </a:rPr>
              <a:t> ? </a:t>
            </a:r>
          </a:p>
          <a:p>
            <a:pPr>
              <a:spcBef>
                <a:spcPts val="0"/>
              </a:spcBef>
            </a:pPr>
            <a:endParaRPr lang="fr-CA" sz="8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santé</a:t>
            </a:r>
            <a:r>
              <a:rPr lang="fr-CA" sz="1400" dirty="0">
                <a:latin typeface="Century Gothic" panose="020B0502020202020204" pitchFamily="34" charset="0"/>
              </a:rPr>
              <a:t>, connaissez-vous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Fièvres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Qui, le long des grands murs de l'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hospice</a:t>
            </a:r>
            <a:r>
              <a:rPr lang="fr-CA" sz="1400" dirty="0">
                <a:latin typeface="Century Gothic" panose="020B0502020202020204" pitchFamily="34" charset="0"/>
              </a:rPr>
              <a:t>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blafard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Comme des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exilés</a:t>
            </a:r>
            <a:r>
              <a:rPr lang="fr-CA" sz="1400" dirty="0">
                <a:latin typeface="Century Gothic" panose="020B0502020202020204" pitchFamily="34" charset="0"/>
              </a:rPr>
              <a:t>, s'en vont d'un pied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traînard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Cherchant le soleil rare et remuant les lèvres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santé</a:t>
            </a:r>
            <a:r>
              <a:rPr lang="fr-CA" sz="1400" dirty="0">
                <a:latin typeface="Century Gothic" panose="020B0502020202020204" pitchFamily="34" charset="0"/>
              </a:rPr>
              <a:t>, connaissez-vous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Fièvres</a:t>
            </a:r>
            <a:r>
              <a:rPr lang="fr-CA" sz="1400" dirty="0">
                <a:latin typeface="Century Gothic" panose="020B0502020202020204" pitchFamily="34" charset="0"/>
              </a:rPr>
              <a:t> ? </a:t>
            </a:r>
          </a:p>
          <a:p>
            <a:pPr>
              <a:spcBef>
                <a:spcPts val="0"/>
              </a:spcBef>
            </a:pPr>
            <a:endParaRPr lang="fr-CA" sz="8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beauté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rides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Et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la peur de vieillir</a:t>
            </a:r>
            <a:r>
              <a:rPr lang="fr-CA" sz="1400" dirty="0">
                <a:latin typeface="Century Gothic" panose="020B0502020202020204" pitchFamily="34" charset="0"/>
              </a:rPr>
              <a:t>, et ce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hideux tourment</a:t>
            </a:r>
            <a:r>
              <a:rPr lang="fr-CA" sz="14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De lire la secrète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horreur</a:t>
            </a:r>
            <a:r>
              <a:rPr lang="fr-CA" sz="1400" dirty="0">
                <a:latin typeface="Century Gothic" panose="020B0502020202020204" pitchFamily="34" charset="0"/>
              </a:rPr>
              <a:t> du dévouement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Dans les yeux où longtemps burent nos yeux avides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beauté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  <a:r>
              <a:rPr lang="fr-CA" sz="1400" dirty="0">
                <a:solidFill>
                  <a:srgbClr val="006600"/>
                </a:solidFill>
                <a:latin typeface="Century Gothic" panose="020B0502020202020204" pitchFamily="34" charset="0"/>
              </a:rPr>
              <a:t>connaissez-vous</a:t>
            </a:r>
            <a:r>
              <a:rPr lang="fr-CA" sz="1400" dirty="0">
                <a:latin typeface="Century Gothic" panose="020B0502020202020204" pitchFamily="34" charset="0"/>
              </a:rPr>
              <a:t> les </a:t>
            </a:r>
            <a:r>
              <a:rPr lang="fr-CA" sz="1400" dirty="0">
                <a:solidFill>
                  <a:srgbClr val="0000CC"/>
                </a:solidFill>
                <a:latin typeface="Century Gothic" panose="020B0502020202020204" pitchFamily="34" charset="0"/>
              </a:rPr>
              <a:t>rides</a:t>
            </a:r>
            <a:r>
              <a:rPr lang="fr-CA" sz="1400" dirty="0">
                <a:latin typeface="Century Gothic" panose="020B0502020202020204" pitchFamily="34" charset="0"/>
              </a:rPr>
              <a:t> ? </a:t>
            </a:r>
          </a:p>
          <a:p>
            <a:pPr>
              <a:spcBef>
                <a:spcPts val="0"/>
              </a:spcBef>
            </a:pPr>
            <a:endParaRPr lang="fr-CA" sz="8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bonheur, de joie et de lumières</a:t>
            </a:r>
            <a:r>
              <a:rPr lang="fr-CA" sz="1400" dirty="0">
                <a:latin typeface="Century Gothic" panose="020B0502020202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David mourant aurait demandé la santé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Aux émanations de </a:t>
            </a:r>
            <a:r>
              <a:rPr lang="fr-CA" sz="1400" dirty="0">
                <a:solidFill>
                  <a:srgbClr val="800000"/>
                </a:solidFill>
                <a:latin typeface="Century Gothic" panose="020B0502020202020204" pitchFamily="34" charset="0"/>
              </a:rPr>
              <a:t>ton</a:t>
            </a:r>
            <a:r>
              <a:rPr lang="fr-CA" sz="1400" dirty="0">
                <a:latin typeface="Century Gothic" panose="020B0502020202020204" pitchFamily="34" charset="0"/>
              </a:rPr>
              <a:t> corps enchanté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latin typeface="Century Gothic" panose="020B0502020202020204" pitchFamily="34" charset="0"/>
              </a:rPr>
              <a:t>Mais de </a:t>
            </a:r>
            <a:r>
              <a:rPr lang="fr-CA" sz="1400" dirty="0">
                <a:solidFill>
                  <a:srgbClr val="800000"/>
                </a:solidFill>
                <a:latin typeface="Century Gothic" panose="020B0502020202020204" pitchFamily="34" charset="0"/>
              </a:rPr>
              <a:t>toi</a:t>
            </a:r>
            <a:r>
              <a:rPr lang="fr-CA" sz="1400" dirty="0">
                <a:latin typeface="Century Gothic" panose="020B0502020202020204" pitchFamily="34" charset="0"/>
              </a:rPr>
              <a:t> </a:t>
            </a:r>
            <a:r>
              <a:rPr lang="fr-CA" sz="1400" dirty="0">
                <a:solidFill>
                  <a:srgbClr val="800000"/>
                </a:solidFill>
                <a:latin typeface="Century Gothic" panose="020B0502020202020204" pitchFamily="34" charset="0"/>
              </a:rPr>
              <a:t>je n'implore</a:t>
            </a:r>
            <a:r>
              <a:rPr lang="fr-CA" sz="1400" dirty="0">
                <a:latin typeface="Century Gothic" panose="020B0502020202020204" pitchFamily="34" charset="0"/>
              </a:rPr>
              <a:t>, ange, que </a:t>
            </a:r>
            <a:r>
              <a:rPr lang="fr-CA" sz="1400" dirty="0">
                <a:solidFill>
                  <a:srgbClr val="800000"/>
                </a:solidFill>
                <a:latin typeface="Century Gothic" panose="020B0502020202020204" pitchFamily="34" charset="0"/>
              </a:rPr>
              <a:t>tes</a:t>
            </a:r>
            <a:r>
              <a:rPr lang="fr-CA" sz="1400" dirty="0">
                <a:latin typeface="Century Gothic" panose="020B0502020202020204" pitchFamily="34" charset="0"/>
              </a:rPr>
              <a:t> prières,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1400" dirty="0">
                <a:solidFill>
                  <a:srgbClr val="FF33CC"/>
                </a:solidFill>
                <a:latin typeface="Century Gothic" panose="020B0502020202020204" pitchFamily="34" charset="0"/>
              </a:rPr>
              <a:t>Ange plein de bonheur, de joie et de lumières</a:t>
            </a:r>
            <a:r>
              <a:rPr lang="fr-CA" sz="1400" dirty="0">
                <a:latin typeface="Century Gothic" panose="020B0502020202020204" pitchFamily="34" charset="0"/>
              </a:rPr>
              <a:t> !</a:t>
            </a:r>
            <a:endParaRPr lang="fr-CA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À retenir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0068"/>
            <a:ext cx="7467600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600" dirty="0"/>
          </a:p>
          <a:p>
            <a:pPr lvl="1">
              <a:buFont typeface="Wingdings" charset="2"/>
              <a:buChar char="v"/>
            </a:pPr>
            <a:r>
              <a:rPr lang="fr-FR" sz="3600" dirty="0">
                <a:solidFill>
                  <a:schemeClr val="tx1"/>
                </a:solidFill>
              </a:rPr>
              <a:t>Le mot est </a:t>
            </a:r>
            <a:r>
              <a:rPr lang="fr-FR" sz="3600" dirty="0">
                <a:solidFill>
                  <a:srgbClr val="800000"/>
                </a:solidFill>
              </a:rPr>
              <a:t>arbitraire</a:t>
            </a:r>
            <a:r>
              <a:rPr lang="fr-FR" sz="3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charset="2"/>
              <a:buChar char="v"/>
            </a:pPr>
            <a:r>
              <a:rPr lang="fr-FR" sz="3600" dirty="0">
                <a:solidFill>
                  <a:schemeClr val="tx1"/>
                </a:solidFill>
              </a:rPr>
              <a:t>Toute langue est </a:t>
            </a:r>
            <a:r>
              <a:rPr lang="fr-FR" sz="3600">
                <a:solidFill>
                  <a:schemeClr val="tx1"/>
                </a:solidFill>
              </a:rPr>
              <a:t>potentiellement </a:t>
            </a:r>
            <a:r>
              <a:rPr lang="fr-FR" sz="3600">
                <a:solidFill>
                  <a:srgbClr val="800000"/>
                </a:solidFill>
              </a:rPr>
              <a:t>poétique</a:t>
            </a:r>
            <a:endParaRPr lang="fr-FR" sz="3600" dirty="0">
              <a:solidFill>
                <a:srgbClr val="800000"/>
              </a:solidFill>
            </a:endParaRPr>
          </a:p>
          <a:p>
            <a:pPr lvl="1">
              <a:buFont typeface="Wingdings" charset="2"/>
              <a:buChar char="v"/>
            </a:pPr>
            <a:r>
              <a:rPr lang="fr-FR" sz="3600" dirty="0">
                <a:solidFill>
                  <a:schemeClr val="tx1"/>
                </a:solidFill>
              </a:rPr>
              <a:t>Les </a:t>
            </a:r>
            <a:r>
              <a:rPr lang="fr-FR" sz="3600" dirty="0">
                <a:solidFill>
                  <a:srgbClr val="800000"/>
                </a:solidFill>
              </a:rPr>
              <a:t>registres de langue</a:t>
            </a:r>
          </a:p>
          <a:p>
            <a:pPr lvl="1">
              <a:buFont typeface="Wingdings" charset="2"/>
              <a:buChar char="v"/>
            </a:pPr>
            <a:r>
              <a:rPr lang="fr-FR" sz="3600" dirty="0">
                <a:solidFill>
                  <a:schemeClr val="tx1"/>
                </a:solidFill>
              </a:rPr>
              <a:t>La</a:t>
            </a:r>
            <a:r>
              <a:rPr lang="fr-FR" sz="3600" dirty="0">
                <a:solidFill>
                  <a:srgbClr val="800000"/>
                </a:solidFill>
              </a:rPr>
              <a:t> connotation</a:t>
            </a:r>
          </a:p>
        </p:txBody>
      </p:sp>
    </p:spTree>
    <p:extLst>
      <p:ext uri="{BB962C8B-B14F-4D97-AF65-F5344CB8AC3E}">
        <p14:creationId xmlns:p14="http://schemas.microsoft.com/office/powerpoint/2010/main" val="33254751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Utilisez le bon 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0068"/>
            <a:ext cx="7467600" cy="39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FR" sz="2800" dirty="0"/>
          </a:p>
          <a:p>
            <a:pPr lvl="1">
              <a:buFont typeface="Wingdings" charset="2"/>
              <a:buChar char="v"/>
            </a:pPr>
            <a:r>
              <a:rPr lang="fr-FR" sz="4000" dirty="0"/>
              <a:t>Une</a:t>
            </a:r>
            <a:r>
              <a:rPr lang="fr-FR" sz="4000" b="1" dirty="0">
                <a:solidFill>
                  <a:srgbClr val="7D260E"/>
                </a:solidFill>
              </a:rPr>
              <a:t> strophe </a:t>
            </a:r>
            <a:r>
              <a:rPr lang="fr-FR" sz="4000" dirty="0"/>
              <a:t>(équivaut en poésie à un paragraphe)</a:t>
            </a:r>
          </a:p>
          <a:p>
            <a:pPr marL="329184" lvl="1" indent="0">
              <a:buNone/>
            </a:pPr>
            <a:endParaRPr lang="fr-FR" sz="4000" dirty="0"/>
          </a:p>
          <a:p>
            <a:pPr lvl="1">
              <a:buFont typeface="Wingdings" charset="2"/>
              <a:buChar char="v"/>
            </a:pPr>
            <a:r>
              <a:rPr lang="fr-FR" sz="4000" dirty="0"/>
              <a:t>Un 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vers</a:t>
            </a:r>
            <a:r>
              <a:rPr lang="fr-FR" sz="4000" dirty="0"/>
              <a:t> (équivaut en poésie à une ligne ou une phrase)</a:t>
            </a:r>
          </a:p>
          <a:p>
            <a:pPr marL="329184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0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Devoir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Faites le même exercice d’annotation avec les poèmes surréalistes distribués.</a:t>
            </a:r>
          </a:p>
          <a:p>
            <a:r>
              <a:rPr lang="fr-CA" dirty="0"/>
              <a:t>Toutes les observations bien expliquées sont valables: ne vous limitez pas!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67743"/>
            <a:ext cx="8041440" cy="1150239"/>
          </a:xfrm>
        </p:spPr>
        <p:txBody>
          <a:bodyPr/>
          <a:lstStyle/>
          <a:p>
            <a:r>
              <a:rPr lang="fr-FR" dirty="0"/>
              <a:t>Les rimes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7982"/>
            <a:ext cx="7467600" cy="503229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fr-FR" sz="2600" b="1" dirty="0"/>
              <a:t>RIMES CONTINUES (AAAA)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/>
              <a:t>Nous étions seul à seule et marchions en rê</a:t>
            </a:r>
            <a:r>
              <a:rPr lang="fr-FR" sz="2400" b="1" dirty="0">
                <a:solidFill>
                  <a:srgbClr val="FF6600"/>
                </a:solidFill>
              </a:rPr>
              <a:t>vant</a:t>
            </a:r>
            <a:r>
              <a:rPr lang="fr-FR" sz="2400" dirty="0"/>
              <a:t>, (A)</a:t>
            </a:r>
          </a:p>
          <a:p>
            <a:pPr marL="0" indent="0">
              <a:buNone/>
            </a:pPr>
            <a:r>
              <a:rPr lang="fr-FR" sz="2400" dirty="0"/>
              <a:t>	Elle et moi, les cheveux et la pensée au </a:t>
            </a:r>
            <a:r>
              <a:rPr lang="fr-FR" sz="2400" b="1" dirty="0">
                <a:solidFill>
                  <a:srgbClr val="FF6600"/>
                </a:solidFill>
              </a:rPr>
              <a:t>vent</a:t>
            </a:r>
            <a:r>
              <a:rPr lang="fr-FR" sz="2400" dirty="0"/>
              <a:t>. (A)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/>
              <a:t>Soudain, tournant vers moi son regard émou</a:t>
            </a:r>
            <a:r>
              <a:rPr lang="fr-FR" sz="2400" b="1" dirty="0">
                <a:solidFill>
                  <a:srgbClr val="FF6600"/>
                </a:solidFill>
              </a:rPr>
              <a:t>vant</a:t>
            </a:r>
            <a:r>
              <a:rPr lang="fr-FR" sz="2400" dirty="0"/>
              <a:t> : (A)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/>
              <a:t>«Quel fut ton plus beau jour ?» fit sa voix d’or vi</a:t>
            </a:r>
            <a:r>
              <a:rPr lang="fr-FR" sz="2400" b="1" dirty="0">
                <a:solidFill>
                  <a:srgbClr val="FF6600"/>
                </a:solidFill>
              </a:rPr>
              <a:t>vant</a:t>
            </a:r>
            <a:r>
              <a:rPr lang="fr-FR" sz="2400" dirty="0"/>
              <a:t>, (A) </a:t>
            </a:r>
          </a:p>
          <a:p>
            <a:pPr marL="329184" lvl="1" indent="0">
              <a:buNone/>
            </a:pPr>
            <a:r>
              <a:rPr lang="fr-FR" sz="2400" dirty="0"/>
              <a:t>											(Paul Verlaine)</a:t>
            </a:r>
            <a:r>
              <a:rPr lang="fr-FR" sz="2400" b="1" dirty="0"/>
              <a:t> </a:t>
            </a:r>
            <a:endParaRPr lang="fr-FR" sz="2400" dirty="0"/>
          </a:p>
          <a:p>
            <a:pPr>
              <a:buFont typeface="Wingdings" charset="2"/>
              <a:buChar char="§"/>
            </a:pPr>
            <a:r>
              <a:rPr lang="fr-FR" sz="2600" b="1" dirty="0"/>
              <a:t>RIMES PLATES (AABB)</a:t>
            </a:r>
          </a:p>
          <a:p>
            <a:pPr marL="0" indent="0">
              <a:buNone/>
            </a:pPr>
            <a:r>
              <a:rPr lang="fr-FR" sz="2600" b="1" dirty="0"/>
              <a:t>	</a:t>
            </a:r>
            <a:r>
              <a:rPr lang="fr-FR" dirty="0"/>
              <a:t>On vit, on parle, on a le ciel et les nu</a:t>
            </a:r>
            <a:r>
              <a:rPr lang="fr-FR" b="1" dirty="0">
                <a:solidFill>
                  <a:srgbClr val="FF6600"/>
                </a:solidFill>
              </a:rPr>
              <a:t>ages</a:t>
            </a:r>
            <a:r>
              <a:rPr lang="fr-FR" b="1" dirty="0"/>
              <a:t> </a:t>
            </a:r>
            <a:r>
              <a:rPr lang="fr-FR" dirty="0"/>
              <a:t>(A)</a:t>
            </a:r>
          </a:p>
          <a:p>
            <a:pPr marL="0" indent="0">
              <a:buNone/>
            </a:pPr>
            <a:r>
              <a:rPr lang="fr-FR" dirty="0"/>
              <a:t>	Sur la tête; on se plaît aux livres des vieux s</a:t>
            </a:r>
            <a:r>
              <a:rPr lang="fr-FR" b="1" dirty="0">
                <a:solidFill>
                  <a:srgbClr val="FF6600"/>
                </a:solidFill>
              </a:rPr>
              <a:t>ages</a:t>
            </a:r>
            <a:r>
              <a:rPr lang="fr-FR" dirty="0"/>
              <a:t>; (A)</a:t>
            </a:r>
          </a:p>
          <a:p>
            <a:pPr marL="0" indent="0">
              <a:buNone/>
            </a:pPr>
            <a:r>
              <a:rPr lang="fr-FR" dirty="0"/>
              <a:t>	On lit Virgile et Dante; on va joyeuse</a:t>
            </a:r>
            <a:r>
              <a:rPr lang="fr-FR" b="1" dirty="0">
                <a:solidFill>
                  <a:srgbClr val="0000FF"/>
                </a:solidFill>
              </a:rPr>
              <a:t>ment</a:t>
            </a:r>
            <a:r>
              <a:rPr lang="fr-FR" dirty="0"/>
              <a:t> (B)</a:t>
            </a:r>
          </a:p>
          <a:p>
            <a:pPr marL="0" indent="0">
              <a:buNone/>
            </a:pPr>
            <a:r>
              <a:rPr lang="fr-FR" dirty="0"/>
              <a:t>	En voiture publique à quelque endroit char</a:t>
            </a:r>
            <a:r>
              <a:rPr lang="fr-FR" b="1" dirty="0">
                <a:solidFill>
                  <a:srgbClr val="0000FF"/>
                </a:solidFill>
              </a:rPr>
              <a:t>mant</a:t>
            </a:r>
            <a:r>
              <a:rPr lang="fr-FR" dirty="0"/>
              <a:t>, (B)</a:t>
            </a:r>
          </a:p>
          <a:p>
            <a:pPr marL="640080" lvl="2" indent="0">
              <a:buNone/>
            </a:pPr>
            <a:r>
              <a:rPr lang="fr-FR" sz="2400" dirty="0"/>
              <a:t>										(Victor Hugo)</a:t>
            </a:r>
          </a:p>
          <a:p>
            <a:pPr marL="640080" lvl="2" indent="0">
              <a:buNone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2642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7651"/>
            <a:ext cx="7467600" cy="626640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b="1" dirty="0"/>
              <a:t>RIMES CROISÉES (ABAB)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sz="2200" dirty="0"/>
              <a:t>Je connais bien mouches en </a:t>
            </a:r>
            <a:r>
              <a:rPr lang="fr-FR" sz="2200" b="1" dirty="0">
                <a:solidFill>
                  <a:srgbClr val="FF6600"/>
                </a:solidFill>
              </a:rPr>
              <a:t>lait</a:t>
            </a:r>
            <a:r>
              <a:rPr lang="fr-FR" sz="2200" dirty="0"/>
              <a:t>, (A)</a:t>
            </a:r>
          </a:p>
          <a:p>
            <a:pPr marL="0" indent="0">
              <a:buNone/>
            </a:pPr>
            <a:r>
              <a:rPr lang="fr-FR" sz="2200" dirty="0"/>
              <a:t>	Je connais à la robe l’h</a:t>
            </a:r>
            <a:r>
              <a:rPr lang="fr-FR" sz="2200" b="1" dirty="0">
                <a:solidFill>
                  <a:srgbClr val="0000FF"/>
                </a:solidFill>
              </a:rPr>
              <a:t>omme</a:t>
            </a:r>
            <a:r>
              <a:rPr lang="fr-FR" sz="2200" dirty="0"/>
              <a:t>, (B)</a:t>
            </a:r>
          </a:p>
          <a:p>
            <a:pPr marL="0" indent="0">
              <a:buNone/>
            </a:pPr>
            <a:r>
              <a:rPr lang="fr-FR" sz="2200" dirty="0"/>
              <a:t>	Je connais le beau temps du </a:t>
            </a:r>
            <a:r>
              <a:rPr lang="fr-FR" sz="2200" b="1" dirty="0">
                <a:solidFill>
                  <a:srgbClr val="FF6600"/>
                </a:solidFill>
              </a:rPr>
              <a:t>laid</a:t>
            </a:r>
            <a:r>
              <a:rPr lang="fr-FR" sz="2200" dirty="0"/>
              <a:t>, (A)</a:t>
            </a:r>
          </a:p>
          <a:p>
            <a:pPr marL="0" indent="0">
              <a:buNone/>
            </a:pPr>
            <a:r>
              <a:rPr lang="fr-FR" sz="2200" dirty="0"/>
              <a:t>	Je connais au pommier la p</a:t>
            </a:r>
            <a:r>
              <a:rPr lang="fr-FR" sz="2200" b="1" dirty="0">
                <a:solidFill>
                  <a:srgbClr val="0000FF"/>
                </a:solidFill>
              </a:rPr>
              <a:t>omme</a:t>
            </a:r>
            <a:r>
              <a:rPr lang="fr-FR" sz="2200" dirty="0"/>
              <a:t>, (B) »</a:t>
            </a:r>
          </a:p>
          <a:p>
            <a:pPr marL="329184" lvl="1" indent="0">
              <a:buNone/>
            </a:pPr>
            <a:r>
              <a:rPr lang="fr-FR" dirty="0"/>
              <a:t>								(François Villon)</a:t>
            </a:r>
          </a:p>
          <a:p>
            <a:pPr>
              <a:buFont typeface="Wingdings" charset="2"/>
              <a:buChar char="§"/>
            </a:pPr>
            <a:r>
              <a:rPr lang="fr-FR" b="1" dirty="0"/>
              <a:t>RIMES EMBRASSÉES (ABBA)</a:t>
            </a:r>
          </a:p>
          <a:p>
            <a:pPr marL="0" indent="0">
              <a:buNone/>
            </a:pPr>
            <a:r>
              <a:rPr lang="fr-FR" sz="2200" b="1" dirty="0"/>
              <a:t>	</a:t>
            </a:r>
            <a:r>
              <a:rPr lang="fr-FR" sz="2200" dirty="0"/>
              <a:t>Je vis, je meurs; je me brûle et me </a:t>
            </a:r>
            <a:r>
              <a:rPr lang="fr-FR" sz="2200" dirty="0">
                <a:solidFill>
                  <a:schemeClr val="tx1"/>
                </a:solidFill>
              </a:rPr>
              <a:t>n</a:t>
            </a:r>
            <a:r>
              <a:rPr lang="fr-FR" sz="2200" b="1" dirty="0">
                <a:solidFill>
                  <a:srgbClr val="FF6600"/>
                </a:solidFill>
              </a:rPr>
              <a:t>oie</a:t>
            </a:r>
            <a:r>
              <a:rPr lang="fr-FR" sz="2200" dirty="0"/>
              <a:t>; (A)</a:t>
            </a:r>
          </a:p>
          <a:p>
            <a:pPr marL="0" indent="0">
              <a:buNone/>
            </a:pPr>
            <a:r>
              <a:rPr lang="fr-FR" sz="2200" dirty="0"/>
              <a:t>	J’ai chaud extrême en endurant froi</a:t>
            </a:r>
            <a:r>
              <a:rPr lang="fr-FR" sz="2200" b="1" dirty="0">
                <a:solidFill>
                  <a:srgbClr val="0000FF"/>
                </a:solidFill>
              </a:rPr>
              <a:t>dure</a:t>
            </a:r>
            <a:r>
              <a:rPr lang="fr-FR" sz="2200" dirty="0"/>
              <a:t> : (B)</a:t>
            </a:r>
          </a:p>
          <a:p>
            <a:pPr marL="0" indent="0">
              <a:buNone/>
            </a:pPr>
            <a:r>
              <a:rPr lang="fr-FR" sz="2200" dirty="0"/>
              <a:t>	La vie m’est et trop molle et trop </a:t>
            </a:r>
            <a:r>
              <a:rPr lang="fr-FR" sz="2200" b="1" dirty="0">
                <a:solidFill>
                  <a:srgbClr val="0000FF"/>
                </a:solidFill>
              </a:rPr>
              <a:t>dure</a:t>
            </a:r>
            <a:r>
              <a:rPr lang="fr-FR" sz="2200" dirty="0"/>
              <a:t>. (B)</a:t>
            </a:r>
          </a:p>
          <a:p>
            <a:pPr marL="0" indent="0">
              <a:buNone/>
            </a:pPr>
            <a:r>
              <a:rPr lang="fr-FR" sz="2200" dirty="0"/>
              <a:t>	J’ai grands ennuis entremêlés de j</a:t>
            </a:r>
            <a:r>
              <a:rPr lang="fr-FR" sz="2200" b="1" dirty="0">
                <a:solidFill>
                  <a:srgbClr val="FF6600"/>
                </a:solidFill>
              </a:rPr>
              <a:t>oie</a:t>
            </a:r>
            <a:r>
              <a:rPr lang="fr-FR" sz="2200" dirty="0"/>
              <a:t>. (A)</a:t>
            </a:r>
          </a:p>
          <a:p>
            <a:pPr marL="329184" lvl="1" indent="0">
              <a:buNone/>
            </a:pPr>
            <a:r>
              <a:rPr lang="fr-FR" dirty="0"/>
              <a:t>								(Louise Labé)</a:t>
            </a:r>
          </a:p>
          <a:p>
            <a:pPr>
              <a:buFont typeface="Wingdings" charset="2"/>
              <a:buChar char="§"/>
            </a:pPr>
            <a:r>
              <a:rPr lang="fr-FR" b="1" dirty="0"/>
              <a:t>RIMES REDOUBLÉES (AAABBB)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sz="2200" dirty="0"/>
              <a:t>Rimes qui se répètent au moins 3 fois de suite</a:t>
            </a:r>
          </a:p>
          <a:p>
            <a:pPr marL="329184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4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511866"/>
            <a:ext cx="8041440" cy="1138257"/>
          </a:xfrm>
        </p:spPr>
        <p:txBody>
          <a:bodyPr/>
          <a:lstStyle/>
          <a:p>
            <a:r>
              <a:rPr lang="fr-FR" dirty="0"/>
              <a:t>Compter les syllabes (pieds)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18858"/>
            <a:ext cx="7467600" cy="48514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dirty="0"/>
              <a:t>Exemples : </a:t>
            </a:r>
          </a:p>
          <a:p>
            <a:pPr lvl="1">
              <a:buFont typeface="Wingdings" charset="2"/>
              <a:buChar char="§"/>
            </a:pPr>
            <a:r>
              <a:rPr lang="fr-FR" dirty="0"/>
              <a:t>« </a:t>
            </a:r>
            <a:r>
              <a:rPr lang="fr-CA" dirty="0"/>
              <a:t>Au détour d'un sentier une charogne infâme » </a:t>
            </a:r>
          </a:p>
          <a:p>
            <a:pPr marL="329184" lvl="1" indent="0">
              <a:buNone/>
            </a:pPr>
            <a:r>
              <a:rPr lang="fr-CA" dirty="0"/>
              <a:t>						(Baudelaire, « Une charogne »)</a:t>
            </a:r>
          </a:p>
          <a:p>
            <a:pPr marL="329184" lvl="1" indent="0">
              <a:buNone/>
            </a:pPr>
            <a:r>
              <a:rPr lang="fr-CA" dirty="0"/>
              <a:t>Combien de syllabes?</a:t>
            </a:r>
          </a:p>
          <a:p>
            <a:pPr lvl="1">
              <a:buFont typeface="Wingdings" charset="2"/>
              <a:buChar char="§"/>
            </a:pPr>
            <a:r>
              <a:rPr lang="fr-CA" dirty="0"/>
              <a:t>« Au/ dé/tour/ d'un/ sen/</a:t>
            </a:r>
            <a:r>
              <a:rPr lang="fr-CA" dirty="0" err="1"/>
              <a:t>tier</a:t>
            </a:r>
            <a:r>
              <a:rPr lang="fr-CA" dirty="0"/>
              <a:t>/ un/</a:t>
            </a:r>
            <a:r>
              <a:rPr lang="fr-CA" b="1" dirty="0"/>
              <a:t>e</a:t>
            </a:r>
            <a:r>
              <a:rPr lang="fr-CA" dirty="0"/>
              <a:t>/ </a:t>
            </a:r>
            <a:r>
              <a:rPr lang="fr-CA" dirty="0" err="1"/>
              <a:t>cha</a:t>
            </a:r>
            <a:r>
              <a:rPr lang="fr-CA" dirty="0"/>
              <a:t>/</a:t>
            </a:r>
            <a:r>
              <a:rPr lang="fr-CA" dirty="0" err="1"/>
              <a:t>ro</a:t>
            </a:r>
            <a:r>
              <a:rPr lang="fr-CA" dirty="0"/>
              <a:t>/</a:t>
            </a:r>
            <a:r>
              <a:rPr lang="fr-CA" dirty="0" err="1"/>
              <a:t>gn</a:t>
            </a:r>
            <a:r>
              <a:rPr lang="fr-CA" i="1" dirty="0" err="1"/>
              <a:t>e</a:t>
            </a:r>
            <a:r>
              <a:rPr lang="fr-CA" i="1" dirty="0"/>
              <a:t> i</a:t>
            </a:r>
            <a:r>
              <a:rPr lang="fr-CA" dirty="0"/>
              <a:t>n/</a:t>
            </a:r>
            <a:r>
              <a:rPr lang="fr-CA" dirty="0" err="1"/>
              <a:t>fâm</a:t>
            </a:r>
            <a:r>
              <a:rPr lang="fr-CA" i="1" dirty="0" err="1"/>
              <a:t>e</a:t>
            </a:r>
            <a:r>
              <a:rPr lang="fr-CA" dirty="0"/>
              <a:t>/ » (12 syllabes)</a:t>
            </a:r>
          </a:p>
          <a:p>
            <a:pPr marL="329184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004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215671"/>
            <a:ext cx="8041440" cy="934568"/>
          </a:xfrm>
        </p:spPr>
        <p:txBody>
          <a:bodyPr/>
          <a:lstStyle/>
          <a:p>
            <a:r>
              <a:rPr lang="fr-FR" dirty="0"/>
              <a:t>La 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810" y="1062993"/>
            <a:ext cx="6964334" cy="443118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endParaRPr lang="fr-FR" sz="3600" b="1" dirty="0">
              <a:solidFill>
                <a:srgbClr val="7D260E"/>
              </a:solidFill>
            </a:endParaRPr>
          </a:p>
          <a:p>
            <a:pPr>
              <a:buFont typeface="Wingdings" charset="2"/>
              <a:buChar char="§"/>
            </a:pPr>
            <a:r>
              <a:rPr lang="fr-FR" sz="3600" b="1" dirty="0">
                <a:solidFill>
                  <a:srgbClr val="7D260E"/>
                </a:solidFill>
              </a:rPr>
              <a:t>Poèmes à forme fixe</a:t>
            </a:r>
          </a:p>
          <a:p>
            <a:pPr lvl="1">
              <a:buFont typeface="Wingdings" charset="2"/>
              <a:buChar char="§"/>
            </a:pPr>
            <a:r>
              <a:rPr lang="fr-FR" sz="3600" b="1" dirty="0">
                <a:solidFill>
                  <a:srgbClr val="7D260E"/>
                </a:solidFill>
              </a:rPr>
              <a:t>Ex</a:t>
            </a:r>
            <a:r>
              <a:rPr lang="fr-FR" sz="3600" b="1" dirty="0">
                <a:solidFill>
                  <a:srgbClr val="7D260E"/>
                </a:solidFill>
                <a:sym typeface="Wingdings"/>
              </a:rPr>
              <a:t> </a:t>
            </a:r>
            <a:r>
              <a:rPr lang="fr-FR" sz="3600" b="1" dirty="0">
                <a:solidFill>
                  <a:srgbClr val="7D260E"/>
                </a:solidFill>
              </a:rPr>
              <a:t>Sonnet </a:t>
            </a:r>
            <a:r>
              <a:rPr lang="fr-FR" sz="3600" b="1" dirty="0"/>
              <a:t>: </a:t>
            </a:r>
          </a:p>
          <a:p>
            <a:pPr marL="0" indent="0">
              <a:buNone/>
            </a:pPr>
            <a:r>
              <a:rPr lang="fr-FR" sz="3600" dirty="0"/>
              <a:t>	Poème qui est formé de :</a:t>
            </a:r>
          </a:p>
          <a:p>
            <a:pPr marL="0" indent="0">
              <a:buNone/>
            </a:pPr>
            <a:r>
              <a:rPr lang="fr-FR" sz="3600" dirty="0"/>
              <a:t>	</a:t>
            </a:r>
            <a:r>
              <a:rPr lang="fr-FR" dirty="0"/>
              <a:t>2 quatrains (2 strophes de 4 vers) suivies de</a:t>
            </a:r>
          </a:p>
          <a:p>
            <a:pPr marL="0" indent="0">
              <a:buNone/>
            </a:pPr>
            <a:r>
              <a:rPr lang="fr-FR" dirty="0"/>
              <a:t>	2 tercets (2 strophes de 3 vers)</a:t>
            </a:r>
          </a:p>
        </p:txBody>
      </p:sp>
    </p:spTree>
    <p:extLst>
      <p:ext uri="{BB962C8B-B14F-4D97-AF65-F5344CB8AC3E}">
        <p14:creationId xmlns:p14="http://schemas.microsoft.com/office/powerpoint/2010/main" val="34316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2240141" cy="1921339"/>
          </a:xfrm>
        </p:spPr>
        <p:txBody>
          <a:bodyPr/>
          <a:lstStyle/>
          <a:p>
            <a:r>
              <a:rPr lang="fr-FR" sz="3200" dirty="0">
                <a:latin typeface="Century Gothic" panose="020B0502020202020204" pitchFamily="34" charset="0"/>
              </a:rPr>
              <a:t>Exemple de </a:t>
            </a:r>
            <a:br>
              <a:rPr lang="fr-FR" sz="3200" dirty="0">
                <a:latin typeface="Century Gothic" panose="020B0502020202020204" pitchFamily="34" charset="0"/>
              </a:rPr>
            </a:br>
            <a:r>
              <a:rPr lang="fr-FR" sz="3200" dirty="0">
                <a:latin typeface="Century Gothic" panose="020B0502020202020204" pitchFamily="34" charset="0"/>
              </a:rPr>
              <a:t>sonnet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1421" y="131797"/>
            <a:ext cx="6352579" cy="643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Century Gothic" panose="020B0502020202020204" pitchFamily="34" charset="0"/>
              </a:rPr>
              <a:t>Les conquérants</a:t>
            </a:r>
          </a:p>
          <a:p>
            <a:pPr marL="0" indent="0">
              <a:buNone/>
            </a:pPr>
            <a:endParaRPr lang="fr-FR" sz="1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Comme un vol de gerfauts hors du charnier natal, (A)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Fatigués de porter leurs misères hautaines, (B)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De Palos, de </a:t>
            </a:r>
            <a:r>
              <a:rPr lang="fr-FR" sz="1800" dirty="0" err="1">
                <a:latin typeface="Century Gothic" panose="020B0502020202020204" pitchFamily="34" charset="0"/>
              </a:rPr>
              <a:t>Moguer</a:t>
            </a:r>
            <a:r>
              <a:rPr lang="fr-FR" sz="1800" dirty="0">
                <a:latin typeface="Century Gothic" panose="020B0502020202020204" pitchFamily="34" charset="0"/>
              </a:rPr>
              <a:t>, routiers et capitaines (B)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Partaient, ivres d'un rêve héroïque et brutal. (A)</a:t>
            </a:r>
          </a:p>
          <a:p>
            <a:pPr marL="0" indent="0"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Ils allaient conquérir le fabuleux métal (A)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Que </a:t>
            </a:r>
            <a:r>
              <a:rPr lang="fr-FR" sz="1800" dirty="0" err="1">
                <a:latin typeface="Century Gothic" panose="020B0502020202020204" pitchFamily="34" charset="0"/>
              </a:rPr>
              <a:t>Cipango</a:t>
            </a:r>
            <a:r>
              <a:rPr lang="fr-FR" sz="1800" dirty="0">
                <a:latin typeface="Century Gothic" panose="020B0502020202020204" pitchFamily="34" charset="0"/>
              </a:rPr>
              <a:t> mûrit dans ses mines lointaines, (B)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Et les vents alizés inclinaient leurs antennes (B)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Aux bords mystérieux du monde occidental. (A)</a:t>
            </a:r>
          </a:p>
          <a:p>
            <a:pPr marL="0" indent="0"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Chaque soir, espérant des lendemains épiques, (C)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L'azur phosphorescent de la mer des Tropiques (C)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Enchantait leur sommeil d'un mirage doré; (D)</a:t>
            </a:r>
          </a:p>
          <a:p>
            <a:pPr marL="0" indent="0"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Ou, penchés à l'avant des blanches caravelles, (E)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Ils regardaient monter en un ciel ignoré (D)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Du fond de l'Océan des étoiles nouvelles. (E)</a:t>
            </a:r>
          </a:p>
          <a:p>
            <a:pPr marL="0" indent="0" algn="r">
              <a:buNone/>
            </a:pPr>
            <a:r>
              <a:rPr lang="fr-FR" sz="1800" dirty="0">
                <a:latin typeface="Century Gothic" panose="020B0502020202020204" pitchFamily="34" charset="0"/>
              </a:rPr>
              <a:t>			(José-Maria de Heredia)</a:t>
            </a:r>
          </a:p>
        </p:txBody>
      </p:sp>
    </p:spTree>
    <p:extLst>
      <p:ext uri="{BB962C8B-B14F-4D97-AF65-F5344CB8AC3E}">
        <p14:creationId xmlns:p14="http://schemas.microsoft.com/office/powerpoint/2010/main" val="353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215671"/>
            <a:ext cx="8041440" cy="934568"/>
          </a:xfrm>
        </p:spPr>
        <p:txBody>
          <a:bodyPr/>
          <a:lstStyle/>
          <a:p>
            <a:r>
              <a:rPr lang="fr-FR" dirty="0"/>
              <a:t>La forme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810" y="1062993"/>
            <a:ext cx="6964334" cy="443118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endParaRPr lang="fr-FR" sz="3600" b="1" dirty="0">
              <a:solidFill>
                <a:srgbClr val="7D260E"/>
              </a:solidFill>
            </a:endParaRPr>
          </a:p>
          <a:p>
            <a:pPr>
              <a:buFont typeface="Wingdings" charset="2"/>
              <a:buChar char="§"/>
            </a:pPr>
            <a:r>
              <a:rPr lang="fr-FR" sz="3600" b="1" dirty="0">
                <a:solidFill>
                  <a:srgbClr val="7D260E"/>
                </a:solidFill>
              </a:rPr>
              <a:t>Poèmes en vers libres</a:t>
            </a:r>
          </a:p>
          <a:p>
            <a:pPr marL="0" indent="0">
              <a:buNone/>
            </a:pPr>
            <a:r>
              <a:rPr lang="fr-FR" sz="3600" dirty="0"/>
              <a:t>Les poètes ne respectent plus les règles préétablies.</a:t>
            </a:r>
            <a:endParaRPr lang="fr-FR" sz="3600" b="1" dirty="0">
              <a:solidFill>
                <a:srgbClr val="7D26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2448774" cy="1921339"/>
          </a:xfrm>
        </p:spPr>
        <p:txBody>
          <a:bodyPr/>
          <a:lstStyle/>
          <a:p>
            <a:r>
              <a:rPr lang="fr-FR" sz="3200" dirty="0">
                <a:latin typeface="Century Gothic" panose="020B0502020202020204" pitchFamily="34" charset="0"/>
              </a:rPr>
              <a:t>Exemple de </a:t>
            </a:r>
            <a:br>
              <a:rPr lang="fr-FR" sz="3200" dirty="0">
                <a:latin typeface="Century Gothic" panose="020B0502020202020204" pitchFamily="34" charset="0"/>
              </a:rPr>
            </a:br>
            <a:r>
              <a:rPr lang="fr-FR" sz="3200" dirty="0">
                <a:latin typeface="Century Gothic" panose="020B0502020202020204" pitchFamily="34" charset="0"/>
              </a:rPr>
              <a:t>poème en vers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86772" y="563138"/>
            <a:ext cx="5405948" cy="542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latin typeface="Century Gothic" panose="020B0502020202020204" pitchFamily="34" charset="0"/>
              </a:rPr>
              <a:t>Marine</a:t>
            </a:r>
          </a:p>
          <a:p>
            <a:pPr marL="0" indent="0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Les chars d'argent et de cuivre -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Les proues d'acier et d'argent -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Battent l'écume, - 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Soulèvent les souches des ronces. 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Les courants de la lande,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Et les ornières immenses du reflux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Filent circulairement vers l'est,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Vers les piliers de la forêt, -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Vers les fûts de la jetée,</a:t>
            </a:r>
          </a:p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Dont l'angle est heurté par des tourbillons de lumière.</a:t>
            </a:r>
          </a:p>
          <a:p>
            <a:pPr marL="0" indent="0" algn="r">
              <a:buNone/>
            </a:pPr>
            <a:r>
              <a:rPr lang="fr-FR" sz="2000" dirty="0">
                <a:latin typeface="Century Gothic" panose="020B0502020202020204" pitchFamily="34" charset="0"/>
              </a:rPr>
              <a:t>(Arthur Rimbaud)</a:t>
            </a:r>
          </a:p>
        </p:txBody>
      </p:sp>
    </p:spTree>
    <p:extLst>
      <p:ext uri="{BB962C8B-B14F-4D97-AF65-F5344CB8AC3E}">
        <p14:creationId xmlns:p14="http://schemas.microsoft.com/office/powerpoint/2010/main" val="22435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et de croquis">
  <a:themeElements>
    <a:clrScheme name="Carnet de croquis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Carnet de croquis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net de croquis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Carnet de croquis.thmx</Template>
  <TotalTime>5516</TotalTime>
  <Words>1766</Words>
  <Application>Microsoft Office PowerPoint</Application>
  <PresentationFormat>Affichage à l'écran (4:3)</PresentationFormat>
  <Paragraphs>222</Paragraphs>
  <Slides>20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Cambria</vt:lpstr>
      <vt:lpstr>Century Gothic</vt:lpstr>
      <vt:lpstr>Rage Italic</vt:lpstr>
      <vt:lpstr>Wingdings</vt:lpstr>
      <vt:lpstr>Carnet de croquis</vt:lpstr>
      <vt:lpstr>Comment lire un texte poétique?</vt:lpstr>
      <vt:lpstr>Utilisez le bon vocabulaire</vt:lpstr>
      <vt:lpstr>Les rimes  </vt:lpstr>
      <vt:lpstr>Présentation PowerPoint</vt:lpstr>
      <vt:lpstr>Compter les syllabes (pieds)</vt:lpstr>
      <vt:lpstr>La forme</vt:lpstr>
      <vt:lpstr>Exemple de  sonnet</vt:lpstr>
      <vt:lpstr>La forme</vt:lpstr>
      <vt:lpstr>Exemple de  poème en vers libres</vt:lpstr>
      <vt:lpstr>Exemple de  poème en vers libres</vt:lpstr>
      <vt:lpstr>La forme</vt:lpstr>
      <vt:lpstr>Exemple de  poème en prose</vt:lpstr>
      <vt:lpstr>À retenir :</vt:lpstr>
      <vt:lpstr>Comment bien lire, annoter et analyser un texte poétique</vt:lpstr>
      <vt:lpstr>Trucs pour annoter</vt:lpstr>
      <vt:lpstr>Trucs pour annoter</vt:lpstr>
      <vt:lpstr>Présentation PowerPoint</vt:lpstr>
      <vt:lpstr>Présentation PowerPoint</vt:lpstr>
      <vt:lpstr>À retenir :</vt:lpstr>
      <vt:lpstr>Devoir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lire un texte poétique?</dc:title>
  <dc:creator>Hélène Lépinay-Thomas</dc:creator>
  <cp:lastModifiedBy>Morin-Rouillier Emie</cp:lastModifiedBy>
  <cp:revision>47</cp:revision>
  <dcterms:created xsi:type="dcterms:W3CDTF">2016-05-29T13:37:37Z</dcterms:created>
  <dcterms:modified xsi:type="dcterms:W3CDTF">2023-08-31T15:16:32Z</dcterms:modified>
</cp:coreProperties>
</file>