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87" r:id="rId5"/>
    <p:sldId id="377" r:id="rId6"/>
    <p:sldId id="375" r:id="rId7"/>
    <p:sldId id="376" r:id="rId8"/>
    <p:sldId id="378" r:id="rId9"/>
    <p:sldId id="379" r:id="rId10"/>
    <p:sldId id="380" r:id="rId11"/>
    <p:sldId id="383" r:id="rId12"/>
    <p:sldId id="384" r:id="rId13"/>
    <p:sldId id="385" r:id="rId14"/>
    <p:sldId id="386" r:id="rId15"/>
    <p:sldId id="387" r:id="rId16"/>
    <p:sldId id="388" r:id="rId17"/>
    <p:sldId id="390" r:id="rId18"/>
    <p:sldId id="391" r:id="rId19"/>
    <p:sldId id="392" r:id="rId20"/>
    <p:sldId id="408" r:id="rId21"/>
    <p:sldId id="393" r:id="rId22"/>
    <p:sldId id="389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381" r:id="rId38"/>
    <p:sldId id="382" r:id="rId39"/>
    <p:sldId id="32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9" autoAdjust="0"/>
  </p:normalViewPr>
  <p:slideViewPr>
    <p:cSldViewPr snapToGrid="0">
      <p:cViewPr varScale="1">
        <p:scale>
          <a:sx n="76" d="100"/>
          <a:sy n="76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03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4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2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0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5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4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5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5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4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2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9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7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95B16254-00DE-484F-8550-B086E4AA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281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: Top Corners Rounded 74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3" name="Rectangle: Top Corners Rounded 76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10D3F9-185B-4C38-B909-A349EE11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89" y="1286884"/>
            <a:ext cx="6542117" cy="4726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nu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destructor (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trebuie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fie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curatata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golim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instantele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se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folosesc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elibereaza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din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memorie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instantele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catre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nici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referinta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(ex: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Punct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inlocuirea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zonei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20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memorie</a:t>
            </a:r>
            <a:r>
              <a:rPr lang="en-US" sz="20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30340814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EB30E-BB5A-4738-A69D-15456EF71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B7F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grafic al unei aplicatii ce ruleaza corect (nu aloca memorie ce nu poate fi eliberata de catre GC; altfel apare memory leak - OutOfMemoryError - cea mai e temut eroare din practica)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se executa fix cand doreste; i se poate sugera cand sa faca acest lucru dar el poate sa mai sta si sa mai astepte (este un alt fir de executie; consuma procesor si memorie) 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scopul este sa elibereze memorie inainte de a se umple  memorie cu resurse de care nu mai avem nevoie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6807846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AA852-DC63-41C5-B982-608E51F7C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141"/>
            <a:ext cx="5755251" cy="3251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AC4F1-B4CB-4A97-8E15-47C96D009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42" y="1732141"/>
            <a:ext cx="6123458" cy="33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5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789C-D0C6-40D6-8E94-6242081D5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" r="-4" b="351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impartita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 :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heap - zona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cu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alocare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dinamica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obiect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-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foarte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greu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investigat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practica</a:t>
            </a:r>
            <a:endParaRPr lang="en-US" sz="1400" dirty="0">
              <a:solidFill>
                <a:srgbClr val="FFFFFF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stack - zona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alocata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executia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blocului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instructiuni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variabile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locale, tot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tine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obiecte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–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referintele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obiectelor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parametri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metodelor</a:t>
            </a:r>
            <a:endParaRPr lang="en-US" sz="1400" dirty="0">
              <a:solidFill>
                <a:srgbClr val="FFFFFF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nivelul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stiva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cand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termina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executia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acolada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StackOverflowError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-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usor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investigat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stim cine a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determinat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umplerea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stivei</a:t>
            </a:r>
            <a:endParaRPr lang="en-US" sz="1400" dirty="0">
              <a:solidFill>
                <a:srgbClr val="FFFFFF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System.gc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 -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statica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nu se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recomanda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folosirea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ei</a:t>
            </a:r>
            <a:r>
              <a:rPr lang="en-US" sz="14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8328901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Top Corners Rounded 76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CC2519-026B-4411-B1EF-ED3551D6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2050230"/>
            <a:ext cx="6542117" cy="260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destructorul in alte limbaje dezaloca memoria si mai face si un set de instructiuni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se suprascrie metoda in orice clasa unde vrem sa executam un set intstructiuni inainte ca instanta sa dispara din memorie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nu se recomanda folosirea metodei finalize (nu putem aloca instante aici)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Metoda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finalize()</a:t>
            </a:r>
          </a:p>
        </p:txBody>
      </p:sp>
    </p:spTree>
    <p:extLst>
      <p:ext uri="{BB962C8B-B14F-4D97-AF65-F5344CB8AC3E}">
        <p14:creationId xmlns:p14="http://schemas.microsoft.com/office/powerpoint/2010/main" val="25929428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95B16254-00DE-484F-8550-B086E4AA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A3CAF5C-69FB-41C1-B8A3-E5FE45C8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5664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C7539-A3D1-4340-9D74-0D66BF9D4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8" r="10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153" name="Rectangle 74">
            <a:extLst>
              <a:ext uri="{FF2B5EF4-FFF2-40B4-BE49-F238E27FC236}">
                <a16:creationId xmlns:a16="http://schemas.microsoft.com/office/drawing/2014/main" id="{B4147794-66B7-4CDE-BC75-BBDC48B2F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154" name="Rectangle 76">
            <a:extLst>
              <a:ext uri="{FF2B5EF4-FFF2-40B4-BE49-F238E27FC236}">
                <a16:creationId xmlns:a16="http://schemas.microsoft.com/office/drawing/2014/main" id="{41202E79-1236-4DF8-9921-F47A0B079C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615355" y="6356350"/>
            <a:ext cx="518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050889" y="2324100"/>
            <a:ext cx="6784259" cy="3875087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obiect in programul nostru folosit pentru a marca o situatie din timpul executiei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exceptiile sunt: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 sistem (probleme tehnica intampinate de program in timpul executiei </a:t>
            </a:r>
          </a:p>
          <a:p>
            <a:pPr marL="1435100"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cauze: dereferentierea dintr-o zona de memorie care este null, ClassCastException, ArrayIndexOutOfBoundsException, IOException (sistemul nu are drept de scriere sau citire), FileNotFoundException)</a:t>
            </a:r>
          </a:p>
          <a:p>
            <a:pPr marL="1435100"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Solutii: putem sa le oferim si alternativa in cazul in care s-a intamplat ceva (pentru ClassCastException, ArrayIndexOutOfBoundsException si NullPointerException nu este normal sa oferi alternativa)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 business (de aplicatie) - create special de programator (Gigel la bancomat -&gt; serverul avertizeaza ATM-ul ca nu mai sunt bani -&gt; mesaj pentru utilizator)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java.lang.Exception (clasa generala tuturor exceptiilor)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Exceptii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erori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394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73206-3DDA-415C-86BF-7F5883CC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79456"/>
            <a:ext cx="5126736" cy="274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 nu se face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confuzie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cu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java.lang.Error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: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erorile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pot fi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tratate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OutOfMemoryError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StackOverflowError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NoSuchMethodError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-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arunca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atunci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cand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vrem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rulam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are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main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scrisa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corect</a:t>
            </a:r>
            <a:endParaRPr lang="en-US" sz="11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Exception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Error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mostenesc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Throwable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inseamna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ele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pot fi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aruncate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-&gt;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semnaleaza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sau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eroare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clasificare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dpdv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tehnic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):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la runtime / unchecked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RuntimeException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-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propaga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singure</a:t>
            </a:r>
            <a:endParaRPr lang="en-US" sz="11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1435100"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poate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ajunge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momentul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executiei</a:t>
            </a:r>
            <a:endParaRPr lang="en-US" sz="11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1435100"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trebuie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fie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creata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cu 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mosteneste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direct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sau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indirect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RuntimeException</a:t>
            </a:r>
            <a:endParaRPr lang="en-US" sz="11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checked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propagabile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</a:t>
            </a:r>
          </a:p>
          <a:p>
            <a:pPr marL="1435100"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cele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pot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ajunge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obligati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compilator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tratam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640263"/>
            <a:ext cx="5221266" cy="15949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erori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81987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74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D7F5A-1F17-4BB1-AA91-AFCB17EA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333396"/>
            <a:ext cx="4935970" cy="370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exceptiile de obicei contin un mesaj si se poate scrie direct in super(String)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aruncarea exceptiei -&gt; semnalarea situatiei 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exceptiile de sistem sunt de RuntimeException, iar cele de business sunt de tip Exception (ex: MyException, MyRuntimeException)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 ok ca propagam exceptii in main, dar nu este ok in practica si se comporta ca un RuntimeException; se trateaza inainte sau chiar in main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 metoda poate propaga mai multe exceptii separate prin virgula (inclusiv constructorul poate face asta)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ultima regula pentu suprascriere: sa propage doar un spectru mai ingust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throws e1, e2 -&gt; throws e1 sau throws e2 -/-&gt; throws e1, e2, e3 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Exceptii si erori</a:t>
            </a:r>
          </a:p>
        </p:txBody>
      </p:sp>
    </p:spTree>
    <p:extLst>
      <p:ext uri="{BB962C8B-B14F-4D97-AF65-F5344CB8AC3E}">
        <p14:creationId xmlns:p14="http://schemas.microsoft.com/office/powerpoint/2010/main" val="192365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5D92D-B959-42B3-A8D0-4F2D90E7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0" y="1422400"/>
            <a:ext cx="1125549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F3B06-A57B-483E-B3F0-78E6C9238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8" r="178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152" name="Straight Connector 74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F6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965431" y="2438400"/>
            <a:ext cx="6586489" cy="4064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specificarea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unui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set de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instructiuni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fie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executat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momentul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intampinarii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unei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</a:t>
            </a:r>
            <a:endParaRPr lang="en-US" sz="19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try {} catch() {} finally {} 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blocul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instructiuni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are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intotdeauna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un try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unul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singur</a:t>
            </a:r>
            <a:endParaRPr lang="en-US" sz="19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acoladele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obligatorii</a:t>
            </a:r>
            <a:endParaRPr lang="en-US" sz="19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finally fie nu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, fie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numai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unul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singur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blocul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instructiuni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se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tot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timpul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indiferent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exceptiile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aruncate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 try ) -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inchiderea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fluxurilor</a:t>
            </a:r>
            <a:endParaRPr lang="en-US" sz="19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resursa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externa;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tranzactiile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baza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date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finally - se face </a:t>
            </a:r>
            <a:r>
              <a:rPr lang="en-US" sz="19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inainte</a:t>
            </a:r>
            <a:r>
              <a:rPr lang="en-US" sz="19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return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Tratarea exceptiilor</a:t>
            </a:r>
          </a:p>
        </p:txBody>
      </p:sp>
    </p:spTree>
    <p:extLst>
      <p:ext uri="{BB962C8B-B14F-4D97-AF65-F5344CB8AC3E}">
        <p14:creationId xmlns:p14="http://schemas.microsoft.com/office/powerpoint/2010/main" val="17142526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86D45-FEE6-47F3-AB6F-DE4D02A1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3" b="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ordinea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importanta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parintele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inainte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copilului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atunci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crapa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intai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pun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copii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apoi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pun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parintii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se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verifica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jos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-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asta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motivul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se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pune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sfarsit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Exception	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Mostenirea</a:t>
            </a:r>
            <a:r>
              <a:rPr lang="en-US" sz="4800" dirty="0"/>
              <a:t> </a:t>
            </a:r>
            <a:r>
              <a:rPr lang="en-US" sz="4800" dirty="0" err="1"/>
              <a:t>exceptiilor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65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D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854-AD56-4A75-9233-9CF408531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r="44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catch(MyException | AnotherException | OneMoreException e) 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throws Exception - se arunca doar Exception de la metoda, deci inauntru sunt multe xxxException	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Multi catch exception</a:t>
            </a:r>
          </a:p>
        </p:txBody>
      </p:sp>
    </p:spTree>
    <p:extLst>
      <p:ext uri="{BB962C8B-B14F-4D97-AF65-F5344CB8AC3E}">
        <p14:creationId xmlns:p14="http://schemas.microsoft.com/office/powerpoint/2010/main" val="1101567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2C7B0-19E8-42A2-8CD3-7DE9D101F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r="11809" b="1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552944" y="1825625"/>
            <a:ext cx="380085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 eliminarea boiler plate-ului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Door - metode open() si close() (implements AutoClosable)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 un final implicit pentru try catch-ul cu resurse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reguli: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resursele se inchid in oridinea inversa de declarare (inainte de catch si finally)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finally-ul implicit se executa intotdeauna inaintea oricarui catch sau finally explicit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daca se arunca exceptie la crearea resursei se executa direct finally-ul implicit apoi catch-ul care trateaza exceptie aruncata, dupa care finally-ul explicit</a:t>
            </a:r>
          </a:p>
          <a:p>
            <a:pPr marL="9779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daca se arunca o exceptie in try si una in finally implicit este stocata in interiul instantei exceptiei din try intr-un vector de exceptii (suppressed exception)		</a:t>
            </a:r>
            <a:endParaRPr lang="en-US" sz="10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Catch cu resurse</a:t>
            </a:r>
          </a:p>
        </p:txBody>
      </p:sp>
    </p:spTree>
    <p:extLst>
      <p:ext uri="{BB962C8B-B14F-4D97-AF65-F5344CB8AC3E}">
        <p14:creationId xmlns:p14="http://schemas.microsoft.com/office/powerpoint/2010/main" val="34538455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95B16254-00DE-484F-8550-B086E4AA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A3CAF5C-69FB-41C1-B8A3-E5FE45C8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7A21D2A2-1112-4283-8904-D699C335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153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D176A-7CBE-4738-8442-1F0A21650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 utilitar pentru operatii matematice fundamentale (toate metodele sunt statice)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constante (Euler si Pi)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abs (modul), sin, cos, sqrt, floor, ceil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Math.random() - singura care nu primeste parametri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atentie daca vedeti cod in care se incearca createa unui obiect de tip Math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134677" y="640263"/>
            <a:ext cx="5219123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Math</a:t>
            </a:r>
          </a:p>
        </p:txBody>
      </p:sp>
    </p:spTree>
    <p:extLst>
      <p:ext uri="{BB962C8B-B14F-4D97-AF65-F5344CB8AC3E}">
        <p14:creationId xmlns:p14="http://schemas.microsoft.com/office/powerpoint/2010/main" val="37578436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95B16254-00DE-484F-8550-B086E4AA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A3CAF5C-69FB-41C1-B8A3-E5FE45C8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7A21D2A2-1112-4283-8904-D699C335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CE3BB37C-605A-40BA-A8A9-119707EDC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00412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120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D1F8B-5EA4-472B-AA58-E9684FE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mult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Java 1P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OCP nu OCA)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out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fluxuri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iesire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in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fluxuri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intrare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citire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tastatura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Scanner; nu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poate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System.in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citesc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biti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apoi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facem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conversia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); err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trimite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primite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catre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sistemul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logare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(nu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folosesc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practica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Log4j)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array copy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trebuie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aiba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aceeasi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dimensiune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console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intoarce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clasei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Console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are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rolul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scrie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consola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in Console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readPassword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(); ne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ajuta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citim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parole din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consola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intoarce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un vector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caractere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un string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currentTimeMillis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milisecunde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1970;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daca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negativ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inainte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1970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exit(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status)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complet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procesul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curent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status - 0 -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vrem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voit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acest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proces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finally-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fel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OutOfMemory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eliminarea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instantelor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catre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referinte</a:t>
            </a:r>
            <a:endParaRPr lang="en-US" sz="11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927100"/>
            <a:ext cx="5221266" cy="1058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91841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7EC2E-CE37-4BAD-89A2-C95CAB17B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6" r="1" b="10788"/>
          <a:stretch/>
        </p:blipFill>
        <p:spPr>
          <a:xfrm>
            <a:off x="5499100" y="1286884"/>
            <a:ext cx="5964337" cy="4810081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Enumerari</a:t>
            </a:r>
            <a:endParaRPr lang="en-US" sz="18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Inner classes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Local classes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Anonymous types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Expresii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lambda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Singleton pattern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Recapitulare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95B16254-00DE-484F-8550-B086E4AA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A3CAF5C-69FB-41C1-B8A3-E5FE45C8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329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7A21D2A2-1112-4283-8904-D699C335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182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CE3BB37C-605A-40BA-A8A9-119707EDC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00412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8CD54A69-0522-4341-98B1-6FC727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79402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65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5322F-1594-42DB-B6F1-D3030781F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20859"/>
            <a:ext cx="5126736" cy="2460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stocare de siruri de caractere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 10 constructori (ne intereseaza doar cel care primeste un parametru)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 o dif intre alocare cu "" si cu new String("");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orice instanta de String este immutable (orice facem nu se modifica, ci se face alta)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la concatenare nu se recomanda String (concatenare in afara buclei repetitive este acceptata)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824317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A8C321-0876-42AB-9A04-46D6E29DC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86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 memorie este o zona numita String pool (eficientizeaza alocarea spatiului pt String-uri)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atunci cand facem un sir de caractere in mod direct atunci asta este cautat prima data in String pool, ci se va trage o referinta de acolo (instantele sunt unice) 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Ex: Hello, Hello, World, Java (cate instante sunt folosite?) 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1990461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D112C-FA8C-45BA-91DC-0849DCB1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charAt(character de index-ul indicat)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compareTo (negativ daca primul mai mic ca al doilea; literele mici sunt mai mari decat literele mari)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compareToIgnoreCase()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concat(echivalent cu +; atentie la dereferentiere din null; exemplu cu null + "a")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contains()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endsWith()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startsWith()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1359728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AB041-B34F-45EB-B5EB-5EFADAA75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r="1" b="1"/>
          <a:stretch/>
        </p:blipFill>
        <p:spPr>
          <a:xfrm>
            <a:off x="4712208" y="1286884"/>
            <a:ext cx="6916329" cy="474980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equals (testeaza sirul de caractere sa fie egale)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equalsIgnoreCase (nu tine cont de case-ul caracterelor)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indexOf()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length (atentie la paranteze; la array length era un  atribut care tine minte nr de zone de memorie)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substring (subsirul de la indexul dat pana la sfarsit sau pana la parametrul 2)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trim (sterge spatiile de la inceput si sfarsit)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valueOf (trece dintr-un tip de date intr-un String; pt obiecte se apeleaza toString())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9178372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9D54-0EBC-446A-83BF-5CD74E12A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288808"/>
            <a:ext cx="5941068" cy="334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198279" y="626109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rgbClr val="FFFFFF">
                    <a:alpha val="80000"/>
                  </a:srgbClr>
                </a:solidFill>
              </a:rPr>
              <a:pPr algn="r">
                <a:spcAft>
                  <a:spcPts val="600"/>
                </a:spcAft>
                <a:defRPr/>
              </a:pPr>
              <a:t>35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24701" y="965199"/>
            <a:ext cx="4418056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CharSequence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interfata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implementata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String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StringBuffer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StringBuilder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-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folosite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modifica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string-urile;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lor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immutable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StringBuffer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are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metodele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sincronizate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(se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discuta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mult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OCP)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OCA se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considera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echivalente</a:t>
            </a:r>
            <a:endParaRPr lang="en-US" sz="17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StringBuilder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rapid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decat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StringBuffer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StringBuffer si StringBuilder</a:t>
            </a:r>
          </a:p>
        </p:txBody>
      </p:sp>
    </p:spTree>
    <p:extLst>
      <p:ext uri="{BB962C8B-B14F-4D97-AF65-F5344CB8AC3E}">
        <p14:creationId xmlns:p14="http://schemas.microsoft.com/office/powerpoint/2010/main" val="35883783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0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5E9BD-3F23-4970-9BB0-DC742EB8F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3" r="1" b="665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delete - sterge un subsir exclusiv end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deleteCharAt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insert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replace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reverse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setCharAt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substring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Metode StringBuffer si StringBuilder</a:t>
            </a:r>
          </a:p>
        </p:txBody>
      </p:sp>
    </p:spTree>
    <p:extLst>
      <p:ext uri="{BB962C8B-B14F-4D97-AF65-F5344CB8AC3E}">
        <p14:creationId xmlns:p14="http://schemas.microsoft.com/office/powerpoint/2010/main" val="4689389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95B16254-00DE-484F-8550-B086E4AA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C7A63496-9CE6-46A9-9936-4CB5E796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5540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9ABCE003-B7A6-4DEA-87E6-678EC0EA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21751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36DCC46B-E60D-459C-A4E4-3DE69072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95656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644EA25C-60EC-4C54-8482-E2CCBBC2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69561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F3E603F2-FEE8-41DC-825E-AF529118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54628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045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1E059-6071-4FF2-B2B5-489407BCD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7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Garbage collector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erori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DA9C82D8-9F58-4639-A7F3-B3C60096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21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41E-C28D-4D05-8598-790027642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06310"/>
            <a:ext cx="6250769" cy="3684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>
                <a:solidFill>
                  <a:schemeClr val="bg1"/>
                </a:solidFill>
              </a:rPr>
              <a:t>getClass() - cand se apeleaza dintr-o instanta obtinem tipul instantei respective (tipul instantei catre care refera)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>
                <a:solidFill>
                  <a:schemeClr val="bg1"/>
                </a:solidFill>
              </a:rPr>
              <a:t>toString() 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>
                <a:solidFill>
                  <a:schemeClr val="bg1"/>
                </a:solidFill>
              </a:rPr>
              <a:t>old fashion: System.out.println(a); si afisare -&gt; getClass().getName() + '@' + Integer.toHexString(hashCode())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>
                <a:solidFill>
                  <a:schemeClr val="bg1"/>
                </a:solidFill>
              </a:rPr>
              <a:t>personalizare pentru comportare ca sir de caractere (il suprascriem pe toString())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Object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117140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571516" y="6033479"/>
            <a:ext cx="78228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963330" y="943213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400" dirty="0"/>
              <a:t>equals()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criteriul</a:t>
            </a:r>
            <a:r>
              <a:rPr lang="en-US" dirty="0"/>
              <a:t> de </a:t>
            </a:r>
            <a:r>
              <a:rPr lang="en-US" dirty="0" err="1"/>
              <a:t>comparare</a:t>
            </a:r>
            <a:r>
              <a:rPr lang="en-US" dirty="0"/>
              <a:t> (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propriul</a:t>
            </a:r>
            <a:r>
              <a:rPr lang="en-US" dirty="0"/>
              <a:t> </a:t>
            </a:r>
            <a:r>
              <a:rPr lang="en-US" dirty="0" err="1"/>
              <a:t>criteriu</a:t>
            </a:r>
            <a:r>
              <a:rPr lang="en-US" dirty="0"/>
              <a:t> de </a:t>
            </a:r>
            <a:r>
              <a:rPr lang="en-US" dirty="0" err="1"/>
              <a:t>comparare</a:t>
            </a:r>
            <a:r>
              <a:rPr lang="en-US" dirty="0"/>
              <a:t>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se </a:t>
            </a:r>
            <a:r>
              <a:rPr lang="en-US" dirty="0" err="1"/>
              <a:t>compara</a:t>
            </a:r>
            <a:r>
              <a:rPr lang="en-US" dirty="0"/>
              <a:t> by default </a:t>
            </a:r>
            <a:r>
              <a:rPr lang="en-US" dirty="0" err="1"/>
              <a:t>referintele</a:t>
            </a:r>
            <a:endParaRPr lang="en-US" dirty="0"/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daca</a:t>
            </a:r>
            <a:r>
              <a:rPr lang="en-US" dirty="0"/>
              <a:t> nu e </a:t>
            </a:r>
            <a:r>
              <a:rPr lang="en-US" dirty="0" err="1"/>
              <a:t>scris</a:t>
            </a:r>
            <a:r>
              <a:rPr lang="en-US" dirty="0"/>
              <a:t>, se </a:t>
            </a:r>
            <a:r>
              <a:rPr lang="en-US" dirty="0" err="1"/>
              <a:t>aplica</a:t>
            </a:r>
            <a:r>
              <a:rPr lang="en-US" dirty="0"/>
              <a:t> equals() din Object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comparare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se </a:t>
            </a:r>
            <a:r>
              <a:rPr lang="en-US" dirty="0" err="1"/>
              <a:t>utilizeaza</a:t>
            </a:r>
            <a:r>
              <a:rPr lang="en-US" dirty="0"/>
              <a:t> equals()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validari</a:t>
            </a:r>
            <a:r>
              <a:rPr lang="en-US" dirty="0"/>
              <a:t> de </a:t>
            </a:r>
            <a:r>
              <a:rPr lang="en-US" dirty="0" err="1"/>
              <a:t>inceput</a:t>
            </a:r>
            <a:r>
              <a:rPr lang="en-US" dirty="0"/>
              <a:t>: </a:t>
            </a:r>
            <a:r>
              <a:rPr lang="en-US" dirty="0" err="1"/>
              <a:t>daca</a:t>
            </a:r>
            <a:r>
              <a:rPr lang="en-US" dirty="0"/>
              <a:t> object e null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object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dorit</a:t>
            </a:r>
            <a:endParaRPr lang="en-US" dirty="0"/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Object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67822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571516" y="6033479"/>
            <a:ext cx="78228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400" dirty="0" err="1"/>
              <a:t>hashCode</a:t>
            </a:r>
            <a:r>
              <a:rPr lang="en-US" sz="2400" dirty="0"/>
              <a:t>()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suprascrisa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returna</a:t>
            </a:r>
            <a:r>
              <a:rPr lang="en-US" dirty="0"/>
              <a:t> o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intreaga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</a:t>
            </a:r>
            <a:r>
              <a:rPr lang="en-US" dirty="0" err="1"/>
              <a:t>eticheta</a:t>
            </a:r>
            <a:r>
              <a:rPr lang="en-US" dirty="0"/>
              <a:t> in </a:t>
            </a:r>
            <a:r>
              <a:rPr lang="en-US" dirty="0" err="1"/>
              <a:t>grupare</a:t>
            </a:r>
            <a:r>
              <a:rPr lang="en-US" dirty="0"/>
              <a:t> </a:t>
            </a:r>
            <a:r>
              <a:rPr lang="en-US" dirty="0" err="1"/>
              <a:t>instantelor</a:t>
            </a:r>
            <a:endParaRPr lang="en-US" dirty="0"/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regula</a:t>
            </a:r>
            <a:r>
              <a:rPr lang="en-US" dirty="0"/>
              <a:t> de </a:t>
            </a:r>
            <a:r>
              <a:rPr lang="en-US" dirty="0" err="1"/>
              <a:t>determinare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intregi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careia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grupari</a:t>
            </a:r>
            <a:endParaRPr lang="en-US" dirty="0"/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b="1" u="sng" dirty="0">
                <a:solidFill>
                  <a:srgbClr val="FF0000"/>
                </a:solidFill>
              </a:rPr>
              <a:t>Regula: </a:t>
            </a:r>
            <a:r>
              <a:rPr lang="en-US" b="1" u="sng" dirty="0" err="1">
                <a:solidFill>
                  <a:srgbClr val="FF0000"/>
                </a:solidFill>
              </a:rPr>
              <a:t>oricare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doua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instante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egale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trebuie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sa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aiba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aceeasi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valoare</a:t>
            </a:r>
            <a:r>
              <a:rPr lang="en-US" b="1" u="sng" dirty="0">
                <a:solidFill>
                  <a:srgbClr val="FF0000"/>
                </a:solidFill>
              </a:rPr>
              <a:t> de tip </a:t>
            </a:r>
            <a:r>
              <a:rPr lang="en-US" b="1" u="sng" dirty="0" err="1">
                <a:solidFill>
                  <a:srgbClr val="FF0000"/>
                </a:solidFill>
              </a:rPr>
              <a:t>hashCode</a:t>
            </a:r>
            <a:r>
              <a:rPr lang="en-US" b="1" u="sng" dirty="0">
                <a:solidFill>
                  <a:srgbClr val="FF0000"/>
                </a:solidFill>
              </a:rPr>
              <a:t>, </a:t>
            </a:r>
            <a:r>
              <a:rPr lang="en-US" b="1" u="sng" dirty="0" err="1">
                <a:solidFill>
                  <a:srgbClr val="FF0000"/>
                </a:solidFill>
              </a:rPr>
              <a:t>dar</a:t>
            </a:r>
            <a:r>
              <a:rPr lang="en-US" b="1" u="sng" dirty="0">
                <a:solidFill>
                  <a:srgbClr val="FF0000"/>
                </a:solidFill>
              </a:rPr>
              <a:t> nu </a:t>
            </a:r>
            <a:r>
              <a:rPr lang="en-US" b="1" u="sng" dirty="0" err="1">
                <a:solidFill>
                  <a:srgbClr val="FF0000"/>
                </a:solidFill>
              </a:rPr>
              <a:t>neaparat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doua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instante</a:t>
            </a:r>
            <a:r>
              <a:rPr lang="en-US" b="1" u="sng" dirty="0">
                <a:solidFill>
                  <a:srgbClr val="FF0000"/>
                </a:solidFill>
              </a:rPr>
              <a:t> cu </a:t>
            </a:r>
            <a:r>
              <a:rPr lang="en-US" b="1" u="sng" dirty="0" err="1">
                <a:solidFill>
                  <a:srgbClr val="FF0000"/>
                </a:solidFill>
              </a:rPr>
              <a:t>acelasi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hashCode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sunt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egale</a:t>
            </a:r>
            <a:endParaRPr lang="en-US" dirty="0"/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Object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32495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571516" y="6033479"/>
            <a:ext cx="78228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500" dirty="0" err="1"/>
              <a:t>hashCode</a:t>
            </a:r>
            <a:r>
              <a:rPr lang="en-US" sz="2500" dirty="0"/>
              <a:t>()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500" dirty="0" err="1"/>
              <a:t>util</a:t>
            </a:r>
            <a:r>
              <a:rPr lang="en-US" sz="2500" dirty="0"/>
              <a:t> </a:t>
            </a:r>
            <a:r>
              <a:rPr lang="en-US" sz="2500" dirty="0" err="1"/>
              <a:t>cand</a:t>
            </a:r>
            <a:r>
              <a:rPr lang="en-US" sz="2500" dirty="0"/>
              <a:t> </a:t>
            </a:r>
            <a:r>
              <a:rPr lang="en-US" sz="2500" dirty="0" err="1"/>
              <a:t>vrem</a:t>
            </a:r>
            <a:r>
              <a:rPr lang="en-US" sz="2500" dirty="0"/>
              <a:t> </a:t>
            </a:r>
            <a:r>
              <a:rPr lang="en-US" sz="2500" dirty="0" err="1"/>
              <a:t>sa</a:t>
            </a:r>
            <a:r>
              <a:rPr lang="en-US" sz="2500" dirty="0"/>
              <a:t> </a:t>
            </a:r>
            <a:r>
              <a:rPr lang="en-US" sz="2500" dirty="0" err="1"/>
              <a:t>facem</a:t>
            </a:r>
            <a:r>
              <a:rPr lang="en-US" sz="2500" dirty="0"/>
              <a:t> </a:t>
            </a:r>
            <a:r>
              <a:rPr lang="en-US" sz="2500" dirty="0" err="1"/>
              <a:t>cautari</a:t>
            </a:r>
            <a:r>
              <a:rPr lang="en-US" sz="2500" dirty="0"/>
              <a:t> (ex: </a:t>
            </a:r>
            <a:r>
              <a:rPr lang="en-US" sz="2500" dirty="0" err="1"/>
              <a:t>gruparea</a:t>
            </a:r>
            <a:r>
              <a:rPr lang="en-US" sz="2500" dirty="0"/>
              <a:t> </a:t>
            </a:r>
            <a:r>
              <a:rPr lang="en-US" sz="2500" dirty="0" err="1"/>
              <a:t>cardurilor</a:t>
            </a:r>
            <a:r>
              <a:rPr lang="en-US" sz="2500" dirty="0"/>
              <a:t> </a:t>
            </a:r>
            <a:r>
              <a:rPr lang="en-US" sz="2500" dirty="0" err="1"/>
              <a:t>dupa</a:t>
            </a:r>
            <a:r>
              <a:rPr lang="en-US" sz="2500" dirty="0"/>
              <a:t> </a:t>
            </a:r>
            <a:r>
              <a:rPr lang="en-US" sz="2500" dirty="0" err="1"/>
              <a:t>serie</a:t>
            </a:r>
            <a:r>
              <a:rPr lang="en-US" sz="2500" dirty="0"/>
              <a:t> </a:t>
            </a:r>
            <a:r>
              <a:rPr lang="en-US" sz="2500" dirty="0" err="1"/>
              <a:t>si</a:t>
            </a:r>
            <a:r>
              <a:rPr lang="en-US" sz="2500" dirty="0"/>
              <a:t> </a:t>
            </a:r>
            <a:r>
              <a:rPr lang="en-US" sz="2500" dirty="0" err="1"/>
              <a:t>suma</a:t>
            </a:r>
            <a:r>
              <a:rPr lang="en-US" sz="2500" dirty="0"/>
              <a:t> </a:t>
            </a:r>
            <a:r>
              <a:rPr lang="en-US" sz="2500" dirty="0" err="1"/>
              <a:t>numerelor</a:t>
            </a:r>
            <a:r>
              <a:rPr lang="en-US" sz="2500" dirty="0"/>
              <a:t> din </a:t>
            </a:r>
            <a:r>
              <a:rPr lang="en-US" sz="2500" dirty="0" err="1"/>
              <a:t>serie</a:t>
            </a:r>
            <a:r>
              <a:rPr lang="en-US" sz="2500" dirty="0"/>
              <a:t>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500" dirty="0" err="1"/>
              <a:t>hashCode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rapid </a:t>
            </a:r>
            <a:r>
              <a:rPr lang="en-US" sz="2500" dirty="0" err="1"/>
              <a:t>decat</a:t>
            </a:r>
            <a:r>
              <a:rPr lang="en-US" sz="2500" dirty="0"/>
              <a:t> equals (la </a:t>
            </a:r>
            <a:r>
              <a:rPr lang="en-US" sz="2500" dirty="0" err="1"/>
              <a:t>cautare</a:t>
            </a:r>
            <a:r>
              <a:rPr lang="en-US" sz="2500" dirty="0"/>
              <a:t>, la </a:t>
            </a:r>
            <a:r>
              <a:rPr lang="en-US" sz="2500" dirty="0" err="1"/>
              <a:t>adaugare</a:t>
            </a:r>
            <a:r>
              <a:rPr lang="en-US" sz="2500" dirty="0"/>
              <a:t> in </a:t>
            </a:r>
            <a:r>
              <a:rPr lang="en-US" sz="2500" dirty="0" err="1"/>
              <a:t>colectie</a:t>
            </a:r>
            <a:r>
              <a:rPr lang="en-US" sz="2500" dirty="0"/>
              <a:t>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500" dirty="0" err="1"/>
              <a:t>grupare</a:t>
            </a:r>
            <a:r>
              <a:rPr lang="en-US" sz="2500" dirty="0"/>
              <a:t> </a:t>
            </a:r>
            <a:r>
              <a:rPr lang="en-US" sz="2500" dirty="0" err="1"/>
              <a:t>pe</a:t>
            </a:r>
            <a:r>
              <a:rPr lang="en-US" sz="2500" dirty="0"/>
              <a:t> </a:t>
            </a:r>
            <a:r>
              <a:rPr lang="en-US" sz="2500" dirty="0" err="1"/>
              <a:t>grupuri</a:t>
            </a:r>
            <a:r>
              <a:rPr lang="en-US" sz="2500" dirty="0"/>
              <a:t> cat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mici</a:t>
            </a:r>
            <a:r>
              <a:rPr lang="en-US" sz="2500" dirty="0"/>
              <a:t> (</a:t>
            </a:r>
            <a:r>
              <a:rPr lang="en-US" sz="2500" dirty="0" err="1"/>
              <a:t>sa</a:t>
            </a:r>
            <a:r>
              <a:rPr lang="en-US" sz="2500" dirty="0"/>
              <a:t> </a:t>
            </a:r>
            <a:r>
              <a:rPr lang="en-US" sz="2500" dirty="0" err="1"/>
              <a:t>ai</a:t>
            </a:r>
            <a:r>
              <a:rPr lang="en-US" sz="2500" dirty="0"/>
              <a:t> cat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multe</a:t>
            </a:r>
            <a:r>
              <a:rPr lang="en-US" sz="2500" dirty="0"/>
              <a:t> </a:t>
            </a:r>
            <a:r>
              <a:rPr lang="en-US" sz="2500" dirty="0" err="1"/>
              <a:t>grupuri</a:t>
            </a:r>
            <a:r>
              <a:rPr lang="en-US" sz="2500" dirty="0"/>
              <a:t> </a:t>
            </a:r>
            <a:r>
              <a:rPr lang="en-US" sz="2500" dirty="0" err="1"/>
              <a:t>si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putine</a:t>
            </a:r>
            <a:r>
              <a:rPr lang="en-US" sz="2500" dirty="0"/>
              <a:t> </a:t>
            </a:r>
            <a:r>
              <a:rPr lang="en-US" sz="2500" dirty="0" err="1"/>
              <a:t>variante</a:t>
            </a:r>
            <a:r>
              <a:rPr lang="en-US" sz="2500" dirty="0"/>
              <a:t>; </a:t>
            </a:r>
            <a:r>
              <a:rPr lang="en-US" sz="2500" dirty="0" err="1"/>
              <a:t>dureaza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mult</a:t>
            </a:r>
            <a:r>
              <a:rPr lang="en-US" sz="2500" dirty="0"/>
              <a:t> </a:t>
            </a:r>
            <a:r>
              <a:rPr lang="en-US" sz="2500" dirty="0" err="1"/>
              <a:t>timp</a:t>
            </a:r>
            <a:r>
              <a:rPr lang="en-US" sz="2500" dirty="0"/>
              <a:t> </a:t>
            </a:r>
            <a:r>
              <a:rPr lang="en-US" sz="2500" dirty="0" err="1"/>
              <a:t>pregatirea</a:t>
            </a:r>
            <a:r>
              <a:rPr lang="en-US" sz="2500" dirty="0"/>
              <a:t> </a:t>
            </a:r>
            <a:r>
              <a:rPr lang="en-US" sz="2500" dirty="0" err="1"/>
              <a:t>dar</a:t>
            </a:r>
            <a:r>
              <a:rPr lang="en-US" sz="2500" dirty="0"/>
              <a:t> </a:t>
            </a:r>
            <a:r>
              <a:rPr lang="en-US" sz="2500" dirty="0" err="1"/>
              <a:t>dureaza</a:t>
            </a:r>
            <a:r>
              <a:rPr lang="en-US" sz="2500" dirty="0"/>
              <a:t> f </a:t>
            </a:r>
            <a:r>
              <a:rPr lang="en-US" sz="2500" dirty="0" err="1"/>
              <a:t>putin</a:t>
            </a:r>
            <a:r>
              <a:rPr lang="en-US" sz="2500" dirty="0"/>
              <a:t> </a:t>
            </a:r>
            <a:r>
              <a:rPr lang="en-US" sz="2500" dirty="0" err="1"/>
              <a:t>cautarea</a:t>
            </a:r>
            <a:r>
              <a:rPr lang="en-US" sz="2500" dirty="0"/>
              <a:t>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500" dirty="0" err="1"/>
              <a:t>cautarea</a:t>
            </a:r>
            <a:r>
              <a:rPr lang="en-US" sz="2500" dirty="0"/>
              <a:t> </a:t>
            </a:r>
            <a:r>
              <a:rPr lang="en-US" sz="2500" dirty="0" err="1"/>
              <a:t>cartilor</a:t>
            </a:r>
            <a:r>
              <a:rPr lang="en-US" sz="2500" dirty="0"/>
              <a:t> de </a:t>
            </a:r>
            <a:r>
              <a:rPr lang="en-US" sz="2500" dirty="0" err="1"/>
              <a:t>joc</a:t>
            </a:r>
            <a:r>
              <a:rPr lang="en-US" sz="2500" dirty="0"/>
              <a:t>: </a:t>
            </a:r>
            <a:r>
              <a:rPr lang="en-US" sz="2500" dirty="0" err="1"/>
              <a:t>intoarcerea</a:t>
            </a:r>
            <a:r>
              <a:rPr lang="en-US" sz="2500" dirty="0"/>
              <a:t> </a:t>
            </a:r>
            <a:r>
              <a:rPr lang="en-US" sz="2500" dirty="0" err="1"/>
              <a:t>tuturor</a:t>
            </a:r>
            <a:r>
              <a:rPr lang="en-US" sz="2500" dirty="0"/>
              <a:t>, </a:t>
            </a:r>
            <a:r>
              <a:rPr lang="en-US" sz="2500" dirty="0" err="1"/>
              <a:t>gruparea</a:t>
            </a:r>
            <a:r>
              <a:rPr lang="en-US" sz="2500" dirty="0"/>
              <a:t> </a:t>
            </a:r>
            <a:r>
              <a:rPr lang="en-US" sz="2500" dirty="0" err="1"/>
              <a:t>dupa</a:t>
            </a:r>
            <a:r>
              <a:rPr lang="en-US" sz="2500" dirty="0"/>
              <a:t> </a:t>
            </a:r>
            <a:r>
              <a:rPr lang="en-US" sz="2500" dirty="0" err="1"/>
              <a:t>culoare</a:t>
            </a:r>
            <a:r>
              <a:rPr lang="en-US" sz="2500" dirty="0"/>
              <a:t>, </a:t>
            </a:r>
            <a:r>
              <a:rPr lang="en-US" sz="2500" dirty="0" err="1"/>
              <a:t>gruparea</a:t>
            </a:r>
            <a:r>
              <a:rPr lang="en-US" sz="2500" dirty="0"/>
              <a:t> </a:t>
            </a:r>
            <a:r>
              <a:rPr lang="en-US" sz="2500" dirty="0" err="1"/>
              <a:t>dupa</a:t>
            </a:r>
            <a:r>
              <a:rPr lang="en-US" sz="2500" dirty="0"/>
              <a:t> </a:t>
            </a:r>
            <a:r>
              <a:rPr lang="en-US" sz="2500" dirty="0" err="1"/>
              <a:t>numar</a:t>
            </a:r>
            <a:r>
              <a:rPr lang="en-US" sz="2500" dirty="0"/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Object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55886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1942</Words>
  <Application>Microsoft Office PowerPoint</Application>
  <PresentationFormat>Widescreen</PresentationFormat>
  <Paragraphs>341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Bold</vt:lpstr>
      <vt:lpstr>Calibri</vt:lpstr>
      <vt:lpstr>Calibri Light</vt:lpstr>
      <vt:lpstr>Century Schoolbook</vt:lpstr>
      <vt:lpstr>Gill Sans</vt:lpstr>
      <vt:lpstr>Wingdings</vt:lpstr>
      <vt:lpstr>Office Theme</vt:lpstr>
      <vt:lpstr>Java 1 – Curs 7</vt:lpstr>
      <vt:lpstr>Agenda</vt:lpstr>
      <vt:lpstr>Recapitulare</vt:lpstr>
      <vt:lpstr>PowerPoint Presentation</vt:lpstr>
      <vt:lpstr>Agenda</vt:lpstr>
      <vt:lpstr>Clasa Object</vt:lpstr>
      <vt:lpstr>Clasa Object</vt:lpstr>
      <vt:lpstr>Clasa Object</vt:lpstr>
      <vt:lpstr>Clasa Object</vt:lpstr>
      <vt:lpstr>Agenda</vt:lpstr>
      <vt:lpstr>Garbage collector</vt:lpstr>
      <vt:lpstr>Garbage collector</vt:lpstr>
      <vt:lpstr>PowerPoint Presentation</vt:lpstr>
      <vt:lpstr>Garbage collector</vt:lpstr>
      <vt:lpstr>Metoda finalize()</vt:lpstr>
      <vt:lpstr>Agenda</vt:lpstr>
      <vt:lpstr>Exceptii si erori</vt:lpstr>
      <vt:lpstr>Exceptii si erori</vt:lpstr>
      <vt:lpstr>Exceptii si erori</vt:lpstr>
      <vt:lpstr>PowerPoint Presentation</vt:lpstr>
      <vt:lpstr>Tratarea exceptiilor</vt:lpstr>
      <vt:lpstr>PowerPoint Presentation</vt:lpstr>
      <vt:lpstr>Mostenirea exceptiilor</vt:lpstr>
      <vt:lpstr>Multi catch exception</vt:lpstr>
      <vt:lpstr>Catch cu resurse</vt:lpstr>
      <vt:lpstr>Agenda</vt:lpstr>
      <vt:lpstr>Clasa Math</vt:lpstr>
      <vt:lpstr>Agenda</vt:lpstr>
      <vt:lpstr>Clasa System</vt:lpstr>
      <vt:lpstr>Agenda</vt:lpstr>
      <vt:lpstr>String</vt:lpstr>
      <vt:lpstr>String Pool</vt:lpstr>
      <vt:lpstr>Metode</vt:lpstr>
      <vt:lpstr>Metode</vt:lpstr>
      <vt:lpstr>StringBuffer si StringBuilder</vt:lpstr>
      <vt:lpstr>Metode StringBuffer si StringBuilder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213</cp:revision>
  <dcterms:created xsi:type="dcterms:W3CDTF">2018-02-25T13:53:45Z</dcterms:created>
  <dcterms:modified xsi:type="dcterms:W3CDTF">2018-04-17T12:27:48Z</dcterms:modified>
</cp:coreProperties>
</file>