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87" r:id="rId5"/>
    <p:sldId id="408" r:id="rId6"/>
    <p:sldId id="398" r:id="rId7"/>
    <p:sldId id="409" r:id="rId8"/>
    <p:sldId id="400" r:id="rId9"/>
    <p:sldId id="410" r:id="rId10"/>
    <p:sldId id="402" r:id="rId11"/>
    <p:sldId id="403" r:id="rId12"/>
    <p:sldId id="404" r:id="rId13"/>
    <p:sldId id="405" r:id="rId14"/>
    <p:sldId id="406" r:id="rId15"/>
    <p:sldId id="407" r:id="rId16"/>
    <p:sldId id="412" r:id="rId17"/>
    <p:sldId id="411" r:id="rId18"/>
    <p:sldId id="413" r:id="rId19"/>
    <p:sldId id="414" r:id="rId20"/>
    <p:sldId id="415" r:id="rId21"/>
    <p:sldId id="416" r:id="rId22"/>
    <p:sldId id="417" r:id="rId23"/>
    <p:sldId id="418" r:id="rId24"/>
    <p:sldId id="420" r:id="rId25"/>
    <p:sldId id="419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31" r:id="rId35"/>
    <p:sldId id="430" r:id="rId36"/>
    <p:sldId id="429" r:id="rId37"/>
    <p:sldId id="432" r:id="rId38"/>
    <p:sldId id="433" r:id="rId39"/>
    <p:sldId id="434" r:id="rId40"/>
    <p:sldId id="435" r:id="rId41"/>
    <p:sldId id="382" r:id="rId42"/>
    <p:sldId id="32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1C3"/>
    <a:srgbClr val="C10C06"/>
    <a:srgbClr val="C10C05"/>
    <a:srgbClr val="123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9" autoAdjust="0"/>
  </p:normalViewPr>
  <p:slideViewPr>
    <p:cSldViewPr snapToGrid="0">
      <p:cViewPr varScale="1">
        <p:scale>
          <a:sx n="76" d="100"/>
          <a:sy n="76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FDAC-82E3-4900-9D9D-A1F42DA56B93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B2D2F-1D5C-4C74-AABC-283F0A9EA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2D2F-1D5C-4C74-AABC-283F0A9EAA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2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9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52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66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99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46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0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4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9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9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3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43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3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24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6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9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3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47900" y="523875"/>
            <a:ext cx="4648200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  </a:t>
            </a:r>
            <a:endParaRPr lang="nl-BE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F3347C-FA47-4862-B08E-5F0026E319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100-74F4-4030-BB52-E993E20C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D9C49-FFE9-46BB-880F-3D14F05AD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54A0-E5FA-46BA-ACD0-569B268E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9AA9-E399-42FD-84BC-45418CA1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E7E4-965B-406A-824C-683FA449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1BF-AE67-4EF1-A85D-79EF84BB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1CB0-3872-49B2-9654-2504A746A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A6E9-EF8C-466C-A6EE-2016C5D0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700B-3DB6-464A-8068-05F7E440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2B09-6BEE-4E7A-A117-523146D5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37E9F-99BE-4A56-9A58-5301DD9C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623B-50EE-41DA-9815-44A1215C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F07C-6A15-419C-ADE4-09175184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E0F-5417-477A-A42D-8D21451D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5733-3706-4C1E-AAE0-45D99BFA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"/>
          <p:cNvSpPr/>
          <p:nvPr userDrawn="1"/>
        </p:nvSpPr>
        <p:spPr>
          <a:xfrm>
            <a:off x="-304800" y="-114300"/>
            <a:ext cx="1600200" cy="6511159"/>
          </a:xfrm>
          <a:prstGeom prst="rect">
            <a:avLst/>
          </a:prstGeom>
          <a:solidFill/>
          <a:ln w="25400">
            <a:solidFill/>
            <a:miter lim="400000"/>
          </a:ln>
        </p:spPr>
        <p:txBody>
          <a:bodyPr lIns="0" tIns="0" rIns="0" bIns="0" anchor="ctr"/>
          <a:lstStyle/>
          <a:p>
            <a:pPr defTabSz="438150" fontAlgn="auto">
              <a:spcBef>
                <a:spcPts val="0"/>
              </a:spcBef>
              <a:spcAft>
                <a:spcPts val="0"/>
              </a:spcAft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7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sym typeface="Gill Sans"/>
            </a:endParaRPr>
          </a:p>
        </p:txBody>
      </p:sp>
      <p:pic>
        <p:nvPicPr>
          <p:cNvPr id="5" name="droppedImage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2314575" y="2743199"/>
            <a:ext cx="5962651" cy="78105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15"/>
          <p:cNvSpPr>
            <a:spLocks noGrp="1"/>
          </p:cNvSpPr>
          <p:nvPr>
            <p:ph type="title"/>
          </p:nvPr>
        </p:nvSpPr>
        <p:spPr>
          <a:xfrm>
            <a:off x="1609725" y="295275"/>
            <a:ext cx="10401300" cy="2314575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5400">
                <a:solidFill>
                  <a:srgbClr val="231F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400">
                <a:solidFill>
                  <a:srgbClr val="231F21"/>
                </a:solidFill>
              </a:rPr>
              <a:t>Title Text</a:t>
            </a:r>
          </a:p>
        </p:txBody>
      </p:sp>
      <p:sp>
        <p:nvSpPr>
          <p:cNvPr id="7" name="Shape 16"/>
          <p:cNvSpPr>
            <a:spLocks noGrp="1"/>
          </p:cNvSpPr>
          <p:nvPr>
            <p:ph type="body" idx="1"/>
          </p:nvPr>
        </p:nvSpPr>
        <p:spPr>
          <a:xfrm>
            <a:off x="3819525" y="2609850"/>
            <a:ext cx="5972175" cy="2171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1pPr>
            <a:lvl2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2pPr>
            <a:lvl3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3pPr>
            <a:lvl4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4pPr>
            <a:lvl5pPr marL="0" indent="0" algn="ctr">
              <a:spcBef>
                <a:spcPts val="0"/>
              </a:spcBef>
              <a:buSzTx/>
              <a:buNone/>
              <a:defRPr sz="2250">
                <a:solidFill>
                  <a:srgbClr val="231F21"/>
                </a:solidFill>
                <a:latin typeface="+mn-lt"/>
                <a:ea typeface="+mn-ea"/>
                <a:cs typeface="+mn-cs"/>
                <a:sym typeface="Arial 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231F21"/>
                </a:solidFill>
              </a:rPr>
              <a:t>Body Level Five</a:t>
            </a:r>
          </a:p>
        </p:txBody>
      </p:sp>
      <p:sp>
        <p:nvSpPr>
          <p:cNvPr id="10" name="pole tekstowe 9"/>
          <p:cNvSpPr txBox="1"/>
          <p:nvPr userDrawn="1"/>
        </p:nvSpPr>
        <p:spPr>
          <a:xfrm>
            <a:off x="6172324" y="5697443"/>
            <a:ext cx="25936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pl-PL" sz="2400" kern="0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Platinum Sponsor: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296D6E8-B1A4-437C-AC54-F26D2976A5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39" y="5614911"/>
            <a:ext cx="2253785" cy="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330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069-14FC-44A8-B1AC-275143F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11B7-71E5-4A89-BD97-18187E4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3A42-30E7-4878-93F3-D532F8AB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0A42-4F55-4125-A4FB-D9AC18FB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51F3-0A85-434A-A2BC-51F43A87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8480-D8AA-454F-A93B-9AC3B7D9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F714-F184-48FB-AD96-45986C0E7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2850-47CB-41F2-B211-65EF03D8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7648-08CF-4988-9F15-FD03F71C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F8E8-A084-4895-8DAC-43DB7E0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4E78-5B9B-4BAD-BE4C-AD7D516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478-63A9-40E0-B972-F6C265CA1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7569-2A2B-456D-982D-F4FE1E0D8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EF149-D9F9-4DA1-9F21-55869C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C967-614C-49BF-A0C2-BFEF4FA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0C66-68D2-4A37-BCB5-52DCB4D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9853-CFCC-4B48-AD1B-216036E1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16B3-DAD9-4BA3-BAB1-70A648A0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67A0-C384-43AF-9EAE-D1C3A283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3678-074E-4B3E-B484-3D94DC9CD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B46B-F9DF-4A36-89E5-C120AA90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5DB3-509B-40DA-9A9C-4767D7A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6D0B5-240D-47DB-83E9-6084EDC6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40DCA-C9B5-4D1B-BC46-A2DB408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CC4B-115F-4111-93F0-83991383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94BE5-8A5B-4C05-855B-501E7CAA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19E50-323B-466C-A837-AF1587D2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1165-FA6D-40FE-A771-62F50B3B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61C8B-79E9-48C4-88DD-1804093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FFA2-4475-4DB4-B719-A98100BE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B368-FA1D-4027-9B7F-C906D6E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9CE-32E9-4D38-B487-BE36317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F4CE-8FAD-4365-A27B-70E4691A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E2ED-665F-4586-9C78-8720234A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44C04-ECC4-43B5-82D0-5A25B913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DE93-FAD5-4870-B650-CC52B6A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B007-E8DF-43A2-BD09-1C28633B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3AA-7628-463D-A71E-5E6C7A55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4BE9A-508D-47DA-B280-1738B9378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4132-CA21-4300-A625-4B75B4EF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10C9E-D975-4E1B-9E34-C70515E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CAD0-D3DF-4807-A2F7-F07FF05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2792-69CF-486D-984C-D6ED93E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4254-702F-4929-A519-71A9460E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A7C34-FBD3-4E13-9C94-CA610E3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1699-FC71-4923-8090-92ED317E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F46-305E-490D-B279-4D984ABE7DAE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BBCA-CA28-481B-9BB0-54643D517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FB63C-A93F-487C-86BB-5E2A623ED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101F-EDD3-425F-A1AF-93CC4DD4D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4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4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5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5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5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5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858B-3423-4298-AF48-176C55308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1 – Curs 8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8050762" y="4525347"/>
            <a:ext cx="321128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Alin Olteanu</a:t>
            </a:r>
          </a:p>
        </p:txBody>
      </p:sp>
    </p:spTree>
    <p:extLst>
      <p:ext uri="{BB962C8B-B14F-4D97-AF65-F5344CB8AC3E}">
        <p14:creationId xmlns:p14="http://schemas.microsoft.com/office/powerpoint/2010/main" val="42168694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5322F-1594-42DB-B6F1-D3030781F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120859"/>
            <a:ext cx="5126736" cy="2460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stocare de siruri de caractere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 10 constructori (ne intereseaza doar cel care primeste un parametru)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 o dif intre alocare cu "" si cu new String("");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orice instanta de String este immutable (orice facem nu se modifica, ci se face alta)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la concatenare nu se recomanda String (concatenare in afara buclei repetitive este acceptata)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824317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A8C321-0876-42AB-9A04-46D6E29DC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86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 memorie este o zona numita String pool (eficientizeaza alocarea spatiului pt String-uri)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atunci cand facem un sir de caractere in mod direct atunci asta este cautat prima data in String pool, ci se va trage o referinta de acolo (instantele sunt unice) 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80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Ex: Hello, Hello, World, Java (cate instante sunt folosite?) 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String Pool</a:t>
            </a:r>
          </a:p>
        </p:txBody>
      </p:sp>
    </p:spTree>
    <p:extLst>
      <p:ext uri="{BB962C8B-B14F-4D97-AF65-F5344CB8AC3E}">
        <p14:creationId xmlns:p14="http://schemas.microsoft.com/office/powerpoint/2010/main" val="19904613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D112C-FA8C-45BA-91DC-0849DCB1F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charAt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(character de index-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ul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indicat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compareTo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negativ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daca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primul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mic ca al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doilea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literele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mici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mari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decat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literele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mari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compareToIgnoreCase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concat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echivalent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cu +;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atentie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dereferentiere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din null;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exemplu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cu null + "a")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contains()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endsWith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startsWith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1359728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AB041-B34F-45EB-B5EB-5EFADAA75C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" r="1" b="1"/>
          <a:stretch/>
        </p:blipFill>
        <p:spPr>
          <a:xfrm>
            <a:off x="4712208" y="1286884"/>
            <a:ext cx="6916329" cy="4749800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equals (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testeaza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sirul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caractere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fie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egale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equalsIgnoreCase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(nu tine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cont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case-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ul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caracterelor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indexOf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length (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atentie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paranteze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la array length era un 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atribut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tine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minte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nr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zone de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substring (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subsirul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indexul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dat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pana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sfarsit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sau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pana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parametrul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2)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trim (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sterge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spatiile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inceput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sfarsit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valueOf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trece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dintr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-un tip de date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intr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-un String;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obiecte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se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apeleaza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3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toString</a:t>
            </a:r>
            <a:r>
              <a:rPr lang="en-US" sz="13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())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Metode</a:t>
            </a:r>
          </a:p>
        </p:txBody>
      </p:sp>
    </p:spTree>
    <p:extLst>
      <p:ext uri="{BB962C8B-B14F-4D97-AF65-F5344CB8AC3E}">
        <p14:creationId xmlns:p14="http://schemas.microsoft.com/office/powerpoint/2010/main" val="29178372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E9D54-0EBC-446A-83BF-5CD74E12A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21" y="1288808"/>
            <a:ext cx="5941068" cy="3341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198279" y="6261090"/>
            <a:ext cx="13444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srgbClr val="FFFFFF">
                    <a:alpha val="80000"/>
                  </a:srgbClr>
                </a:solidFill>
              </a:rPr>
              <a:pPr algn="r"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24701" y="965199"/>
            <a:ext cx="4418056" cy="402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CharSequence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interfata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implementata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String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StringBuffer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StringBuilder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-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folosite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modifica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string-urile;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instantele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lor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immutable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StringBuffer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are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metodele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sincronizate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(se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discuta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mult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OCP)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StringBuilder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rapid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decat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StringBuffer</a:t>
            </a:r>
            <a:endParaRPr lang="en-US" sz="17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pentru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OCA se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considera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7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echivalente</a:t>
            </a:r>
            <a:r>
              <a:rPr lang="en-US" sz="17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StringBuffer si StringBuilder</a:t>
            </a:r>
          </a:p>
        </p:txBody>
      </p:sp>
    </p:spTree>
    <p:extLst>
      <p:ext uri="{BB962C8B-B14F-4D97-AF65-F5344CB8AC3E}">
        <p14:creationId xmlns:p14="http://schemas.microsoft.com/office/powerpoint/2010/main" val="35883783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0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5E9BD-3F23-4970-9BB0-DC742EB8F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3" r="1" b="665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837333" y="6535157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delete - </a:t>
            </a:r>
            <a:r>
              <a:rPr lang="en-US" sz="20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sterge</a:t>
            </a: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un </a:t>
            </a:r>
            <a:r>
              <a:rPr lang="en-US" sz="20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subsir</a:t>
            </a: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exclusiv</a:t>
            </a: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end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deleteCharAt</a:t>
            </a:r>
            <a:endParaRPr lang="en-US" sz="2000" dirty="0">
              <a:solidFill>
                <a:srgbClr val="FFFFFF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insert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replace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reverse</a:t>
            </a: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setCharAt</a:t>
            </a:r>
            <a:endParaRPr lang="en-US" sz="2000" dirty="0">
              <a:solidFill>
                <a:srgbClr val="FFFFFF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solidFill>
                  <a:srgbClr val="FFFFFF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substring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Metode StringBuffer si StringBuilder</a:t>
            </a:r>
          </a:p>
        </p:txBody>
      </p:sp>
    </p:spTree>
    <p:extLst>
      <p:ext uri="{BB962C8B-B14F-4D97-AF65-F5344CB8AC3E}">
        <p14:creationId xmlns:p14="http://schemas.microsoft.com/office/powerpoint/2010/main" val="4689389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29BAAC87-D24C-4AC9-B9B8-10EC87B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967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89465330-3C22-4A9C-8305-4FD8F892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55360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116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/>
          </a:bodyPr>
          <a:lstStyle/>
          <a:p>
            <a:pPr marL="520700" lvl="0" indent="-520700" algn="just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orice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tip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exista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algn="just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Au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rolul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a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trata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primitive ca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obiecte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algn="just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Instantele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acestora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sunt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immutable desi nu se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stocheaza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-o zona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speciala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memorie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StringPool-ul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algn="just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Boxing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Unboxing –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incepand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Java 6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Clase</a:t>
            </a:r>
            <a:r>
              <a:rPr lang="en-US" sz="4800" dirty="0">
                <a:solidFill>
                  <a:schemeClr val="tx1"/>
                </a:solidFill>
              </a:rPr>
              <a:t> Wrapper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10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10523537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 poate supraincarca folosing o primitiva si un wrapper – prioritate are cea in care nu trebuie sa faca conversie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fr-F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 </a:t>
            </a:r>
            <a:r>
              <a:rPr lang="fr-FR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poate</a:t>
            </a:r>
            <a:r>
              <a:rPr lang="fr-F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sa </a:t>
            </a:r>
            <a:r>
              <a:rPr lang="fr-FR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faca</a:t>
            </a:r>
            <a:r>
              <a:rPr lang="fr-F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mai </a:t>
            </a:r>
            <a:r>
              <a:rPr lang="fr-FR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</a:t>
            </a:r>
            <a:r>
              <a:rPr lang="fr-F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o </a:t>
            </a:r>
            <a:r>
              <a:rPr lang="fr-FR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conversie</a:t>
            </a:r>
            <a:r>
              <a:rPr lang="fr-FR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-/-&gt; Short -&gt; short -&gt; </a:t>
            </a:r>
            <a:r>
              <a:rPr lang="fr-FR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Clase</a:t>
            </a:r>
            <a:r>
              <a:rPr lang="en-US" sz="4800" dirty="0">
                <a:solidFill>
                  <a:schemeClr val="tx1"/>
                </a:solidFill>
              </a:rPr>
              <a:t> Wrapper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313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Integer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5 (boxing)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x =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(unboxing)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intValue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–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transforma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din Integer in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valueOf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–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transforma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tipul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parseInt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–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trasforma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sir de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caractere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direct in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primitiva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Clasa</a:t>
            </a:r>
            <a:r>
              <a:rPr lang="en-US" sz="4800" dirty="0">
                <a:solidFill>
                  <a:schemeClr val="tx1"/>
                </a:solidFill>
              </a:rPr>
              <a:t> Integer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86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19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29BAAC87-D24C-4AC9-B9B8-10EC87B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967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89465330-3C22-4A9C-8305-4FD8F892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55360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FECED44E-B0CB-4A9F-897C-DF5C97FB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14552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413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Java.util.Random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certificarea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OCA,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foarte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practica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Comportamente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nextInt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nextInt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maxValue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 =&gt; [0,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maxValue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nextBoolean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=&gt; true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false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nextDouble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=&gt; [0.0 – 1.0)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Clasa</a:t>
            </a:r>
            <a:r>
              <a:rPr lang="en-US" sz="4800" dirty="0">
                <a:solidFill>
                  <a:schemeClr val="tx1"/>
                </a:solidFill>
              </a:rPr>
              <a:t> Random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13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29BAAC87-D24C-4AC9-B9B8-10EC87B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967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89465330-3C22-4A9C-8305-4FD8F892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55360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FECED44E-B0CB-4A9F-897C-DF5C97FB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14552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4628CB91-C499-45F8-AFCB-8CFFDC6C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71951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969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Java.util.Random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Scanner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scanner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new Scanner(System.in)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Citirea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urmatoarei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linii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face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scanner.nextLine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Clasa</a:t>
            </a:r>
            <a:r>
              <a:rPr lang="en-US" sz="4800" dirty="0">
                <a:solidFill>
                  <a:schemeClr val="tx1"/>
                </a:solidFill>
              </a:rPr>
              <a:t> Scanner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1663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Cititi de la tastatura un sir de caractere si afisati-l in ordine inversa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 se citeasca doua numere si sa se afiseze suma lor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 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citeasca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la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tastatura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intreg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afiseze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aleatoare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intervalul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0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999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 se citeasca doua numere a si b si sa se afiseze a la puterea b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 se citeasca doua siruri a si b si sa se afiseze daca a si b sunt egale ignorand literele mari si mici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Exercitii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879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b="1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29BAAC87-D24C-4AC9-B9B8-10EC87B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967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89465330-3C22-4A9C-8305-4FD8F892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55360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FECED44E-B0CB-4A9F-897C-DF5C97FB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14552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4628CB91-C499-45F8-AFCB-8CFFDC6C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71951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ini pentru green check">
            <a:extLst>
              <a:ext uri="{FF2B5EF4-FFF2-40B4-BE49-F238E27FC236}">
                <a16:creationId xmlns:a16="http://schemas.microsoft.com/office/drawing/2014/main" id="{92F00DF6-C7BB-4DE4-AA78-10F8032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425994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299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 dau o flexibilitate mai mare pentru folosirea unui element pentru o anumita instanta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paranteze unghiulare cu un identificator pentru un tip de data (se poate folosi orice litera; standard este o majuscula)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definit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atribute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parametri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tip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returnat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orice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tip de date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descrierea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prototipului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Tipuri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generice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648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 se poate folosi in static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tipul generic se precizeaza la momentul crearii instantei (se fol doar pentru elemenetele individuale ale instantei)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poate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statice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trebuie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redeclarat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respectiva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valoarea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implicita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Object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sintaxa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standard;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deci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trebuie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aiba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ceva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definit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 –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pentru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compatibilitate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vechile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programe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Tipuri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generice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67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new A();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new A&lt;Integer&gt;();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new A&lt;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[]&gt;();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Tipuri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err="1">
                <a:solidFill>
                  <a:schemeClr val="tx1"/>
                </a:solidFill>
              </a:rPr>
              <a:t>generice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071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generic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formeaza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alt tip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referinta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extends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?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adauga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simplu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(ca nu 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exact al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elementului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schimb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super merge f bine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&lt;?&gt;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accepta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orice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obiect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&gt;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constrangere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maxima;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doar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acest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tip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obiect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respecte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polimorfismul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Y is a X =&gt; A&lt;X&gt; =&gt;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rezulta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new A&lt;Y&gt;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&lt;? extends Number&gt;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&lt;? super Integer&gt;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incepand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vers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7 A&lt;Integer&gt; a = new A&lt;&gt;(); - diamond; standard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doar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constrangere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implicita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restul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ambigua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avea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oricate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vrem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separate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virgula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definirea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trecem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tip generic N extends Number;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facem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C&lt;?&gt;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inseamna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o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aiba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default Number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Referinta</a:t>
            </a:r>
            <a:r>
              <a:rPr lang="en-US" sz="4800" dirty="0"/>
              <a:t> </a:t>
            </a:r>
            <a:r>
              <a:rPr lang="en-US" sz="4800" dirty="0" err="1"/>
              <a:t>tipurilor</a:t>
            </a:r>
            <a:r>
              <a:rPr lang="en-US" sz="4800" dirty="0"/>
              <a:t> </a:t>
            </a:r>
            <a:r>
              <a:rPr lang="en-US" sz="4800" dirty="0" err="1"/>
              <a:t>generice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3752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37EC2E-CE37-4BAD-89A2-C95CAB17B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6" r="1" b="10788"/>
          <a:stretch/>
        </p:blipFill>
        <p:spPr>
          <a:xfrm>
            <a:off x="5499100" y="1286884"/>
            <a:ext cx="5964337" cy="4810081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Object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Garbage collector	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Exceptii</a:t>
            </a:r>
            <a:r>
              <a:rPr lang="fr-FR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si </a:t>
            </a:r>
            <a:r>
              <a:rPr lang="fr-FR" sz="18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erori</a:t>
            </a:r>
            <a:r>
              <a:rPr lang="en-US" sz="18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	</a:t>
            </a:r>
            <a:endParaRPr lang="en-US" sz="1800" b="1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Recapitulare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72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A&lt;T&gt;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B&lt;T, G&gt; 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D extends A&lt;Integer&gt;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D&lt;Q&gt; extends A&lt;Q&gt;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D&lt;Q, W&gt; extends A&lt;Q&gt;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D&lt;Q, W&gt; extends A&lt;W&gt;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D&lt;Q, W&gt; extends A&lt;Integer&gt;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F&lt;R&gt; extends B&lt;Integer, R&gt;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public class G &lt;X, Y&gt; extends B&lt;Y, X&gt; 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Referinta</a:t>
            </a:r>
            <a:r>
              <a:rPr lang="en-US" sz="4800" dirty="0"/>
              <a:t> </a:t>
            </a:r>
            <a:r>
              <a:rPr lang="en-US" sz="4800" dirty="0" err="1"/>
              <a:t>tipurilor</a:t>
            </a:r>
            <a:r>
              <a:rPr lang="en-US" sz="4800" dirty="0"/>
              <a:t> </a:t>
            </a:r>
            <a:r>
              <a:rPr lang="en-US" sz="4800" dirty="0" err="1"/>
              <a:t>generice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002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29BAAC87-D24C-4AC9-B9B8-10EC87B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967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89465330-3C22-4A9C-8305-4FD8F892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55360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FECED44E-B0CB-4A9F-897C-DF5C97FB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14552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4628CB91-C499-45F8-AFCB-8CFFDC6C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71951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ini pentru green check">
            <a:extLst>
              <a:ext uri="{FF2B5EF4-FFF2-40B4-BE49-F238E27FC236}">
                <a16:creationId xmlns:a16="http://schemas.microsoft.com/office/drawing/2014/main" id="{92F00DF6-C7BB-4DE4-AA78-10F8032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425994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ini pentru green check">
            <a:extLst>
              <a:ext uri="{FF2B5EF4-FFF2-40B4-BE49-F238E27FC236}">
                <a16:creationId xmlns:a16="http://schemas.microsoft.com/office/drawing/2014/main" id="{BA2F8EAC-89F0-40FB-BDA0-2FF45E9A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4833939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6656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foarte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putin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OCA;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f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mult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OCP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practica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java.util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. - List, Set, Queue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toate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extind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Collection, Map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(OCA),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List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Queue)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Queue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ArrayDeque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Set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HashSet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LinkedHashSet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TreeSet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Map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HashMap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LinkedHashMap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TreeMap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Colectii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695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grupare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respecta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set de reguli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cunoscute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colectiei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listele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care permit duplicate (equals)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Liste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643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List&lt;Integer&gt; list = new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&lt;&gt;();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list.size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list.isEmpty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list.get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list.remove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 normal; enhanced for; iterator,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list.forEach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(e -&gt;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syso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(e)) =&gt; Consumer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cand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aceeasi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parametri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stanga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dreapta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folosesc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::)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interfete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functionale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 Predicate, Consumer,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BiConsumer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 (Collection) - face remove la prima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aparitie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elementului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ArrayList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0719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 (List)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mosteneste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Collections;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supraincarca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remove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pozitia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pozitia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nr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remove(new Integer(2)) -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prima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aparitie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list.add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(10);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list.stream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().filter(e -&gt; e % 2 == 0).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forEach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System.out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::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println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); - Predicate are tip generic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List&lt;Integer&gt; list = 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Arrays.asList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(5,4,5,8,9);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 err="1"/>
              <a:t>ArrayList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137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asemanatoare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lui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are un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inceput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sfarsit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Inca 4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addFirst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removeFirst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addLast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977900" lvl="1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2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removeLast</a:t>
            </a:r>
            <a:endParaRPr lang="en-US" sz="32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List are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toString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suprascris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ajuta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crearea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cozi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LinkedList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69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inlocuieste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LinkedList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considera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ca 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mai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rapida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folosita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de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asemenea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cozi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push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adauga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element 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offer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adauga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elementul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la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coada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peek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ia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element din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stiva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poll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returneaza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element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returneaza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null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este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nici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un element)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pop (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elimina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si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returneaza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primul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element;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arunca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exceptie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daca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nu are element)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ArrayDeque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481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nu se mai foloseste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metode sincronizate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it-IT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la fel ca ArrayList-ul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Vector&lt;String&gt;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new Vector&lt;String&gt;(2);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addElement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vec.size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vec.capacity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20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/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new Vector(3);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= new Vector(4, 6)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Enumeration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= </a:t>
            </a: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vec.elements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();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en.hasMoreElements</a:t>
            </a:r>
            <a:r>
              <a:rPr lang="en-US" sz="36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</a:p>
          <a:p>
            <a:pPr marL="52070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36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en.nextElement</a:t>
            </a:r>
            <a:r>
              <a:rPr lang="en-US" sz="3600" kern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()</a:t>
            </a:r>
            <a:endParaRPr lang="en-US" sz="36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Vector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28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EE44A-29E2-45CB-A06B-1BAA529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AF9048-E1F2-4425-883E-E800F625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chemeClr val="bg2">
                  <a:lumMod val="90000"/>
                </a:schemeClr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29BAAC87-D24C-4AC9-B9B8-10EC87B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967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ini pentru green check">
            <a:extLst>
              <a:ext uri="{FF2B5EF4-FFF2-40B4-BE49-F238E27FC236}">
                <a16:creationId xmlns:a16="http://schemas.microsoft.com/office/drawing/2014/main" id="{89465330-3C22-4A9C-8305-4FD8F892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2553608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ini pentru green check">
            <a:extLst>
              <a:ext uri="{FF2B5EF4-FFF2-40B4-BE49-F238E27FC236}">
                <a16:creationId xmlns:a16="http://schemas.microsoft.com/office/drawing/2014/main" id="{FECED44E-B0CB-4A9F-897C-DF5C97FB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145521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ini pentru green check">
            <a:extLst>
              <a:ext uri="{FF2B5EF4-FFF2-40B4-BE49-F238E27FC236}">
                <a16:creationId xmlns:a16="http://schemas.microsoft.com/office/drawing/2014/main" id="{4628CB91-C499-45F8-AFCB-8CFFDC6C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3719513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ini pentru green check">
            <a:extLst>
              <a:ext uri="{FF2B5EF4-FFF2-40B4-BE49-F238E27FC236}">
                <a16:creationId xmlns:a16="http://schemas.microsoft.com/office/drawing/2014/main" id="{92F00DF6-C7BB-4DE4-AA78-10F8032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4259947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magini pentru green check">
            <a:extLst>
              <a:ext uri="{FF2B5EF4-FFF2-40B4-BE49-F238E27FC236}">
                <a16:creationId xmlns:a16="http://schemas.microsoft.com/office/drawing/2014/main" id="{BA2F8EAC-89F0-40FB-BDA0-2FF45E9A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4833939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ini pentru green check">
            <a:extLst>
              <a:ext uri="{FF2B5EF4-FFF2-40B4-BE49-F238E27FC236}">
                <a16:creationId xmlns:a16="http://schemas.microsoft.com/office/drawing/2014/main" id="{AD20A85C-65C4-44D8-8DAC-205CD7F0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546979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7692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1E059-6071-4FF2-B2B5-489407BCD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E822C-BE54-494B-AAC4-FAA02574C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49" y="108843"/>
            <a:ext cx="7620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2A36A-2C6F-4DBE-A1CC-DA08702D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657049"/>
            <a:ext cx="314325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997BD0-B1CC-4483-98DA-3D12CBCC0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9732"/>
            <a:ext cx="3862838" cy="20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4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42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6D176A-7CBE-4738-8442-1F0A21650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clasa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utilitar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pentru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operatii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matematice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fundamentale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toate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metodele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sunt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statice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constante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(Euler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Pi)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abs (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modul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), sin, cos, sqrt, floor, ceil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Math.random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 -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singura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nu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primeste</a:t>
            </a:r>
            <a:r>
              <a:rPr lang="en-US" sz="20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parametri</a:t>
            </a:r>
            <a:endParaRPr lang="en-US" sz="20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2000" b="1" dirty="0" err="1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Atentie</a:t>
            </a: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daca</a:t>
            </a:r>
            <a:r>
              <a:rPr lang="en-US" sz="2000" b="1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se </a:t>
            </a:r>
            <a:r>
              <a:rPr lang="en-US" sz="2000" b="1" dirty="0" err="1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incearca</a:t>
            </a: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createa</a:t>
            </a: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unui</a:t>
            </a: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obiect</a:t>
            </a: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tip Math!!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134677" y="640263"/>
            <a:ext cx="5219123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Math</a:t>
            </a:r>
          </a:p>
        </p:txBody>
      </p:sp>
    </p:spTree>
    <p:extLst>
      <p:ext uri="{BB962C8B-B14F-4D97-AF65-F5344CB8AC3E}">
        <p14:creationId xmlns:p14="http://schemas.microsoft.com/office/powerpoint/2010/main" val="375784368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619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D1F8B-5EA4-472B-AA58-E9684FE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787907"/>
            <a:ext cx="5126736" cy="5126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F25D2A3-4826-4B09-B1B9-24AB4194FE29}" type="slidenum">
              <a:rPr lang="en-US" smtClean="0"/>
              <a:pPr algn="r"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mult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la Java 1P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OCP nu OCA)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out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fluxuri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iesire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in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fluxuri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intrare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citire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tastatura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Scanner; nu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poate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System.in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citesc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biti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apoi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facem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conversia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); err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trimite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erori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primite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catre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sistemul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logare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(nu se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folosesc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practica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Log4j)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array copy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trebuie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aiba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aceeasi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dimensiune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console 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intoarce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o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clasei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Console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are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rolul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scrie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consola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in Console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readPassword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(); ne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ajuta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citim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parole din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consola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intoarce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un vector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caractere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un string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currentTimeMillis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milisecunde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la 1970;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daca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e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negativ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este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inainte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de 1970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exit(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status)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inchidem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complet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procesul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curent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status - 0 -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vrem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sa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inchidem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voit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acest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proces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; finally-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ul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nu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executa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(la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fel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pt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erori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OutOfMemory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)</a:t>
            </a:r>
          </a:p>
          <a:p>
            <a:pPr marL="520700" lvl="0" fontAlgn="base"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tabLst>
                <a:tab pos="6578600" algn="ctr"/>
              </a:tabLst>
              <a:defRPr/>
            </a:pP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gc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() -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eliminarea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din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memoria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a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instantelor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catre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care nu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mai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exista</a:t>
            </a:r>
            <a:r>
              <a:rPr lang="en-US" sz="1100" dirty="0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 </a:t>
            </a:r>
            <a:r>
              <a:rPr lang="en-US" sz="1100" dirty="0" err="1"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</a:rPr>
              <a:t>referinte</a:t>
            </a:r>
            <a:endParaRPr lang="en-US" sz="1100" dirty="0"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6392598" y="927100"/>
            <a:ext cx="5221266" cy="1058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918416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5D2A3-4826-4B09-B1B9-24AB4194FE2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87463" y="1114426"/>
            <a:ext cx="9617075" cy="5210174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Recapitulare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 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Math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chemeClr val="bg2">
                    <a:lumMod val="90000"/>
                  </a:schemeClr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System 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	</a:t>
            </a:r>
            <a:endParaRPr lang="en-US" sz="4000" b="1" kern="0" dirty="0">
              <a:solidFill>
                <a:srgbClr val="FF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b="1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b="1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String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Clase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Wrapper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Random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Clasa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Scanner</a:t>
            </a: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Tipuri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generice</a:t>
            </a:r>
            <a:endParaRPr lang="en-US" sz="4000" kern="0" dirty="0">
              <a:solidFill>
                <a:srgbClr val="000000"/>
              </a:solidFill>
              <a:effectLst>
                <a:glow rad="228600">
                  <a:srgbClr val="FFFFFF">
                    <a:satMod val="175000"/>
                    <a:alpha val="40000"/>
                  </a:srgbClr>
                </a:glow>
              </a:effectLst>
              <a:latin typeface="Calibri" pitchFamily="34" charset="0"/>
              <a:cs typeface="Calibri" pitchFamily="34" charset="0"/>
            </a:endParaRPr>
          </a:p>
          <a:p>
            <a:pPr marL="520700" lvl="0" indent="-52070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rgbClr val="FFFFFF">
                  <a:lumMod val="75000"/>
                </a:srgbClr>
              </a:buClr>
              <a:buFont typeface="Wingdings" panose="05000000000000000000" pitchFamily="2" charset="2"/>
              <a:buChar char="q"/>
              <a:tabLst>
                <a:tab pos="6578600" algn="ctr"/>
              </a:tabLst>
              <a:defRPr/>
            </a:pPr>
            <a:r>
              <a:rPr lang="en-US" sz="4000" kern="0" dirty="0" err="1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Colectii</a:t>
            </a:r>
            <a:r>
              <a:rPr lang="en-US" sz="4000" kern="0" dirty="0">
                <a:solidFill>
                  <a:srgbClr val="000000"/>
                </a:solidFill>
                <a:effectLst>
                  <a:glow rad="228600">
                    <a:srgbClr val="FFFFFF">
                      <a:satMod val="175000"/>
                      <a:alpha val="40000"/>
                    </a:srgbClr>
                  </a:glow>
                </a:effectLst>
                <a:latin typeface="Calibri" pitchFamily="34" charset="0"/>
                <a:cs typeface="Calibri" pitchFamily="34" charset="0"/>
              </a:rPr>
              <a:t>	</a:t>
            </a:r>
          </a:p>
        </p:txBody>
      </p:sp>
      <p:sp>
        <p:nvSpPr>
          <p:cNvPr id="6150" name="Title 5"/>
          <p:cNvSpPr>
            <a:spLocks noGrp="1"/>
          </p:cNvSpPr>
          <p:nvPr>
            <p:ph type="title" idx="4294967295"/>
          </p:nvPr>
        </p:nvSpPr>
        <p:spPr>
          <a:xfrm>
            <a:off x="1981200" y="192088"/>
            <a:ext cx="8229600" cy="8382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Agenda</a:t>
            </a:r>
            <a:endParaRPr lang="nl-BE" sz="4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839D8-8082-43C3-8E4E-8DCB42E88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398" y="0"/>
            <a:ext cx="2229602" cy="1286884"/>
          </a:xfrm>
          <a:prstGeom prst="rect">
            <a:avLst/>
          </a:prstGeom>
        </p:spPr>
      </p:pic>
      <p:pic>
        <p:nvPicPr>
          <p:cNvPr id="6" name="Picture 5" descr="Imagini pentru green check">
            <a:extLst>
              <a:ext uri="{FF2B5EF4-FFF2-40B4-BE49-F238E27FC236}">
                <a16:creationId xmlns:a16="http://schemas.microsoft.com/office/drawing/2014/main" id="{38043681-B186-492B-B9A2-1D9E06C3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827430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ini pentru green check">
            <a:extLst>
              <a:ext uri="{FF2B5EF4-FFF2-40B4-BE49-F238E27FC236}">
                <a16:creationId xmlns:a16="http://schemas.microsoft.com/office/drawing/2014/main" id="{26896259-BF10-45BD-A46D-CA4B2FCF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439182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ini pentru green check">
            <a:extLst>
              <a:ext uri="{FF2B5EF4-FFF2-40B4-BE49-F238E27FC236}">
                <a16:creationId xmlns:a16="http://schemas.microsoft.com/office/drawing/2014/main" id="{29BAAC87-D24C-4AC9-B9B8-10EC87B96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66" y="1967256"/>
            <a:ext cx="619434" cy="573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271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1897</Words>
  <Application>Microsoft Office PowerPoint</Application>
  <PresentationFormat>Widescreen</PresentationFormat>
  <Paragraphs>430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Bold</vt:lpstr>
      <vt:lpstr>Calibri</vt:lpstr>
      <vt:lpstr>Calibri Light</vt:lpstr>
      <vt:lpstr>Gill Sans</vt:lpstr>
      <vt:lpstr>Wingdings</vt:lpstr>
      <vt:lpstr>Office Theme</vt:lpstr>
      <vt:lpstr>Java 1 – Curs 8</vt:lpstr>
      <vt:lpstr>Agenda</vt:lpstr>
      <vt:lpstr>Recapitulare</vt:lpstr>
      <vt:lpstr>PowerPoint Presentation</vt:lpstr>
      <vt:lpstr>Agenda</vt:lpstr>
      <vt:lpstr>Clasa Math</vt:lpstr>
      <vt:lpstr>Agenda</vt:lpstr>
      <vt:lpstr>Clasa System</vt:lpstr>
      <vt:lpstr>Agenda</vt:lpstr>
      <vt:lpstr>String</vt:lpstr>
      <vt:lpstr>String Pool</vt:lpstr>
      <vt:lpstr>Metode</vt:lpstr>
      <vt:lpstr>Metode</vt:lpstr>
      <vt:lpstr>StringBuffer si StringBuilder</vt:lpstr>
      <vt:lpstr>Metode StringBuffer si StringBuilder</vt:lpstr>
      <vt:lpstr>Agenda</vt:lpstr>
      <vt:lpstr>Clase Wrapper</vt:lpstr>
      <vt:lpstr>Clase Wrapper</vt:lpstr>
      <vt:lpstr>Clasa Integer</vt:lpstr>
      <vt:lpstr>Agenda</vt:lpstr>
      <vt:lpstr>Clasa Random</vt:lpstr>
      <vt:lpstr>Agenda</vt:lpstr>
      <vt:lpstr>Clasa Scanner</vt:lpstr>
      <vt:lpstr>Exercitii</vt:lpstr>
      <vt:lpstr>Agenda</vt:lpstr>
      <vt:lpstr>Tipuri generice</vt:lpstr>
      <vt:lpstr>Tipuri generice</vt:lpstr>
      <vt:lpstr>Tipuri generice</vt:lpstr>
      <vt:lpstr>Referinta tipurilor generice</vt:lpstr>
      <vt:lpstr>Referinta tipurilor generice</vt:lpstr>
      <vt:lpstr>Agenda</vt:lpstr>
      <vt:lpstr>Colectii</vt:lpstr>
      <vt:lpstr>Liste</vt:lpstr>
      <vt:lpstr>ArrayList</vt:lpstr>
      <vt:lpstr>ArrayList</vt:lpstr>
      <vt:lpstr>LinkedList</vt:lpstr>
      <vt:lpstr>ArrayDeque</vt:lpstr>
      <vt:lpstr>Vector</vt:lpstr>
      <vt:lpstr>Vector</vt:lpstr>
      <vt:lpstr>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 – Curs 1</dc:title>
  <dc:creator>Laurentiu Alin Olteanu</dc:creator>
  <cp:lastModifiedBy>Laurentiu Alin Olteanu</cp:lastModifiedBy>
  <cp:revision>268</cp:revision>
  <dcterms:created xsi:type="dcterms:W3CDTF">2018-02-25T13:53:45Z</dcterms:created>
  <dcterms:modified xsi:type="dcterms:W3CDTF">2018-11-27T00:25:17Z</dcterms:modified>
</cp:coreProperties>
</file>