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87" r:id="rId5"/>
    <p:sldId id="260" r:id="rId6"/>
    <p:sldId id="261" r:id="rId7"/>
    <p:sldId id="303" r:id="rId8"/>
    <p:sldId id="264" r:id="rId9"/>
    <p:sldId id="304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3" r:id="rId25"/>
    <p:sldId id="32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1C3"/>
    <a:srgbClr val="C10C06"/>
    <a:srgbClr val="C10C05"/>
    <a:srgbClr val="123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89" autoAdjust="0"/>
  </p:normalViewPr>
  <p:slideViewPr>
    <p:cSldViewPr snapToGrid="0">
      <p:cViewPr varScale="1">
        <p:scale>
          <a:sx n="76" d="100"/>
          <a:sy n="76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DAC-82E3-4900-9D9D-A1F42DA56B93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B2D2F-1D5C-4C74-AABC-283F0A9E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2D2F-1D5C-4C74-AABC-283F0A9EAA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3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1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46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9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2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5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9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68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2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78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9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1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4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8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9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100-74F4-4030-BB52-E993E20C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D9C49-FFE9-46BB-880F-3D14F05AD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54A0-E5FA-46BA-ACD0-569B268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9AA9-E399-42FD-84BC-45418CA1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E7E4-965B-406A-824C-683FA449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31BF-AE67-4EF1-A85D-79EF84BB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1CB0-3872-49B2-9654-2504A746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A6E9-EF8C-466C-A6EE-2016C5D0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700B-3DB6-464A-8068-05F7E44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2B09-6BEE-4E7A-A117-523146D5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37E9F-99BE-4A56-9A58-5301DD9C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623B-50EE-41DA-9815-44A1215C8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F07C-6A15-419C-ADE4-09175184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4E0F-5417-477A-A42D-8D21451D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5733-3706-4C1E-AAE0-45D99BFA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/>
          <p:nvPr userDrawn="1"/>
        </p:nvSpPr>
        <p:spPr>
          <a:xfrm>
            <a:off x="-304800" y="-114300"/>
            <a:ext cx="1600200" cy="6511159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438150" fontAlgn="auto"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5" name="droppedImag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2314575" y="2743199"/>
            <a:ext cx="5962651" cy="78105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5"/>
          <p:cNvSpPr>
            <a:spLocks noGrp="1"/>
          </p:cNvSpPr>
          <p:nvPr>
            <p:ph type="title"/>
          </p:nvPr>
        </p:nvSpPr>
        <p:spPr>
          <a:xfrm>
            <a:off x="1609725" y="295275"/>
            <a:ext cx="10401300" cy="2314575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5400">
                <a:solidFill>
                  <a:srgbClr val="231F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7" name="Shape 16"/>
          <p:cNvSpPr>
            <a:spLocks noGrp="1"/>
          </p:cNvSpPr>
          <p:nvPr>
            <p:ph type="body" idx="1"/>
          </p:nvPr>
        </p:nvSpPr>
        <p:spPr>
          <a:xfrm>
            <a:off x="3819525" y="2609850"/>
            <a:ext cx="5972175" cy="2171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Five</a:t>
            </a:r>
          </a:p>
        </p:txBody>
      </p:sp>
      <p:sp>
        <p:nvSpPr>
          <p:cNvPr id="10" name="pole tekstowe 9"/>
          <p:cNvSpPr txBox="1"/>
          <p:nvPr userDrawn="1"/>
        </p:nvSpPr>
        <p:spPr>
          <a:xfrm>
            <a:off x="6172324" y="5697443"/>
            <a:ext cx="25936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pl-PL" sz="2400" kern="0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Platinum Sponsor: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296D6E8-B1A4-437C-AC54-F26D2976A5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39" y="5614911"/>
            <a:ext cx="2253785" cy="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3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7069-14FC-44A8-B1AC-275143F9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11B7-71E5-4A89-BD97-18187E44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3A42-30E7-4878-93F3-D532F8AB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0A42-4F55-4125-A4FB-D9AC18FB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51F3-0A85-434A-A2BC-51F43A8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8480-D8AA-454F-A93B-9AC3B7D9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AF714-F184-48FB-AD96-45986C0E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2850-47CB-41F2-B211-65EF03D8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7648-08CF-4988-9F15-FD03F71C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F8E8-A084-4895-8DAC-43DB7E08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4E78-5B9B-4BAD-BE4C-AD7D5163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6478-63A9-40E0-B972-F6C265CA1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47569-2A2B-456D-982D-F4FE1E0D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F149-D9F9-4DA1-9F21-55869CC0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C967-614C-49BF-A0C2-BFEF4FA5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0C66-68D2-4A37-BCB5-52DCB4DD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9853-CFCC-4B48-AD1B-216036E1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16B3-DAD9-4BA3-BAB1-70A648A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F67A0-C384-43AF-9EAE-D1C3A283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A3678-074E-4B3E-B484-3D94DC9CD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EB46B-F9DF-4A36-89E5-C120AA90A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5DB3-509B-40DA-9A9C-4767D7A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6D0B5-240D-47DB-83E9-6084EDC6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40DCA-C9B5-4D1B-BC46-A2DB408D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CC4B-115F-4111-93F0-83991383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94BE5-8A5B-4C05-855B-501E7CAA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19E50-323B-466C-A837-AF1587D2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1165-FA6D-40FE-A771-62F50B3B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61C8B-79E9-48C4-88DD-180409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FFA2-4475-4DB4-B719-A98100BE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B368-FA1D-4027-9B7F-C906D6E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D9CE-32E9-4D38-B487-BE36317B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F4CE-8FAD-4365-A27B-70E4691A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0E2ED-665F-4586-9C78-8720234A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44C04-ECC4-43B5-82D0-5A25B913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DE93-FAD5-4870-B650-CC52B6A6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B007-E8DF-43A2-BD09-1C28633B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3AA-7628-463D-A71E-5E6C7A55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4BE9A-508D-47DA-B280-1738B9378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4132-CA21-4300-A625-4B75B4EF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0C9E-D975-4E1B-9E34-C70515E9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CAD0-D3DF-4807-A2F7-F07FF05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2792-69CF-486D-984C-D6ED93E8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E4254-702F-4929-A519-71A9460E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7C34-FBD3-4E13-9C94-CA610E39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1699-FC71-4923-8090-92ED317E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CF46-305E-490D-B279-4D984ABE7DA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BBCA-CA28-481B-9BB0-54643D517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B63C-A93F-487C-86BB-5E2A623E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4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4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5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5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5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5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A858B-3423-4298-AF48-176C5530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1 – Curs 3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8050762" y="4525347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Alin Olteanu</a:t>
            </a:r>
          </a:p>
        </p:txBody>
      </p:sp>
    </p:spTree>
    <p:extLst>
      <p:ext uri="{BB962C8B-B14F-4D97-AF65-F5344CB8AC3E}">
        <p14:creationId xmlns:p14="http://schemas.microsoft.com/office/powerpoint/2010/main" val="42168694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lnSpcReduction="10000"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Staticele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sunt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rezervate</a:t>
            </a:r>
            <a:r>
              <a:rPr lang="en-US" sz="4000" dirty="0">
                <a:latin typeface="Consolas" pitchFamily="49" charset="0"/>
              </a:rPr>
              <a:t> in </a:t>
            </a:r>
            <a:r>
              <a:rPr lang="en-US" sz="4000" dirty="0" err="1">
                <a:latin typeface="Consolas" pitchFamily="49" charset="0"/>
              </a:rPr>
              <a:t>memorie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inainte</a:t>
            </a:r>
            <a:r>
              <a:rPr lang="en-US" sz="4000" dirty="0">
                <a:latin typeface="Consolas" pitchFamily="49" charset="0"/>
              </a:rPr>
              <a:t> de </a:t>
            </a:r>
            <a:r>
              <a:rPr lang="en-US" sz="4000" dirty="0" err="1">
                <a:latin typeface="Consolas" pitchFamily="49" charset="0"/>
              </a:rPr>
              <a:t>instantierea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unei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clase</a:t>
            </a:r>
            <a:endParaRPr lang="en-US" sz="4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Acces</a:t>
            </a:r>
            <a:r>
              <a:rPr lang="en-US" sz="4000" dirty="0">
                <a:latin typeface="Consolas" pitchFamily="49" charset="0"/>
              </a:rPr>
              <a:t> la zone de </a:t>
            </a:r>
            <a:r>
              <a:rPr lang="en-US" sz="4000" dirty="0" err="1">
                <a:latin typeface="Consolas" pitchFamily="49" charset="0"/>
              </a:rPr>
              <a:t>memorie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statice</a:t>
            </a:r>
            <a:r>
              <a:rPr lang="en-US" sz="4000" dirty="0">
                <a:latin typeface="Consolas" pitchFamily="49" charset="0"/>
              </a:rPr>
              <a:t>: </a:t>
            </a:r>
            <a:r>
              <a:rPr lang="en-US" sz="4000" b="1" dirty="0" err="1">
                <a:solidFill>
                  <a:srgbClr val="FF0000"/>
                </a:solidFill>
                <a:latin typeface="Consolas" pitchFamily="49" charset="0"/>
              </a:rPr>
              <a:t>Clasa.staticField</a:t>
            </a:r>
            <a:endParaRPr lang="en-US" sz="4000" b="1" dirty="0">
              <a:solidFill>
                <a:srgbClr val="FF0000"/>
              </a:solidFill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>
                <a:latin typeface="Consolas" pitchFamily="49" charset="0"/>
              </a:rPr>
              <a:t>Ex: cate </a:t>
            </a:r>
            <a:r>
              <a:rPr lang="en-US" sz="4000" dirty="0" err="1">
                <a:latin typeface="Consolas" pitchFamily="49" charset="0"/>
              </a:rPr>
              <a:t>instante</a:t>
            </a:r>
            <a:r>
              <a:rPr lang="en-US" sz="4000" dirty="0">
                <a:latin typeface="Consolas" pitchFamily="49" charset="0"/>
              </a:rPr>
              <a:t> de </a:t>
            </a:r>
            <a:r>
              <a:rPr lang="en-US" sz="4000" dirty="0" err="1">
                <a:latin typeface="Consolas" pitchFamily="49" charset="0"/>
              </a:rPr>
              <a:t>clasa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Punct</a:t>
            </a:r>
            <a:r>
              <a:rPr lang="en-US" sz="4000" dirty="0">
                <a:latin typeface="Consolas" pitchFamily="49" charset="0"/>
              </a:rPr>
              <a:t> au </a:t>
            </a:r>
            <a:r>
              <a:rPr lang="en-US" sz="4000" dirty="0" err="1">
                <a:latin typeface="Consolas" pitchFamily="49" charset="0"/>
              </a:rPr>
              <a:t>fost</a:t>
            </a:r>
            <a:r>
              <a:rPr lang="en-US" sz="4000" dirty="0">
                <a:latin typeface="Consolas" pitchFamily="49" charset="0"/>
              </a:rPr>
              <a:t> create?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Putem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sa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folosim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Punct.x</a:t>
            </a:r>
            <a:r>
              <a:rPr lang="en-US" sz="4000" dirty="0">
                <a:latin typeface="Consolas" pitchFamily="49" charset="0"/>
              </a:rPr>
              <a:t>? </a:t>
            </a:r>
            <a:r>
              <a:rPr lang="en-US" sz="4000" b="1" dirty="0">
                <a:solidFill>
                  <a:srgbClr val="FF0000"/>
                </a:solidFill>
                <a:latin typeface="Consolas" pitchFamily="49" charset="0"/>
              </a:rPr>
              <a:t>NU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b="1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b="1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Campuri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statice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4870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000" dirty="0" err="1">
                <a:latin typeface="Consolas" pitchFamily="49" charset="0"/>
              </a:rPr>
              <a:t>Comportamentele</a:t>
            </a:r>
            <a:r>
              <a:rPr lang="en-US" sz="3000" dirty="0">
                <a:latin typeface="Consolas" pitchFamily="49" charset="0"/>
              </a:rPr>
              <a:t> au </a:t>
            </a:r>
            <a:r>
              <a:rPr lang="en-US" sz="3000" dirty="0" err="1">
                <a:latin typeface="Consolas" pitchFamily="49" charset="0"/>
              </a:rPr>
              <a:t>nevoie</a:t>
            </a:r>
            <a:r>
              <a:rPr lang="en-US" sz="3000" dirty="0">
                <a:latin typeface="Consolas" pitchFamily="49" charset="0"/>
              </a:rPr>
              <a:t> de o </a:t>
            </a:r>
            <a:r>
              <a:rPr lang="en-US" sz="3000" dirty="0" err="1">
                <a:latin typeface="Consolas" pitchFamily="49" charset="0"/>
              </a:rPr>
              <a:t>instanta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pentru</a:t>
            </a:r>
            <a:r>
              <a:rPr lang="en-US" sz="3000" dirty="0">
                <a:latin typeface="Consolas" pitchFamily="49" charset="0"/>
              </a:rPr>
              <a:t> a fi </a:t>
            </a:r>
            <a:r>
              <a:rPr lang="en-US" sz="3000" dirty="0" err="1">
                <a:latin typeface="Consolas" pitchFamily="49" charset="0"/>
              </a:rPr>
              <a:t>apelate</a:t>
            </a:r>
            <a:endParaRPr lang="en-US" sz="3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000" dirty="0">
                <a:latin typeface="Consolas" pitchFamily="49" charset="0"/>
              </a:rPr>
              <a:t>Ex: </a:t>
            </a:r>
            <a:r>
              <a:rPr lang="en-US" sz="3000" dirty="0" err="1">
                <a:latin typeface="Consolas" pitchFamily="49" charset="0"/>
              </a:rPr>
              <a:t>Calcularea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distantei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intre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doua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puncte</a:t>
            </a:r>
            <a:endParaRPr lang="en-US" sz="3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3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3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3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000" dirty="0" err="1">
                <a:latin typeface="Consolas" pitchFamily="49" charset="0"/>
              </a:rPr>
              <a:t>Calculam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distanta</a:t>
            </a:r>
            <a:r>
              <a:rPr lang="en-US" sz="3000" dirty="0">
                <a:latin typeface="Consolas" pitchFamily="49" charset="0"/>
              </a:rPr>
              <a:t> static … ?!</a:t>
            </a: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2600" dirty="0">
                <a:latin typeface="Consolas" pitchFamily="49" charset="0"/>
              </a:rPr>
              <a:t>Nu </a:t>
            </a:r>
            <a:r>
              <a:rPr lang="en-US" sz="2600" dirty="0" err="1">
                <a:latin typeface="Consolas" pitchFamily="49" charset="0"/>
              </a:rPr>
              <a:t>mai</a:t>
            </a:r>
            <a:r>
              <a:rPr lang="en-US" sz="2600" dirty="0">
                <a:latin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</a:rPr>
              <a:t>putem</a:t>
            </a:r>
            <a:r>
              <a:rPr lang="en-US" sz="2600" dirty="0">
                <a:latin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</a:rPr>
              <a:t>folosi</a:t>
            </a:r>
            <a:r>
              <a:rPr lang="en-US" sz="2600" dirty="0">
                <a:latin typeface="Consolas" pitchFamily="49" charset="0"/>
              </a:rPr>
              <a:t> this</a:t>
            </a: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2600" dirty="0">
                <a:latin typeface="Consolas" pitchFamily="49" charset="0"/>
              </a:rPr>
              <a:t>Are </a:t>
            </a:r>
            <a:r>
              <a:rPr lang="en-US" sz="2600" dirty="0" err="1">
                <a:latin typeface="Consolas" pitchFamily="49" charset="0"/>
              </a:rPr>
              <a:t>nevoie</a:t>
            </a:r>
            <a:r>
              <a:rPr lang="en-US" sz="2600" dirty="0">
                <a:latin typeface="Consolas" pitchFamily="49" charset="0"/>
              </a:rPr>
              <a:t> de </a:t>
            </a:r>
            <a:r>
              <a:rPr lang="en-US" sz="2600" dirty="0" err="1">
                <a:latin typeface="Consolas" pitchFamily="49" charset="0"/>
              </a:rPr>
              <a:t>doua</a:t>
            </a:r>
            <a:r>
              <a:rPr lang="en-US" sz="2600" dirty="0">
                <a:latin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</a:rPr>
              <a:t>referinte</a:t>
            </a:r>
            <a:endParaRPr lang="en-US" sz="2600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2600" dirty="0">
                <a:latin typeface="Consolas" pitchFamily="49" charset="0"/>
              </a:rPr>
              <a:t>Se </a:t>
            </a:r>
            <a:r>
              <a:rPr lang="en-US" sz="2600" dirty="0" err="1">
                <a:latin typeface="Consolas" pitchFamily="49" charset="0"/>
              </a:rPr>
              <a:t>poate</a:t>
            </a:r>
            <a:r>
              <a:rPr lang="en-US" sz="2600" dirty="0">
                <a:latin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</a:rPr>
              <a:t>chema</a:t>
            </a:r>
            <a:r>
              <a:rPr lang="en-US" sz="2600" dirty="0">
                <a:latin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</a:rPr>
              <a:t>si</a:t>
            </a:r>
            <a:r>
              <a:rPr lang="en-US" sz="2600" dirty="0">
                <a:latin typeface="Consolas" pitchFamily="49" charset="0"/>
              </a:rPr>
              <a:t> cu </a:t>
            </a:r>
            <a:r>
              <a:rPr lang="en-US" sz="2600" dirty="0" err="1">
                <a:latin typeface="Consolas" pitchFamily="49" charset="0"/>
              </a:rPr>
              <a:t>ajutorul</a:t>
            </a:r>
            <a:r>
              <a:rPr lang="en-US" sz="2600" dirty="0">
                <a:latin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</a:rPr>
              <a:t>unei</a:t>
            </a:r>
            <a:r>
              <a:rPr lang="en-US" sz="2600" dirty="0">
                <a:latin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</a:rPr>
              <a:t>referinte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statice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6ABC61-D412-43FE-8D40-25D344FC2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092" y="2318898"/>
            <a:ext cx="2120600" cy="1624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77A69-24F3-4997-9237-AF069CA1A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720" y="2666848"/>
            <a:ext cx="3279496" cy="9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462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D59C0B-2FBE-4FAE-B96C-EF1719F2A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50" y="1366908"/>
            <a:ext cx="3158452" cy="5242246"/>
          </a:xfrm>
          <a:prstGeom prst="rect">
            <a:avLst/>
          </a:prstGeom>
        </p:spPr>
      </p:pic>
      <p:sp>
        <p:nvSpPr>
          <p:cNvPr id="139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30740" y="564204"/>
            <a:ext cx="4641308" cy="1891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fontAlgn="base"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 </a:t>
            </a:r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foloseste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cuvantul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static </a:t>
            </a:r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inainte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blocul</a:t>
            </a: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initializare</a:t>
            </a:r>
            <a:endParaRPr lang="en-US" sz="20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 fontAlgn="base"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en-US" sz="2000" b="1" dirty="0" err="1">
                <a:solidFill>
                  <a:schemeClr val="bg1"/>
                </a:solidFill>
              </a:rPr>
              <a:t>Blocurile</a:t>
            </a:r>
            <a:r>
              <a:rPr lang="en-US" sz="2000" b="1" dirty="0">
                <a:solidFill>
                  <a:schemeClr val="bg1"/>
                </a:solidFill>
              </a:rPr>
              <a:t> de </a:t>
            </a:r>
            <a:r>
              <a:rPr lang="en-US" sz="2000" b="1" dirty="0" err="1">
                <a:solidFill>
                  <a:schemeClr val="bg1"/>
                </a:solidFill>
              </a:rPr>
              <a:t>initializare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statice</a:t>
            </a:r>
            <a:r>
              <a:rPr lang="en-US" sz="2000" b="1" dirty="0">
                <a:solidFill>
                  <a:schemeClr val="bg1"/>
                </a:solidFill>
              </a:rPr>
              <a:t> pot </a:t>
            </a:r>
            <a:r>
              <a:rPr lang="en-US" sz="2000" b="1" dirty="0" err="1">
                <a:solidFill>
                  <a:schemeClr val="bg1"/>
                </a:solidFill>
              </a:rPr>
              <a:t>sa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schimbe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doar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valorile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zonelor</a:t>
            </a:r>
            <a:r>
              <a:rPr lang="en-US" sz="2000" b="1" dirty="0">
                <a:solidFill>
                  <a:schemeClr val="bg1"/>
                </a:solidFill>
              </a:rPr>
              <a:t> de </a:t>
            </a:r>
            <a:r>
              <a:rPr lang="en-US" sz="2000" b="1" dirty="0" err="1">
                <a:solidFill>
                  <a:schemeClr val="bg1"/>
                </a:solidFill>
              </a:rPr>
              <a:t>memorie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statice</a:t>
            </a:r>
            <a:endParaRPr lang="en-US" sz="20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482126" y="2927284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Blocuri</a:t>
            </a:r>
            <a:r>
              <a:rPr lang="en-US" sz="5400" kern="12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initializare</a:t>
            </a:r>
            <a:r>
              <a:rPr lang="en-US" sz="5400" kern="1200" dirty="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statice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1BC258-3B5F-48C0-B8D0-B570EE2F9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048" y="4719023"/>
            <a:ext cx="3097933" cy="18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14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 Curs 1 si 2 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Blocuri de initializare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Static (zone de memorie, metode, blocuri de initializare) 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b="1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Final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Supraincarcarea 	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Vectori (arrays)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83" y="9239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6C10F89-5EC8-406C-AA8F-DAED446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5402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D6ACB330-5D60-41F6-8D4B-059F50927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19834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8136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Cuvant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cheie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pentru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definire</a:t>
            </a:r>
            <a:r>
              <a:rPr lang="en-US" sz="4000" dirty="0">
                <a:latin typeface="Consolas" pitchFamily="49" charset="0"/>
              </a:rPr>
              <a:t> constant</a:t>
            </a: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dirty="0" err="1">
                <a:latin typeface="Consolas" pitchFamily="49" charset="0"/>
              </a:rPr>
              <a:t>Pe</a:t>
            </a:r>
            <a:r>
              <a:rPr lang="en-US" sz="3600" dirty="0">
                <a:latin typeface="Consolas" pitchFamily="49" charset="0"/>
              </a:rPr>
              <a:t> zone de </a:t>
            </a:r>
            <a:r>
              <a:rPr lang="en-US" sz="3600" dirty="0" err="1">
                <a:latin typeface="Consolas" pitchFamily="49" charset="0"/>
              </a:rPr>
              <a:t>memorie</a:t>
            </a:r>
            <a:endParaRPr lang="en-US" sz="3600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dirty="0" err="1">
                <a:latin typeface="Consolas" pitchFamily="49" charset="0"/>
              </a:rPr>
              <a:t>Pe</a:t>
            </a:r>
            <a:r>
              <a:rPr lang="en-US" sz="3600" dirty="0">
                <a:latin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</a:rPr>
              <a:t>metode</a:t>
            </a:r>
            <a:endParaRPr lang="en-US" sz="3600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dirty="0" err="1">
                <a:latin typeface="Consolas" pitchFamily="49" charset="0"/>
              </a:rPr>
              <a:t>Pe</a:t>
            </a:r>
            <a:r>
              <a:rPr lang="en-US" sz="3600" dirty="0">
                <a:latin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</a:rPr>
              <a:t>clasa</a:t>
            </a:r>
            <a:endParaRPr lang="en-US" sz="36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>
                <a:latin typeface="Consolas" pitchFamily="49" charset="0"/>
              </a:rPr>
              <a:t>Prima </a:t>
            </a:r>
            <a:r>
              <a:rPr lang="en-US" sz="4000" dirty="0" err="1">
                <a:latin typeface="Consolas" pitchFamily="49" charset="0"/>
              </a:rPr>
              <a:t>valoare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este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cea</a:t>
            </a:r>
            <a:r>
              <a:rPr lang="en-US" sz="4000" dirty="0">
                <a:latin typeface="Consolas" pitchFamily="49" charset="0"/>
              </a:rPr>
              <a:t> care </a:t>
            </a:r>
            <a:r>
              <a:rPr lang="en-US" sz="4000" dirty="0" err="1">
                <a:latin typeface="Consolas" pitchFamily="49" charset="0"/>
              </a:rPr>
              <a:t>ramane</a:t>
            </a:r>
            <a:endParaRPr lang="en-US" sz="4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Trebuie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sa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i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atribuie</a:t>
            </a:r>
            <a:r>
              <a:rPr lang="en-US" sz="4000" dirty="0">
                <a:latin typeface="Consolas" pitchFamily="49" charset="0"/>
              </a:rPr>
              <a:t> o </a:t>
            </a:r>
            <a:r>
              <a:rPr lang="en-US" sz="4000" dirty="0" err="1">
                <a:latin typeface="Consolas" pitchFamily="49" charset="0"/>
              </a:rPr>
              <a:t>valoarea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intr-unul</a:t>
            </a:r>
            <a:r>
              <a:rPr lang="en-US" sz="4000" dirty="0">
                <a:latin typeface="Consolas" pitchFamily="49" charset="0"/>
              </a:rPr>
              <a:t> din </a:t>
            </a:r>
            <a:r>
              <a:rPr lang="en-US" sz="4000" dirty="0" err="1">
                <a:latin typeface="Consolas" pitchFamily="49" charset="0"/>
              </a:rPr>
              <a:t>cele</a:t>
            </a:r>
            <a:r>
              <a:rPr lang="en-US" sz="4000" dirty="0">
                <a:latin typeface="Consolas" pitchFamily="49" charset="0"/>
              </a:rPr>
              <a:t> 3 </a:t>
            </a:r>
            <a:r>
              <a:rPr lang="en-US" sz="4000" dirty="0" err="1">
                <a:latin typeface="Consolas" pitchFamily="49" charset="0"/>
              </a:rPr>
              <a:t>momente</a:t>
            </a:r>
            <a:r>
              <a:rPr lang="en-US" sz="4000" dirty="0">
                <a:latin typeface="Consolas" pitchFamily="49" charset="0"/>
              </a:rPr>
              <a:t>: </a:t>
            </a:r>
            <a:r>
              <a:rPr lang="en-US" sz="4000" dirty="0" err="1">
                <a:latin typeface="Consolas" pitchFamily="49" charset="0"/>
              </a:rPr>
              <a:t>initializare</a:t>
            </a:r>
            <a:r>
              <a:rPr lang="en-US" sz="4000" dirty="0">
                <a:latin typeface="Consolas" pitchFamily="49" charset="0"/>
              </a:rPr>
              <a:t>, bloc de </a:t>
            </a:r>
            <a:r>
              <a:rPr lang="en-US" sz="4000" dirty="0" err="1">
                <a:latin typeface="Consolas" pitchFamily="49" charset="0"/>
              </a:rPr>
              <a:t>initializare</a:t>
            </a:r>
            <a:r>
              <a:rPr lang="en-US" sz="4000" dirty="0">
                <a:latin typeface="Consolas" pitchFamily="49" charset="0"/>
              </a:rPr>
              <a:t>, constructor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Cand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vrem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valori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diferite</a:t>
            </a:r>
            <a:r>
              <a:rPr lang="en-US" sz="4000" dirty="0">
                <a:latin typeface="Consolas" pitchFamily="49" charset="0"/>
              </a:rPr>
              <a:t> ii </a:t>
            </a:r>
            <a:r>
              <a:rPr lang="en-US" sz="4000" dirty="0" err="1">
                <a:latin typeface="Consolas" pitchFamily="49" charset="0"/>
              </a:rPr>
              <a:t>atribuim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valorea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prin</a:t>
            </a:r>
            <a:r>
              <a:rPr lang="en-US" sz="4000" dirty="0">
                <a:latin typeface="Consolas" pitchFamily="49" charset="0"/>
              </a:rPr>
              <a:t> constructor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>
                <a:latin typeface="Consolas" pitchFamily="49" charset="0"/>
              </a:rPr>
              <a:t>static final </a:t>
            </a:r>
            <a:r>
              <a:rPr lang="en-US" sz="4000" dirty="0" err="1">
                <a:latin typeface="Consolas" pitchFamily="49" charset="0"/>
              </a:rPr>
              <a:t>int</a:t>
            </a:r>
            <a:r>
              <a:rPr lang="en-US" sz="4000" dirty="0">
                <a:latin typeface="Consolas" pitchFamily="49" charset="0"/>
              </a:rPr>
              <a:t> a = 5 !? </a:t>
            </a:r>
            <a:r>
              <a:rPr lang="en-US" sz="4000" b="1" dirty="0">
                <a:solidFill>
                  <a:srgbClr val="FF0000"/>
                </a:solidFill>
                <a:latin typeface="Consolas" pitchFamily="49" charset="0"/>
              </a:rPr>
              <a:t>DA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b="1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Final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A8AF4A-343E-4991-BFAC-DDBED8B36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217" y="1478972"/>
            <a:ext cx="3713361" cy="22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2602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 Curs 1 si 2 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Blocuri de initializare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Static (zone de memorie, metode, blocuri de initializare) 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Final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b="1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Supraincarcarea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Vectori (arrays)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83" y="9239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6C10F89-5EC8-406C-AA8F-DAED446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5402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D6ACB330-5D60-41F6-8D4B-059F50927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19834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F5CAB98C-48AD-45AB-A36D-384500F6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312774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479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: Top Corners Rounded 74">
            <a:extLst>
              <a:ext uri="{FF2B5EF4-FFF2-40B4-BE49-F238E27FC236}">
                <a16:creationId xmlns:a16="http://schemas.microsoft.com/office/drawing/2014/main" id="{B1E3044D-AD17-4052-A453-8AA654EFAB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3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chemeClr val="bg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chemeClr val="bg1"/>
          </a:solidFill>
          <a:ln w="57150">
            <a:solidFill>
              <a:schemeClr val="bg2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chemeClr val="bg1"/>
          </a:solidFill>
          <a:ln w="57150">
            <a:solidFill>
              <a:schemeClr val="bg2">
                <a:lumMod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: Top Corners Rounded 84">
            <a:extLst>
              <a:ext uri="{FF2B5EF4-FFF2-40B4-BE49-F238E27FC236}">
                <a16:creationId xmlns:a16="http://schemas.microsoft.com/office/drawing/2014/main" id="{2854001E-6E9D-464A-9B65-A4012F7B30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C9802A-EFBD-41D4-894F-AFD985DBA5B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715624" y="6356350"/>
            <a:ext cx="6381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856389" y="3045931"/>
            <a:ext cx="3795142" cy="283639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fontAlgn="base"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b="1" dirty="0" err="1">
                <a:solidFill>
                  <a:schemeClr val="bg1"/>
                </a:solidFill>
              </a:rPr>
              <a:t>Permite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existenta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mai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multor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metode</a:t>
            </a:r>
            <a:r>
              <a:rPr lang="en-US" sz="1800" b="1" dirty="0">
                <a:solidFill>
                  <a:schemeClr val="bg1"/>
                </a:solidFill>
              </a:rPr>
              <a:t> cu </a:t>
            </a:r>
            <a:r>
              <a:rPr lang="en-US" sz="1800" b="1" dirty="0" err="1">
                <a:solidFill>
                  <a:schemeClr val="bg1"/>
                </a:solidFill>
              </a:rPr>
              <a:t>acelasi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nume</a:t>
            </a:r>
            <a:endParaRPr lang="en-US" sz="1800" b="1" dirty="0">
              <a:solidFill>
                <a:schemeClr val="bg1"/>
              </a:solidFill>
            </a:endParaRPr>
          </a:p>
          <a:p>
            <a:pPr marL="0" fontAlgn="base"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b="1" dirty="0" err="1">
                <a:solidFill>
                  <a:schemeClr val="bg1"/>
                </a:solidFill>
              </a:rPr>
              <a:t>Dpdv</a:t>
            </a:r>
            <a:r>
              <a:rPr lang="en-US" sz="1800" b="1" dirty="0">
                <a:solidFill>
                  <a:schemeClr val="bg1"/>
                </a:solidFill>
              </a:rPr>
              <a:t> OOP </a:t>
            </a:r>
            <a:r>
              <a:rPr lang="en-US" sz="1800" b="1" dirty="0" err="1">
                <a:solidFill>
                  <a:schemeClr val="bg1"/>
                </a:solidFill>
              </a:rPr>
              <a:t>trebuie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sa</a:t>
            </a:r>
            <a:r>
              <a:rPr lang="en-US" sz="1800" b="1" dirty="0">
                <a:solidFill>
                  <a:schemeClr val="bg1"/>
                </a:solidFill>
              </a:rPr>
              <a:t> se </a:t>
            </a:r>
            <a:r>
              <a:rPr lang="en-US" sz="1800" b="1" dirty="0" err="1">
                <a:solidFill>
                  <a:schemeClr val="bg1"/>
                </a:solidFill>
              </a:rPr>
              <a:t>numeasca</a:t>
            </a:r>
            <a:r>
              <a:rPr lang="en-US" sz="1800" b="1" dirty="0">
                <a:solidFill>
                  <a:schemeClr val="bg1"/>
                </a:solidFill>
              </a:rPr>
              <a:t> la </a:t>
            </a:r>
            <a:r>
              <a:rPr lang="en-US" sz="1800" b="1" dirty="0" err="1">
                <a:solidFill>
                  <a:schemeClr val="bg1"/>
                </a:solidFill>
              </a:rPr>
              <a:t>fel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pentru</a:t>
            </a:r>
            <a:r>
              <a:rPr lang="en-US" sz="1800" b="1" dirty="0">
                <a:solidFill>
                  <a:schemeClr val="bg1"/>
                </a:solidFill>
              </a:rPr>
              <a:t> ca au </a:t>
            </a:r>
            <a:r>
              <a:rPr lang="en-US" sz="1800" b="1" dirty="0" err="1">
                <a:solidFill>
                  <a:schemeClr val="bg1"/>
                </a:solidFill>
              </a:rPr>
              <a:t>acelasi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comportament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facut</a:t>
            </a:r>
            <a:r>
              <a:rPr lang="en-US" sz="1800" b="1" dirty="0">
                <a:solidFill>
                  <a:schemeClr val="bg1"/>
                </a:solidFill>
              </a:rPr>
              <a:t> in </a:t>
            </a:r>
            <a:r>
              <a:rPr lang="en-US" sz="1800" b="1" dirty="0" err="1">
                <a:solidFill>
                  <a:schemeClr val="bg1"/>
                </a:solidFill>
              </a:rPr>
              <a:t>diferite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moduri</a:t>
            </a:r>
            <a:endParaRPr lang="en-US" sz="1800" b="1" dirty="0">
              <a:solidFill>
                <a:schemeClr val="bg1"/>
              </a:solidFill>
            </a:endParaRPr>
          </a:p>
          <a:p>
            <a:pPr marL="0" fontAlgn="base"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 b="1" dirty="0">
                <a:solidFill>
                  <a:schemeClr val="bg1"/>
                </a:solidFill>
              </a:rPr>
              <a:t>Reguli:</a:t>
            </a:r>
          </a:p>
          <a:p>
            <a:pPr marL="457200" lvl="1" fontAlgn="base"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b="1" dirty="0" err="1">
                <a:solidFill>
                  <a:schemeClr val="bg1"/>
                </a:solidFill>
              </a:rPr>
              <a:t>Semnaturile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trebuie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sa</a:t>
            </a:r>
            <a:r>
              <a:rPr lang="en-US" sz="1400" b="1" dirty="0">
                <a:solidFill>
                  <a:schemeClr val="bg1"/>
                </a:solidFill>
              </a:rPr>
              <a:t> fie </a:t>
            </a:r>
            <a:r>
              <a:rPr lang="en-US" sz="1400" b="1" dirty="0" err="1">
                <a:solidFill>
                  <a:schemeClr val="bg1"/>
                </a:solidFill>
              </a:rPr>
              <a:t>diferite</a:t>
            </a:r>
            <a:endParaRPr lang="en-US" sz="1400" b="1" dirty="0">
              <a:solidFill>
                <a:schemeClr val="bg1"/>
              </a:solidFill>
            </a:endParaRPr>
          </a:p>
          <a:p>
            <a:pPr marL="457200" lvl="1" fontAlgn="base"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400" b="1" dirty="0" err="1">
                <a:solidFill>
                  <a:schemeClr val="bg1"/>
                </a:solidFill>
              </a:rPr>
              <a:t>Lista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parametrilor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trebuie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sa</a:t>
            </a:r>
            <a:r>
              <a:rPr lang="en-US" sz="1400" b="1" dirty="0">
                <a:solidFill>
                  <a:schemeClr val="bg1"/>
                </a:solidFill>
              </a:rPr>
              <a:t> fie </a:t>
            </a:r>
            <a:r>
              <a:rPr lang="en-US" sz="1400" b="1" dirty="0" err="1">
                <a:solidFill>
                  <a:schemeClr val="bg1"/>
                </a:solidFill>
              </a:rPr>
              <a:t>diferita</a:t>
            </a:r>
            <a:r>
              <a:rPr lang="en-US" sz="1400" b="1" dirty="0">
                <a:solidFill>
                  <a:schemeClr val="bg1"/>
                </a:solidFill>
              </a:rPr>
              <a:t>: </a:t>
            </a:r>
            <a:r>
              <a:rPr lang="en-US" sz="1400" b="1" dirty="0" err="1">
                <a:solidFill>
                  <a:schemeClr val="bg1"/>
                </a:solidFill>
              </a:rPr>
              <a:t>nr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parametri</a:t>
            </a:r>
            <a:r>
              <a:rPr lang="en-US" sz="1400" b="1" dirty="0">
                <a:solidFill>
                  <a:schemeClr val="bg1"/>
                </a:solidFill>
              </a:rPr>
              <a:t>, tip de date, </a:t>
            </a:r>
            <a:r>
              <a:rPr lang="en-US" sz="1400" b="1" dirty="0" err="1">
                <a:solidFill>
                  <a:schemeClr val="bg1"/>
                </a:solidFill>
              </a:rPr>
              <a:t>ordinea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tipurilor</a:t>
            </a:r>
            <a:r>
              <a:rPr lang="en-US" sz="1400" b="1" dirty="0">
                <a:solidFill>
                  <a:schemeClr val="bg1"/>
                </a:solidFill>
              </a:rPr>
              <a:t> de date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7856388" y="975365"/>
            <a:ext cx="3847882" cy="169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Supraincarcarea</a:t>
            </a:r>
            <a:endParaRPr lang="en-US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20D6B-6A5B-464A-83CC-FA9DC32D5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512" y="792250"/>
            <a:ext cx="2114845" cy="2343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035152-DE01-4427-B576-98D01162C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696" y="3978598"/>
            <a:ext cx="481079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385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 Curs 1 si 2 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Blocuri de initializare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Static (zone de memorie, metode, blocuri de initializare) 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Final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Supraincarcarea 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b="1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Vectori (arrays)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83" y="9239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6C10F89-5EC8-406C-AA8F-DAED446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5402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D6ACB330-5D60-41F6-8D4B-059F50927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19834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F5CAB98C-48AD-45AB-A36D-384500F6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312774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256BCEDF-DD68-4C33-B394-FEEFAA1F8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83" y="397147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3310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dirty="0" err="1"/>
              <a:t>Colectie</a:t>
            </a:r>
            <a:r>
              <a:rPr lang="en-US" dirty="0"/>
              <a:t> </a:t>
            </a:r>
            <a:r>
              <a:rPr lang="en-US" dirty="0" err="1"/>
              <a:t>omogena</a:t>
            </a:r>
            <a:r>
              <a:rPr lang="en-US" dirty="0"/>
              <a:t> cu </a:t>
            </a:r>
            <a:r>
              <a:rPr lang="en-US" dirty="0" err="1"/>
              <a:t>elemente</a:t>
            </a:r>
            <a:r>
              <a:rPr lang="en-US" dirty="0"/>
              <a:t> de </a:t>
            </a:r>
            <a:r>
              <a:rPr lang="en-US" dirty="0" err="1"/>
              <a:t>acelasi</a:t>
            </a:r>
            <a:r>
              <a:rPr lang="en-US" dirty="0"/>
              <a:t> tip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vector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cu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endParaRPr lang="en-US" dirty="0"/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dirty="0" err="1"/>
              <a:t>Pozitiile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numite</a:t>
            </a:r>
            <a:r>
              <a:rPr lang="en-US" dirty="0"/>
              <a:t> </a:t>
            </a:r>
            <a:r>
              <a:rPr lang="en-US" dirty="0" err="1"/>
              <a:t>indecsi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incep</a:t>
            </a:r>
            <a:r>
              <a:rPr lang="en-US" dirty="0"/>
              <a:t> de la 0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colectii</a:t>
            </a:r>
            <a:r>
              <a:rPr lang="en-US" dirty="0"/>
              <a:t> </a:t>
            </a:r>
            <a:r>
              <a:rPr lang="en-US" dirty="0" err="1"/>
              <a:t>ordonate</a:t>
            </a:r>
            <a:r>
              <a:rPr lang="en-US" dirty="0"/>
              <a:t> – in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adaugarii</a:t>
            </a:r>
            <a:endParaRPr lang="en-US" dirty="0"/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endParaRPr lang="en-US" b="1" dirty="0"/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endParaRPr lang="en-US" b="1" dirty="0"/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Vectori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9CBCFE-5172-4BD2-B2E1-CE69E5496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3137"/>
            <a:ext cx="5675956" cy="50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2943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Definire</a:t>
            </a:r>
            <a:r>
              <a:rPr lang="en-US" sz="4000" dirty="0">
                <a:latin typeface="Consolas" pitchFamily="49" charset="0"/>
              </a:rPr>
              <a:t>:</a:t>
            </a: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>
                <a:latin typeface="Consolas" pitchFamily="49" charset="0"/>
              </a:rPr>
              <a:t>Se </a:t>
            </a:r>
            <a:r>
              <a:rPr lang="en-US" sz="3200" dirty="0" err="1">
                <a:latin typeface="Consolas" pitchFamily="49" charset="0"/>
              </a:rPr>
              <a:t>declara</a:t>
            </a:r>
            <a:r>
              <a:rPr lang="en-US" sz="3200" dirty="0">
                <a:latin typeface="Consolas" pitchFamily="49" charset="0"/>
              </a:rPr>
              <a:t> in </a:t>
            </a:r>
            <a:r>
              <a:rPr lang="en-US" sz="3200" dirty="0" err="1">
                <a:latin typeface="Consolas" pitchFamily="49" charset="0"/>
              </a:rPr>
              <a:t>memorie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numarul</a:t>
            </a:r>
            <a:r>
              <a:rPr lang="en-US" sz="3200" dirty="0">
                <a:latin typeface="Consolas" pitchFamily="49" charset="0"/>
              </a:rPr>
              <a:t> maxim de </a:t>
            </a:r>
            <a:r>
              <a:rPr lang="en-US" sz="3200" dirty="0" err="1">
                <a:latin typeface="Consolas" pitchFamily="49" charset="0"/>
              </a:rPr>
              <a:t>elemente</a:t>
            </a:r>
            <a:endParaRPr lang="en-US" sz="3200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>
                <a:latin typeface="Consolas" pitchFamily="49" charset="0"/>
              </a:rPr>
              <a:t>Se </a:t>
            </a:r>
            <a:r>
              <a:rPr lang="en-US" sz="3200" dirty="0" err="1">
                <a:latin typeface="Consolas" pitchFamily="49" charset="0"/>
              </a:rPr>
              <a:t>rezerva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memorie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pentru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toate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elementele</a:t>
            </a:r>
            <a:endParaRPr lang="en-US" sz="3200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>
                <a:latin typeface="Consolas" pitchFamily="49" charset="0"/>
              </a:rPr>
              <a:t>Zona de </a:t>
            </a:r>
            <a:r>
              <a:rPr lang="en-US" sz="3200" dirty="0" err="1">
                <a:latin typeface="Consolas" pitchFamily="49" charset="0"/>
              </a:rPr>
              <a:t>memorie</a:t>
            </a:r>
            <a:r>
              <a:rPr lang="en-US" sz="3200" dirty="0">
                <a:latin typeface="Consolas" pitchFamily="49" charset="0"/>
              </a:rPr>
              <a:t> nu </a:t>
            </a:r>
            <a:r>
              <a:rPr lang="en-US" sz="3200" dirty="0" err="1">
                <a:latin typeface="Consolas" pitchFamily="49" charset="0"/>
              </a:rPr>
              <a:t>poate</a:t>
            </a:r>
            <a:r>
              <a:rPr lang="en-US" sz="3200" dirty="0">
                <a:latin typeface="Consolas" pitchFamily="49" charset="0"/>
              </a:rPr>
              <a:t> fi </a:t>
            </a:r>
            <a:r>
              <a:rPr lang="en-US" sz="3200" dirty="0" err="1">
                <a:latin typeface="Consolas" pitchFamily="49" charset="0"/>
              </a:rPr>
              <a:t>modificata</a:t>
            </a:r>
            <a:endParaRPr lang="en-US" sz="3200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dirty="0">
                <a:latin typeface="Consolas" pitchFamily="49" charset="0"/>
              </a:rPr>
              <a:t>Nu </a:t>
            </a:r>
            <a:r>
              <a:rPr lang="en-US" sz="3200" dirty="0" err="1">
                <a:latin typeface="Consolas" pitchFamily="49" charset="0"/>
              </a:rPr>
              <a:t>conteaza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numarul</a:t>
            </a:r>
            <a:r>
              <a:rPr lang="en-US" sz="3200" dirty="0">
                <a:latin typeface="Consolas" pitchFamily="49" charset="0"/>
              </a:rPr>
              <a:t> de </a:t>
            </a:r>
            <a:r>
              <a:rPr lang="en-US" sz="3200" dirty="0" err="1">
                <a:latin typeface="Consolas" pitchFamily="49" charset="0"/>
              </a:rPr>
              <a:t>elemente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adaugate</a:t>
            </a:r>
            <a:endParaRPr lang="en-US" sz="32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dirty="0" err="1">
                <a:latin typeface="Consolas" pitchFamily="49" charset="0"/>
              </a:rPr>
              <a:t>Apare</a:t>
            </a:r>
            <a:r>
              <a:rPr lang="en-US" sz="3600" dirty="0">
                <a:latin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</a:rPr>
              <a:t>eroare</a:t>
            </a:r>
            <a:r>
              <a:rPr lang="en-US" sz="3600" dirty="0">
                <a:latin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</a:rPr>
              <a:t>cand</a:t>
            </a:r>
            <a:r>
              <a:rPr lang="en-US" sz="3600" dirty="0">
                <a:latin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</a:rPr>
              <a:t>incercam</a:t>
            </a:r>
            <a:r>
              <a:rPr lang="en-US" sz="3600" dirty="0">
                <a:latin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</a:rPr>
              <a:t>sa</a:t>
            </a:r>
            <a:r>
              <a:rPr lang="en-US" sz="3600" dirty="0">
                <a:latin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</a:rPr>
              <a:t>adaugam</a:t>
            </a:r>
            <a:r>
              <a:rPr lang="en-US" sz="3600" dirty="0">
                <a:latin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</a:rPr>
              <a:t>mai</a:t>
            </a:r>
            <a:r>
              <a:rPr lang="en-US" sz="3600" dirty="0">
                <a:latin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</a:rPr>
              <a:t>multe</a:t>
            </a:r>
            <a:r>
              <a:rPr lang="en-US" sz="3600" dirty="0">
                <a:latin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</a:rPr>
              <a:t>elemente</a:t>
            </a:r>
            <a:endParaRPr lang="en-US" sz="4000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Vectori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4048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Curs 1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2 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initializare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Static (zone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memorie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initializare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 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Final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Supraincarcarea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(arrays)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19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Top Corners Rounded 74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: Top Corners Rounded 76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57BAE72-5CC6-4A64-AC67-2A1027479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67" y="1682236"/>
            <a:ext cx="6542117" cy="3336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chemeClr val="bg1"/>
                </a:solidFill>
              </a:rPr>
              <a:t>Modalitati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definire</a:t>
            </a:r>
            <a:r>
              <a:rPr lang="en-US" sz="1700" dirty="0">
                <a:solidFill>
                  <a:schemeClr val="bg1"/>
                </a:solidFill>
              </a:rPr>
              <a:t> array: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chemeClr val="bg1"/>
                </a:solidFill>
              </a:rPr>
              <a:t>int</a:t>
            </a:r>
            <a:r>
              <a:rPr lang="en-US" sz="1700" dirty="0">
                <a:solidFill>
                  <a:schemeClr val="bg1"/>
                </a:solidFill>
              </a:rPr>
              <a:t> v[] = new </a:t>
            </a:r>
            <a:r>
              <a:rPr lang="en-US" sz="1700" dirty="0" err="1">
                <a:solidFill>
                  <a:schemeClr val="bg1"/>
                </a:solidFill>
              </a:rPr>
              <a:t>int</a:t>
            </a:r>
            <a:r>
              <a:rPr lang="en-US" sz="1700" dirty="0">
                <a:solidFill>
                  <a:schemeClr val="bg1"/>
                </a:solidFill>
              </a:rPr>
              <a:t>[5]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chemeClr val="bg1"/>
                </a:solidFill>
              </a:rPr>
              <a:t>int</a:t>
            </a:r>
            <a:r>
              <a:rPr lang="en-US" sz="1700" dirty="0">
                <a:solidFill>
                  <a:schemeClr val="bg1"/>
                </a:solidFill>
              </a:rPr>
              <a:t>[] v = new </a:t>
            </a:r>
            <a:r>
              <a:rPr lang="en-US" sz="1700" dirty="0" err="1">
                <a:solidFill>
                  <a:schemeClr val="bg1"/>
                </a:solidFill>
              </a:rPr>
              <a:t>int</a:t>
            </a:r>
            <a:r>
              <a:rPr lang="en-US" sz="1700" dirty="0">
                <a:solidFill>
                  <a:schemeClr val="bg1"/>
                </a:solidFill>
              </a:rPr>
              <a:t>[] {1, 2, 3, 4, 5}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chemeClr val="bg1"/>
                </a:solidFill>
              </a:rPr>
              <a:t>int</a:t>
            </a:r>
            <a:r>
              <a:rPr lang="en-US" sz="1700" dirty="0">
                <a:solidFill>
                  <a:schemeClr val="bg1"/>
                </a:solidFill>
              </a:rPr>
              <a:t>[] v = {1, 2, 3, 4, 5}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solidFill>
                  <a:schemeClr val="bg1"/>
                </a:solidFill>
              </a:rPr>
              <a:t>Parcugere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vectori</a:t>
            </a:r>
            <a:r>
              <a:rPr lang="en-US" sz="1700" dirty="0">
                <a:solidFill>
                  <a:schemeClr val="bg1"/>
                </a:solidFill>
              </a:rPr>
              <a:t>: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>
                <a:solidFill>
                  <a:schemeClr val="bg1"/>
                </a:solidFill>
              </a:rPr>
              <a:t>For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>
                <a:solidFill>
                  <a:schemeClr val="bg1"/>
                </a:solidFill>
              </a:rPr>
              <a:t>Enhanced for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Vectori</a:t>
            </a:r>
            <a:endParaRPr lang="en-US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3978857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3B628-7CB9-44BB-92CE-2B7D7C6A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8" y="2386758"/>
            <a:ext cx="5170711" cy="357673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392584" y="6356350"/>
            <a:ext cx="961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600">
                <a:solidFill>
                  <a:schemeClr val="bg1"/>
                </a:solidFill>
              </a:rPr>
              <a:t>Vectori cu doua dimensiuni fixe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600">
                <a:solidFill>
                  <a:schemeClr val="bg1"/>
                </a:solidFill>
              </a:rPr>
              <a:t>Matrice (doua randuri si doua coloane)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600">
                <a:solidFill>
                  <a:schemeClr val="bg1"/>
                </a:solidFill>
              </a:rPr>
              <a:t>Numarul de coloane pot fi diferite per linie</a:t>
            </a:r>
          </a:p>
          <a:p>
            <a:pPr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600">
                <a:solidFill>
                  <a:schemeClr val="bg1"/>
                </a:solidFill>
              </a:rPr>
              <a:t>Moduri definire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600">
                <a:solidFill>
                  <a:schemeClr val="bg1"/>
                </a:solidFill>
              </a:rPr>
              <a:t>int[] a = new int[2];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600">
                <a:solidFill>
                  <a:schemeClr val="bg1"/>
                </a:solidFill>
              </a:rPr>
              <a:t>int[] b, c;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600">
                <a:solidFill>
                  <a:schemeClr val="bg1"/>
                </a:solidFill>
              </a:rPr>
              <a:t>int d [], e;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600">
                <a:solidFill>
                  <a:schemeClr val="bg1"/>
                </a:solidFill>
              </a:rPr>
              <a:t>int [] f [], g[], h;</a:t>
            </a:r>
          </a:p>
          <a:p>
            <a:pPr marL="457200" lvl="1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+mj-lt"/>
                <a:ea typeface="+mj-ea"/>
                <a:cs typeface="+mj-cs"/>
              </a:rPr>
              <a:t>Vectori cu mai multe dimensiuni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3568814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 Curs 1 si 2 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Blocuri de initializare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Static (zone de memorie, metode, blocuri de initializare) 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Final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Supraincarcarea 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Vectori (arrays)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b="1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83" y="9239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6C10F89-5EC8-406C-AA8F-DAED446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5402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D6ACB330-5D60-41F6-8D4B-059F50927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19834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F5CAB98C-48AD-45AB-A36D-384500F6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312774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256BCEDF-DD68-4C33-B394-FEEFAA1F8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83" y="397147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C6BF8A65-43B1-4E19-A23F-38B0782A8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83" y="467190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0845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Mecanism</a:t>
            </a:r>
            <a:r>
              <a:rPr lang="en-US" sz="4000" dirty="0">
                <a:latin typeface="Consolas" pitchFamily="49" charset="0"/>
              </a:rPr>
              <a:t> de </a:t>
            </a:r>
            <a:r>
              <a:rPr lang="en-US" sz="4000" dirty="0" err="1">
                <a:latin typeface="Consolas" pitchFamily="49" charset="0"/>
              </a:rPr>
              <a:t>organizare</a:t>
            </a:r>
            <a:r>
              <a:rPr lang="en-US" sz="4000" dirty="0">
                <a:latin typeface="Consolas" pitchFamily="49" charset="0"/>
              </a:rPr>
              <a:t> a </a:t>
            </a:r>
            <a:r>
              <a:rPr lang="en-US" sz="4000" dirty="0" err="1">
                <a:latin typeface="Consolas" pitchFamily="49" charset="0"/>
              </a:rPr>
              <a:t>claselor</a:t>
            </a:r>
            <a:endParaRPr lang="en-US" sz="4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Pachetul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grupeaza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clasele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si</a:t>
            </a:r>
            <a:r>
              <a:rPr lang="en-US" sz="4000" dirty="0">
                <a:latin typeface="Consolas" pitchFamily="49" charset="0"/>
              </a:rPr>
              <a:t> nu </a:t>
            </a:r>
            <a:r>
              <a:rPr lang="en-US" sz="4000" dirty="0" err="1">
                <a:latin typeface="Consolas" pitchFamily="49" charset="0"/>
              </a:rPr>
              <a:t>poti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avea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acelasi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nume</a:t>
            </a:r>
            <a:r>
              <a:rPr lang="en-US" sz="4000" dirty="0">
                <a:latin typeface="Consolas" pitchFamily="49" charset="0"/>
              </a:rPr>
              <a:t> de </a:t>
            </a:r>
            <a:r>
              <a:rPr lang="en-US" sz="4000" dirty="0" err="1">
                <a:latin typeface="Consolas" pitchFamily="49" charset="0"/>
              </a:rPr>
              <a:t>clasa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intr</a:t>
            </a:r>
            <a:r>
              <a:rPr lang="en-US" sz="4000" dirty="0">
                <a:latin typeface="Consolas" pitchFamily="49" charset="0"/>
              </a:rPr>
              <a:t>-un </a:t>
            </a:r>
            <a:r>
              <a:rPr lang="en-US" sz="4000" dirty="0" err="1">
                <a:latin typeface="Consolas" pitchFamily="49" charset="0"/>
              </a:rPr>
              <a:t>pachet</a:t>
            </a:r>
            <a:endParaRPr lang="en-US" sz="4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>
                <a:latin typeface="Consolas" pitchFamily="49" charset="0"/>
              </a:rPr>
              <a:t>Automat se </a:t>
            </a:r>
            <a:r>
              <a:rPr lang="en-US" sz="4000" dirty="0" err="1">
                <a:latin typeface="Consolas" pitchFamily="49" charset="0"/>
              </a:rPr>
              <a:t>baga</a:t>
            </a:r>
            <a:r>
              <a:rPr lang="en-US" sz="4000" dirty="0">
                <a:latin typeface="Consolas" pitchFamily="49" charset="0"/>
              </a:rPr>
              <a:t> in </a:t>
            </a:r>
            <a:r>
              <a:rPr lang="en-US" sz="4000" dirty="0" err="1">
                <a:latin typeface="Consolas" pitchFamily="49" charset="0"/>
              </a:rPr>
              <a:t>pachetul</a:t>
            </a:r>
            <a:r>
              <a:rPr lang="en-US" sz="4000" dirty="0">
                <a:latin typeface="Consolas" pitchFamily="49" charset="0"/>
              </a:rPr>
              <a:t> default (</a:t>
            </a:r>
            <a:r>
              <a:rPr lang="en-US" sz="4000" dirty="0" err="1">
                <a:latin typeface="Consolas" pitchFamily="49" charset="0"/>
              </a:rPr>
              <a:t>fara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nume</a:t>
            </a:r>
            <a:r>
              <a:rPr lang="en-US" sz="4000" dirty="0">
                <a:latin typeface="Consolas" pitchFamily="49" charset="0"/>
              </a:rPr>
              <a:t>)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>
                <a:latin typeface="Consolas" pitchFamily="49" charset="0"/>
              </a:rPr>
              <a:t>Se </a:t>
            </a:r>
            <a:r>
              <a:rPr lang="en-US" sz="4000" dirty="0" err="1">
                <a:latin typeface="Consolas" pitchFamily="49" charset="0"/>
              </a:rPr>
              <a:t>prefera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sa</a:t>
            </a:r>
            <a:r>
              <a:rPr lang="en-US" sz="4000" dirty="0">
                <a:latin typeface="Consolas" pitchFamily="49" charset="0"/>
              </a:rPr>
              <a:t> fie un </a:t>
            </a:r>
            <a:r>
              <a:rPr lang="en-US" sz="4000" dirty="0" err="1">
                <a:latin typeface="Consolas" pitchFamily="49" charset="0"/>
              </a:rPr>
              <a:t>pachet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unic</a:t>
            </a:r>
            <a:r>
              <a:rPr lang="en-US" sz="4000" dirty="0">
                <a:latin typeface="Consolas" pitchFamily="49" charset="0"/>
              </a:rPr>
              <a:t> in </a:t>
            </a:r>
            <a:r>
              <a:rPr lang="en-US" sz="4000" dirty="0" err="1">
                <a:latin typeface="Consolas" pitchFamily="49" charset="0"/>
              </a:rPr>
              <a:t>lume</a:t>
            </a:r>
            <a:endParaRPr lang="en-US" sz="4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Pachete</a:t>
            </a:r>
            <a:r>
              <a:rPr lang="en-US" sz="4000" dirty="0">
                <a:latin typeface="Consolas" pitchFamily="49" charset="0"/>
              </a:rPr>
              <a:t> in </a:t>
            </a:r>
            <a:r>
              <a:rPr lang="en-US" sz="4000" dirty="0" err="1">
                <a:latin typeface="Consolas" pitchFamily="49" charset="0"/>
              </a:rPr>
              <a:t>BlueJ</a:t>
            </a:r>
            <a:endParaRPr lang="en-US" sz="4000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5600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 Curs 1 si 2 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Blocuri de initializare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Static (zone de memorie, metode, blocuri de initializare) 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Final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Supraincarcarea 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Vectori (arrays)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83" y="9239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6C10F89-5EC8-406C-AA8F-DAED446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5402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D6ACB330-5D60-41F6-8D4B-059F50927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19834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F5CAB98C-48AD-45AB-A36D-384500F6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312774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256BCEDF-DD68-4C33-B394-FEEFAA1F8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83" y="397147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C6BF8A65-43B1-4E19-A23F-38B0782A8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83" y="467190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ini pentru green check">
            <a:extLst>
              <a:ext uri="{FF2B5EF4-FFF2-40B4-BE49-F238E27FC236}">
                <a16:creationId xmlns:a16="http://schemas.microsoft.com/office/drawing/2014/main" id="{CBE04AB3-055A-42A2-9163-56318DE52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5322884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73752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E822C-BE54-494B-AAC4-FAA02574C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49" y="108843"/>
            <a:ext cx="7620000" cy="622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2A36A-2C6F-4DBE-A1CC-DA08702D5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657049"/>
            <a:ext cx="31432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97BD0-B1CC-4483-98DA-3D12CBCC0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9732"/>
            <a:ext cx="3862838" cy="20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10688637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Comentarii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formatare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cod (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Primitive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operatori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unari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binari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ternar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Structuri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control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Decizionale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Repetitive		</a:t>
            </a:r>
            <a:endParaRPr lang="en-US" sz="36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Programare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orientata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obiect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Constructorul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comportament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D7C682-A6A2-454C-AA28-2487AE2E1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0" y="2903065"/>
            <a:ext cx="3813610" cy="27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372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EE44A-29E2-45CB-A06B-1BAA5295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F9048-E1F2-4425-883E-E800F625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Curs 1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2 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Blocuri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initializare</a:t>
            </a:r>
            <a:r>
              <a:rPr lang="en-US" sz="4000" b="1" kern="0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Static (zone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memorie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initializare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 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Final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Supraincarcarea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(arrays)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83" y="10255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5540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7500" lnSpcReduction="20000"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Valori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implicite</a:t>
            </a:r>
            <a:endParaRPr lang="en-US" sz="4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Initializare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atribute</a:t>
            </a:r>
            <a:endParaRPr lang="en-US" sz="4000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dirty="0">
                <a:latin typeface="Consolas" pitchFamily="49" charset="0"/>
              </a:rPr>
              <a:t>direct, constructor, </a:t>
            </a:r>
            <a:r>
              <a:rPr lang="en-US" sz="3600" dirty="0" err="1">
                <a:latin typeface="Consolas" pitchFamily="49" charset="0"/>
              </a:rPr>
              <a:t>referinta</a:t>
            </a:r>
            <a:endParaRPr lang="en-US" sz="36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Ordine</a:t>
            </a:r>
            <a:r>
              <a:rPr lang="en-US" sz="4000" dirty="0">
                <a:latin typeface="Consolas" pitchFamily="49" charset="0"/>
              </a:rPr>
              <a:t> de </a:t>
            </a:r>
            <a:r>
              <a:rPr lang="en-US" sz="4000" dirty="0" err="1">
                <a:latin typeface="Consolas" pitchFamily="49" charset="0"/>
              </a:rPr>
              <a:t>atribuire</a:t>
            </a:r>
            <a:r>
              <a:rPr lang="en-US" sz="4000" dirty="0">
                <a:latin typeface="Consolas" pitchFamily="49" charset="0"/>
              </a:rPr>
              <a:t> (direct </a:t>
            </a:r>
            <a:r>
              <a:rPr lang="en-US" sz="4000" dirty="0" err="1">
                <a:latin typeface="Consolas" pitchFamily="49" charset="0"/>
              </a:rPr>
              <a:t>si</a:t>
            </a:r>
            <a:r>
              <a:rPr lang="en-US" sz="4000" dirty="0">
                <a:latin typeface="Consolas" pitchFamily="49" charset="0"/>
              </a:rPr>
              <a:t> constructor)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>
                <a:latin typeface="Consolas" pitchFamily="49" charset="0"/>
              </a:rPr>
              <a:t>Bloc de </a:t>
            </a:r>
            <a:r>
              <a:rPr lang="en-US" sz="4000" dirty="0" err="1">
                <a:latin typeface="Consolas" pitchFamily="49" charset="0"/>
              </a:rPr>
              <a:t>initializare</a:t>
            </a:r>
            <a:endParaRPr lang="en-US" sz="4000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dirty="0">
                <a:latin typeface="Consolas" pitchFamily="49" charset="0"/>
              </a:rPr>
              <a:t>Nu are </a:t>
            </a:r>
            <a:r>
              <a:rPr lang="en-US" sz="3600" dirty="0" err="1">
                <a:latin typeface="Consolas" pitchFamily="49" charset="0"/>
              </a:rPr>
              <a:t>nume</a:t>
            </a:r>
            <a:endParaRPr lang="en-US" sz="3600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dirty="0">
                <a:latin typeface="Consolas" pitchFamily="49" charset="0"/>
              </a:rPr>
              <a:t>Nu </a:t>
            </a:r>
            <a:r>
              <a:rPr lang="en-US" sz="3600" dirty="0" err="1">
                <a:latin typeface="Consolas" pitchFamily="49" charset="0"/>
              </a:rPr>
              <a:t>poate</a:t>
            </a:r>
            <a:r>
              <a:rPr lang="en-US" sz="3600" dirty="0">
                <a:latin typeface="Consolas" pitchFamily="49" charset="0"/>
              </a:rPr>
              <a:t> fi </a:t>
            </a:r>
            <a:r>
              <a:rPr lang="en-US" sz="3600" dirty="0" err="1">
                <a:latin typeface="Consolas" pitchFamily="49" charset="0"/>
              </a:rPr>
              <a:t>invocat</a:t>
            </a:r>
            <a:r>
              <a:rPr lang="en-US" sz="3600" dirty="0">
                <a:latin typeface="Consolas" pitchFamily="49" charset="0"/>
              </a:rPr>
              <a:t> direct</a:t>
            </a: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dirty="0">
                <a:latin typeface="Consolas" pitchFamily="49" charset="0"/>
              </a:rPr>
              <a:t>Se </a:t>
            </a:r>
            <a:r>
              <a:rPr lang="en-US" sz="3600" dirty="0" err="1">
                <a:latin typeface="Consolas" pitchFamily="49" charset="0"/>
              </a:rPr>
              <a:t>executa</a:t>
            </a:r>
            <a:r>
              <a:rPr lang="en-US" sz="3600" dirty="0">
                <a:latin typeface="Consolas" pitchFamily="49" charset="0"/>
              </a:rPr>
              <a:t> automat </a:t>
            </a:r>
            <a:r>
              <a:rPr lang="en-US" sz="3600" dirty="0" err="1">
                <a:latin typeface="Consolas" pitchFamily="49" charset="0"/>
              </a:rPr>
              <a:t>intre</a:t>
            </a:r>
            <a:r>
              <a:rPr lang="en-US" sz="3600" dirty="0">
                <a:latin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</a:rPr>
              <a:t>declarare</a:t>
            </a:r>
            <a:r>
              <a:rPr lang="en-US" sz="3600" dirty="0">
                <a:latin typeface="Consolas" pitchFamily="49" charset="0"/>
              </a:rPr>
              <a:t> zone de </a:t>
            </a:r>
            <a:r>
              <a:rPr lang="en-US" sz="3600" dirty="0" err="1">
                <a:latin typeface="Consolas" pitchFamily="49" charset="0"/>
              </a:rPr>
              <a:t>memorie</a:t>
            </a:r>
            <a:r>
              <a:rPr lang="en-US" sz="3600" dirty="0">
                <a:latin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</a:rPr>
              <a:t>si</a:t>
            </a:r>
            <a:r>
              <a:rPr lang="en-US" sz="3600" dirty="0">
                <a:latin typeface="Consolas" pitchFamily="49" charset="0"/>
              </a:rPr>
              <a:t> constructor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b="1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Blocuri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initializare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162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088232"/>
            <a:ext cx="11582400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Ordine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atribuire</a:t>
            </a:r>
            <a:r>
              <a:rPr lang="en-US" sz="4000" dirty="0">
                <a:latin typeface="Consolas" pitchFamily="49" charset="0"/>
              </a:rPr>
              <a:t> (direct, constructor </a:t>
            </a:r>
            <a:r>
              <a:rPr lang="en-US" sz="4000" dirty="0" err="1">
                <a:latin typeface="Consolas" pitchFamily="49" charset="0"/>
              </a:rPr>
              <a:t>si</a:t>
            </a:r>
            <a:r>
              <a:rPr lang="en-US" sz="4000" dirty="0">
                <a:latin typeface="Consolas" pitchFamily="49" charset="0"/>
              </a:rPr>
              <a:t> bloc)</a:t>
            </a: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b="1" dirty="0" err="1">
                <a:latin typeface="Consolas" pitchFamily="49" charset="0"/>
              </a:rPr>
              <a:t>Initializare</a:t>
            </a:r>
            <a:endParaRPr lang="en-US" sz="3600" b="1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b="1" dirty="0">
                <a:latin typeface="Consolas" pitchFamily="49" charset="0"/>
              </a:rPr>
              <a:t>Bloc de </a:t>
            </a:r>
            <a:r>
              <a:rPr lang="en-US" sz="3600" b="1" dirty="0" err="1">
                <a:latin typeface="Consolas" pitchFamily="49" charset="0"/>
              </a:rPr>
              <a:t>initializare</a:t>
            </a:r>
            <a:endParaRPr lang="en-US" sz="3600" b="1" dirty="0">
              <a:latin typeface="Consolas" pitchFamily="49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b="1" dirty="0">
                <a:latin typeface="Consolas" pitchFamily="49" charset="0"/>
              </a:rPr>
              <a:t>constructor</a:t>
            </a: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Blocul</a:t>
            </a:r>
            <a:r>
              <a:rPr lang="en-US" sz="4000" dirty="0">
                <a:latin typeface="Consolas" pitchFamily="49" charset="0"/>
              </a:rPr>
              <a:t> de </a:t>
            </a:r>
            <a:r>
              <a:rPr lang="en-US" sz="4000" dirty="0" err="1">
                <a:latin typeface="Consolas" pitchFamily="49" charset="0"/>
              </a:rPr>
              <a:t>initializare</a:t>
            </a:r>
            <a:r>
              <a:rPr lang="en-US" sz="4000" dirty="0">
                <a:latin typeface="Consolas" pitchFamily="49" charset="0"/>
              </a:rPr>
              <a:t> nu </a:t>
            </a:r>
            <a:r>
              <a:rPr lang="en-US" sz="4000" dirty="0" err="1">
                <a:latin typeface="Consolas" pitchFamily="49" charset="0"/>
              </a:rPr>
              <a:t>trebuie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declarat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intr</a:t>
            </a:r>
            <a:r>
              <a:rPr lang="en-US" sz="4000" dirty="0">
                <a:latin typeface="Consolas" pitchFamily="49" charset="0"/>
              </a:rPr>
              <a:t>-un </a:t>
            </a:r>
            <a:r>
              <a:rPr lang="en-US" sz="4000" dirty="0" err="1">
                <a:latin typeface="Consolas" pitchFamily="49" charset="0"/>
              </a:rPr>
              <a:t>loc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anume</a:t>
            </a:r>
            <a:endParaRPr lang="en-US" sz="4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Blocurile</a:t>
            </a:r>
            <a:r>
              <a:rPr lang="en-US" sz="4000" dirty="0">
                <a:latin typeface="Consolas" pitchFamily="49" charset="0"/>
              </a:rPr>
              <a:t> de </a:t>
            </a:r>
            <a:r>
              <a:rPr lang="en-US" sz="4000" dirty="0" err="1">
                <a:latin typeface="Consolas" pitchFamily="49" charset="0"/>
              </a:rPr>
              <a:t>initializare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sunt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executate</a:t>
            </a:r>
            <a:r>
              <a:rPr lang="en-US" sz="4000" dirty="0">
                <a:latin typeface="Consolas" pitchFamily="49" charset="0"/>
              </a:rPr>
              <a:t> in </a:t>
            </a:r>
            <a:r>
              <a:rPr lang="en-US" sz="4000" dirty="0" err="1">
                <a:latin typeface="Consolas" pitchFamily="49" charset="0"/>
              </a:rPr>
              <a:t>ordinea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scrierii</a:t>
            </a:r>
            <a:endParaRPr lang="en-US" sz="4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 err="1">
                <a:latin typeface="Consolas" pitchFamily="49" charset="0"/>
              </a:rPr>
              <a:t>Avem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acces</a:t>
            </a:r>
            <a:r>
              <a:rPr lang="en-US" sz="4000" dirty="0">
                <a:latin typeface="Consolas" pitchFamily="49" charset="0"/>
              </a:rPr>
              <a:t> la </a:t>
            </a:r>
            <a:r>
              <a:rPr lang="en-US" sz="4000" dirty="0" err="1">
                <a:latin typeface="Consolas" pitchFamily="49" charset="0"/>
              </a:rPr>
              <a:t>toate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variabilele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si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metodele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clasei</a:t>
            </a:r>
            <a:endParaRPr lang="en-US" sz="4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dirty="0">
                <a:latin typeface="Consolas" pitchFamily="49" charset="0"/>
              </a:rPr>
              <a:t>Nu </a:t>
            </a:r>
            <a:r>
              <a:rPr lang="en-US" sz="4000" dirty="0" err="1">
                <a:latin typeface="Consolas" pitchFamily="49" charset="0"/>
              </a:rPr>
              <a:t>este</a:t>
            </a:r>
            <a:r>
              <a:rPr lang="en-US" sz="4000" dirty="0">
                <a:latin typeface="Consolas" pitchFamily="49" charset="0"/>
              </a:rPr>
              <a:t> </a:t>
            </a:r>
            <a:r>
              <a:rPr lang="en-US" sz="4000" dirty="0" err="1">
                <a:latin typeface="Consolas" pitchFamily="49" charset="0"/>
              </a:rPr>
              <a:t>folosit</a:t>
            </a:r>
            <a:r>
              <a:rPr lang="en-US" sz="4000" dirty="0">
                <a:latin typeface="Consolas" pitchFamily="49" charset="0"/>
              </a:rPr>
              <a:t> in </a:t>
            </a:r>
            <a:r>
              <a:rPr lang="en-US" sz="4000" dirty="0" err="1">
                <a:latin typeface="Consolas" pitchFamily="49" charset="0"/>
              </a:rPr>
              <a:t>practica</a:t>
            </a:r>
            <a:endParaRPr lang="en-US" sz="4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4000" b="1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Blocuri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initializare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11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 Curs 1 si 2 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Blocuri de initializare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b="1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Static (zone de memorie, metode, blocuri de initializare) </a:t>
            </a: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Final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Supraincarcarea 		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Vectori (arrays)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Pachete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0AB52B23-2BEC-4D56-B7C6-269B522A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83" y="92392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B6C10F89-5EC8-406C-AA8F-DAED4461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54021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7A1FD1-D2C2-4035-AE77-57125D864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340" y="3045944"/>
            <a:ext cx="332468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117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19100" y="1286884"/>
            <a:ext cx="11582400" cy="5011522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lnSpcReduction="10000"/>
          </a:bodyPr>
          <a:lstStyle/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000" dirty="0" err="1">
                <a:latin typeface="Consolas" pitchFamily="49" charset="0"/>
              </a:rPr>
              <a:t>Atributele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si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comportamentele</a:t>
            </a:r>
            <a:r>
              <a:rPr lang="en-US" sz="3000" dirty="0">
                <a:latin typeface="Consolas" pitchFamily="49" charset="0"/>
              </a:rPr>
              <a:t> tin de </a:t>
            </a:r>
            <a:r>
              <a:rPr lang="en-US" sz="3000" dirty="0" err="1">
                <a:latin typeface="Consolas" pitchFamily="49" charset="0"/>
              </a:rPr>
              <a:t>prototip</a:t>
            </a:r>
            <a:r>
              <a:rPr lang="en-US" sz="3000" dirty="0">
                <a:latin typeface="Consolas" pitchFamily="49" charset="0"/>
              </a:rPr>
              <a:t> =&gt; </a:t>
            </a:r>
            <a:r>
              <a:rPr lang="en-US" sz="3000" dirty="0" err="1">
                <a:latin typeface="Consolas" pitchFamily="49" charset="0"/>
              </a:rPr>
              <a:t>avem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nevoie</a:t>
            </a:r>
            <a:r>
              <a:rPr lang="en-US" sz="3000" dirty="0">
                <a:latin typeface="Consolas" pitchFamily="49" charset="0"/>
              </a:rPr>
              <a:t> de o </a:t>
            </a:r>
            <a:r>
              <a:rPr lang="en-US" sz="3000" dirty="0" err="1">
                <a:latin typeface="Consolas" pitchFamily="49" charset="0"/>
              </a:rPr>
              <a:t>instanta</a:t>
            </a:r>
            <a:endParaRPr lang="en-US" sz="3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000" dirty="0">
                <a:latin typeface="Consolas" pitchFamily="49" charset="0"/>
              </a:rPr>
              <a:t>Static – </a:t>
            </a:r>
            <a:r>
              <a:rPr lang="en-US" sz="3000" dirty="0" err="1">
                <a:latin typeface="Consolas" pitchFamily="49" charset="0"/>
              </a:rPr>
              <a:t>modificator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pentru</a:t>
            </a:r>
            <a:r>
              <a:rPr lang="en-US" sz="3000" dirty="0">
                <a:latin typeface="Consolas" pitchFamily="49" charset="0"/>
              </a:rPr>
              <a:t> zone de </a:t>
            </a:r>
            <a:r>
              <a:rPr lang="en-US" sz="3000" dirty="0" err="1">
                <a:latin typeface="Consolas" pitchFamily="49" charset="0"/>
              </a:rPr>
              <a:t>memorie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si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metode</a:t>
            </a:r>
            <a:endParaRPr lang="en-US" sz="3000" dirty="0">
              <a:latin typeface="Consolas" pitchFamily="49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000" dirty="0" err="1">
                <a:latin typeface="Consolas" pitchFamily="49" charset="0"/>
              </a:rPr>
              <a:t>Zonele</a:t>
            </a:r>
            <a:r>
              <a:rPr lang="en-US" sz="3000" dirty="0">
                <a:latin typeface="Consolas" pitchFamily="49" charset="0"/>
              </a:rPr>
              <a:t> de </a:t>
            </a:r>
            <a:r>
              <a:rPr lang="en-US" sz="3000" dirty="0" err="1">
                <a:latin typeface="Consolas" pitchFamily="49" charset="0"/>
              </a:rPr>
              <a:t>memorie</a:t>
            </a:r>
            <a:r>
              <a:rPr lang="en-US" sz="3000" dirty="0">
                <a:latin typeface="Consolas" pitchFamily="49" charset="0"/>
              </a:rPr>
              <a:t> care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en-US" sz="3000" dirty="0" err="1">
                <a:latin typeface="Consolas" pitchFamily="49" charset="0"/>
              </a:rPr>
              <a:t>sunt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statice</a:t>
            </a:r>
            <a:r>
              <a:rPr lang="en-US" sz="3000" dirty="0">
                <a:latin typeface="Consolas" pitchFamily="49" charset="0"/>
              </a:rPr>
              <a:t> nu </a:t>
            </a:r>
            <a:r>
              <a:rPr lang="en-US" sz="3000" dirty="0" err="1">
                <a:latin typeface="Consolas" pitchFamily="49" charset="0"/>
              </a:rPr>
              <a:t>mai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sunt</a:t>
            </a:r>
            <a:endParaRPr lang="en-US" sz="3000" dirty="0">
              <a:latin typeface="Consolas" pitchFamily="49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en-US" sz="3000" dirty="0" err="1">
                <a:latin typeface="Consolas" pitchFamily="49" charset="0"/>
              </a:rPr>
              <a:t>atribute</a:t>
            </a:r>
            <a:r>
              <a:rPr lang="en-US" sz="3000" dirty="0">
                <a:latin typeface="Consolas" pitchFamily="49" charset="0"/>
              </a:rPr>
              <a:t> =&gt; zone de </a:t>
            </a:r>
            <a:r>
              <a:rPr lang="en-US" sz="3000" dirty="0" err="1">
                <a:latin typeface="Consolas" pitchFamily="49" charset="0"/>
              </a:rPr>
              <a:t>memorie</a:t>
            </a:r>
            <a:r>
              <a:rPr lang="en-US" sz="3000" dirty="0">
                <a:latin typeface="Consolas" pitchFamily="49" charset="0"/>
              </a:rPr>
              <a:t> de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None/>
              <a:tabLst>
                <a:tab pos="6578600" algn="ctr"/>
              </a:tabLst>
              <a:defRPr/>
            </a:pPr>
            <a:r>
              <a:rPr lang="en-US" sz="3000" dirty="0" err="1">
                <a:latin typeface="Consolas" pitchFamily="49" charset="0"/>
              </a:rPr>
              <a:t>clasa</a:t>
            </a:r>
            <a:endParaRPr lang="en-US" sz="3000" dirty="0">
              <a:latin typeface="Consolas" pitchFamily="49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Campuri</a:t>
            </a:r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statice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EBFD80-3A9C-4727-AD07-198E9AA3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757" y="3133535"/>
            <a:ext cx="442974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223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730</Words>
  <Application>Microsoft Office PowerPoint</Application>
  <PresentationFormat>Widescreen</PresentationFormat>
  <Paragraphs>244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Bold</vt:lpstr>
      <vt:lpstr>Calibri</vt:lpstr>
      <vt:lpstr>Calibri Light</vt:lpstr>
      <vt:lpstr>Consolas</vt:lpstr>
      <vt:lpstr>Gill Sans</vt:lpstr>
      <vt:lpstr>Wingdings</vt:lpstr>
      <vt:lpstr>Office Theme</vt:lpstr>
      <vt:lpstr>Java 1 – Curs 3</vt:lpstr>
      <vt:lpstr>Agenda</vt:lpstr>
      <vt:lpstr>Recapitulare</vt:lpstr>
      <vt:lpstr>PowerPoint Presentation</vt:lpstr>
      <vt:lpstr>Agenda</vt:lpstr>
      <vt:lpstr>Blocuri de initializare</vt:lpstr>
      <vt:lpstr>Blocuri de initializare</vt:lpstr>
      <vt:lpstr>Agenda</vt:lpstr>
      <vt:lpstr>Campuri statice</vt:lpstr>
      <vt:lpstr>Campuri statice</vt:lpstr>
      <vt:lpstr>Metode statice</vt:lpstr>
      <vt:lpstr>Blocuri de initializare statice</vt:lpstr>
      <vt:lpstr>Agenda</vt:lpstr>
      <vt:lpstr>Final</vt:lpstr>
      <vt:lpstr>Agenda</vt:lpstr>
      <vt:lpstr>Supraincarcarea</vt:lpstr>
      <vt:lpstr>Agenda</vt:lpstr>
      <vt:lpstr>Vectori</vt:lpstr>
      <vt:lpstr>Vectori</vt:lpstr>
      <vt:lpstr>Vectori</vt:lpstr>
      <vt:lpstr>Vectori cu mai multe dimensiuni</vt:lpstr>
      <vt:lpstr>Agenda</vt:lpstr>
      <vt:lpstr>Pachete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 – Curs 1</dc:title>
  <dc:creator>Laurentiu Alin Olteanu</dc:creator>
  <cp:lastModifiedBy>Laurentiu Alin Olteanu</cp:lastModifiedBy>
  <cp:revision>95</cp:revision>
  <dcterms:created xsi:type="dcterms:W3CDTF">2018-02-25T13:53:45Z</dcterms:created>
  <dcterms:modified xsi:type="dcterms:W3CDTF">2018-03-12T22:10:52Z</dcterms:modified>
</cp:coreProperties>
</file>