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344" r:id="rId5"/>
    <p:sldId id="287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41" r:id="rId20"/>
    <p:sldId id="342" r:id="rId21"/>
    <p:sldId id="343" r:id="rId22"/>
    <p:sldId id="339" r:id="rId23"/>
    <p:sldId id="340" r:id="rId24"/>
    <p:sldId id="337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1C3"/>
    <a:srgbClr val="C10C06"/>
    <a:srgbClr val="C10C05"/>
    <a:srgbClr val="123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9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DAC-82E3-4900-9D9D-A1F42DA56B9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B2D2F-1D5C-4C74-AABC-283F0A9E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2D2F-1D5C-4C74-AABC-283F0A9EA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7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42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6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35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0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8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6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8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100-74F4-4030-BB52-E993E20C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9C49-FFE9-46BB-880F-3D14F0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54A0-E5FA-46BA-ACD0-569B268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AA9-E399-42FD-84BC-45418CA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E7E4-965B-406A-824C-683FA449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31BF-AE67-4EF1-A85D-79EF84B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1CB0-3872-49B2-9654-2504A746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A6E9-EF8C-466C-A6EE-2016C5D0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700B-3DB6-464A-8068-05F7E44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B09-6BEE-4E7A-A117-523146D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37E9F-99BE-4A56-9A58-5301DD9C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623B-50EE-41DA-9815-44A1215C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07C-6A15-419C-ADE4-0917518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E0F-5417-477A-A42D-8D2145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5733-3706-4C1E-AAE0-45D99BFA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 userDrawn="1"/>
        </p:nvSpPr>
        <p:spPr>
          <a:xfrm>
            <a:off x="-304800" y="-114300"/>
            <a:ext cx="1600200" cy="6511159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438150" fontAlgn="auto"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" name="droppedImag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2314575" y="2743199"/>
            <a:ext cx="5962651" cy="78105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"/>
          <p:cNvSpPr>
            <a:spLocks noGrp="1"/>
          </p:cNvSpPr>
          <p:nvPr>
            <p:ph type="title"/>
          </p:nvPr>
        </p:nvSpPr>
        <p:spPr>
          <a:xfrm>
            <a:off x="1609725" y="295275"/>
            <a:ext cx="10401300" cy="2314575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54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7" name="Shape 16"/>
          <p:cNvSpPr>
            <a:spLocks noGrp="1"/>
          </p:cNvSpPr>
          <p:nvPr>
            <p:ph type="body" idx="1"/>
          </p:nvPr>
        </p:nvSpPr>
        <p:spPr>
          <a:xfrm>
            <a:off x="3819525" y="2609850"/>
            <a:ext cx="5972175" cy="2171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10" name="pole tekstowe 9"/>
          <p:cNvSpPr txBox="1"/>
          <p:nvPr userDrawn="1"/>
        </p:nvSpPr>
        <p:spPr>
          <a:xfrm>
            <a:off x="6172324" y="5697443"/>
            <a:ext cx="25936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pl-PL" sz="2400" kern="0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Platinum Sponsor: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96D6E8-B1A4-437C-AC54-F26D2976A5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39" y="5614911"/>
            <a:ext cx="2253785" cy="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3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069-14FC-44A8-B1AC-275143F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11B7-71E5-4A89-BD97-18187E44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3A42-30E7-4878-93F3-D532F8AB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0A42-4F55-4125-A4FB-D9AC18F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51F3-0A85-434A-A2BC-51F43A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480-D8AA-454F-A93B-9AC3B7D9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F714-F184-48FB-AD96-45986C0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2850-47CB-41F2-B211-65EF03D8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7648-08CF-4988-9F15-FD03F71C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F8E8-A084-4895-8DAC-43DB7E0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E78-5B9B-4BAD-BE4C-AD7D516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478-63A9-40E0-B972-F6C265CA1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7569-2A2B-456D-982D-F4FE1E0D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F149-D9F9-4DA1-9F21-55869CC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C967-614C-49BF-A0C2-BFEF4FA5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0C66-68D2-4A37-BCB5-52DCB4D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853-CFCC-4B48-AD1B-216036E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16B3-DAD9-4BA3-BAB1-70A648A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67A0-C384-43AF-9EAE-D1C3A283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3678-074E-4B3E-B484-3D94DC9C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EB46B-F9DF-4A36-89E5-C120AA90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5DB3-509B-40DA-9A9C-4767D7A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D0B5-240D-47DB-83E9-6084EDC6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40DCA-C9B5-4D1B-BC46-A2DB408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CC4B-115F-4111-93F0-8399138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4BE5-8A5B-4C05-855B-501E7CA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9E50-323B-466C-A837-AF1587D2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165-FA6D-40FE-A771-62F50B3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61C8B-79E9-48C4-88DD-180409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FFA2-4475-4DB4-B719-A98100B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B368-FA1D-4027-9B7F-C906D6E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9CE-32E9-4D38-B487-BE36317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4CE-8FAD-4365-A27B-70E4691A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E2ED-665F-4586-9C78-8720234A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4C04-ECC4-43B5-82D0-5A25B913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DE93-FAD5-4870-B650-CC52B6A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B007-E8DF-43A2-BD09-1C28633B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3AA-7628-463D-A71E-5E6C7A55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4BE9A-508D-47DA-B280-1738B937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4132-CA21-4300-A625-4B75B4EF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0C9E-D975-4E1B-9E34-C70515E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CAD0-D3DF-4807-A2F7-F07FF05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2792-69CF-486D-984C-D6ED93E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E4254-702F-4929-A519-71A9460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7C34-FBD3-4E13-9C94-CA610E3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1699-FC71-4923-8090-92ED317E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F46-305E-490D-B279-4D984ABE7DA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BBCA-CA28-481B-9BB0-54643D51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B63C-A93F-487C-86BB-5E2A623E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4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5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5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5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5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858B-3423-4298-AF48-176C5530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1 – Curs 4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Alin Olteanu</a:t>
            </a:r>
          </a:p>
        </p:txBody>
      </p:sp>
    </p:spTree>
    <p:extLst>
      <p:ext uri="{BB962C8B-B14F-4D97-AF65-F5344CB8AC3E}">
        <p14:creationId xmlns:p14="http://schemas.microsoft.com/office/powerpoint/2010/main" val="42168694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>
                <a:latin typeface="Consolas" pitchFamily="49" charset="0"/>
              </a:rPr>
              <a:t>Modificatori de acces:</a:t>
            </a: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>
                <a:latin typeface="Consolas" pitchFamily="49" charset="0"/>
              </a:rPr>
              <a:t>public</a:t>
            </a: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>
                <a:latin typeface="Consolas" pitchFamily="49" charset="0"/>
              </a:rPr>
              <a:t>protected</a:t>
            </a: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>
                <a:latin typeface="Consolas" pitchFamily="49" charset="0"/>
              </a:rPr>
              <a:t>Private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>
                <a:latin typeface="Consolas" pitchFamily="49" charset="0"/>
              </a:rPr>
              <a:t>Ordonare din punct de vedere al permisivitatii?</a:t>
            </a:r>
            <a:endParaRPr lang="en-US" sz="36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it-IT" sz="4800" kern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Modificatori de acces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534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Moduri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modificatori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Encapsularea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Imutabilitatea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Relatii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FA32DC10-C1A6-4EE3-B95C-CB2D22FE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1971C560-195E-4B52-8F1C-BDA05904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855DFBD6-E198-4435-93ED-51AA7F88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48977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797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Mecanism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ce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permite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protejarea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atributelor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>
                <a:latin typeface="Consolas" pitchFamily="49" charset="0"/>
              </a:rPr>
              <a:t>Utile la </a:t>
            </a:r>
            <a:r>
              <a:rPr lang="en-US" sz="4000" dirty="0" err="1">
                <a:latin typeface="Consolas" pitchFamily="49" charset="0"/>
              </a:rPr>
              <a:t>construirea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clasei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astfel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incat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atributele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sa</a:t>
            </a:r>
            <a:r>
              <a:rPr lang="en-US" sz="4000" dirty="0">
                <a:latin typeface="Consolas" pitchFamily="49" charset="0"/>
              </a:rPr>
              <a:t> nu fie </a:t>
            </a:r>
            <a:r>
              <a:rPr lang="en-US" sz="4000" dirty="0" err="1">
                <a:latin typeface="Consolas" pitchFamily="49" charset="0"/>
              </a:rPr>
              <a:t>accesibile</a:t>
            </a:r>
            <a:r>
              <a:rPr lang="en-US" sz="4000" dirty="0">
                <a:latin typeface="Consolas" pitchFamily="49" charset="0"/>
              </a:rPr>
              <a:t> in mod direct in </a:t>
            </a:r>
            <a:r>
              <a:rPr lang="en-US" sz="4000" dirty="0" err="1">
                <a:latin typeface="Consolas" pitchFamily="49" charset="0"/>
              </a:rPr>
              <a:t>afara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clasei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Acces</a:t>
            </a:r>
            <a:r>
              <a:rPr lang="en-US" sz="4000" dirty="0">
                <a:latin typeface="Consolas" pitchFamily="49" charset="0"/>
              </a:rPr>
              <a:t> indirect la attribute </a:t>
            </a:r>
            <a:r>
              <a:rPr lang="en-US" sz="4000" dirty="0" err="1">
                <a:latin typeface="Consolas" pitchFamily="49" charset="0"/>
              </a:rPr>
              <a:t>prin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intermediul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unor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metode</a:t>
            </a:r>
            <a:endParaRPr lang="en-US" sz="36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it-IT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Encapsularea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3689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12C9C-8841-43B0-8380-7094BFBC1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01" y="2851591"/>
            <a:ext cx="7849675" cy="284550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Pasi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Atributele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sunt</a:t>
            </a:r>
            <a:r>
              <a:rPr lang="en-US" sz="2000" dirty="0">
                <a:solidFill>
                  <a:schemeClr val="bg1"/>
                </a:solidFill>
              </a:rPr>
              <a:t> private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Setteri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getteri</a:t>
            </a:r>
            <a:endParaRPr lang="en-US" sz="2000" dirty="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</a:rPr>
              <a:t>Smart </a:t>
            </a:r>
            <a:r>
              <a:rPr lang="en-US" sz="2000" dirty="0" err="1">
                <a:solidFill>
                  <a:schemeClr val="bg1"/>
                </a:solidFill>
              </a:rPr>
              <a:t>getteri</a:t>
            </a:r>
            <a:endParaRPr lang="it-IT" sz="2000" dirty="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2000" dirty="0">
                <a:solidFill>
                  <a:schemeClr val="bg1"/>
                </a:solidFill>
              </a:rPr>
              <a:t>Ex: Articol (denumire, pret, disponibil)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Encapsularea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869645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Moduri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modificatori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Encapsularea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Imutabilitatea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Relatii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FA32DC10-C1A6-4EE3-B95C-CB2D22FE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1971C560-195E-4B52-8F1C-BDA05904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855DFBD6-E198-4435-93ED-51AA7F88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42705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BFEE84FA-F705-4336-B4FE-7548AE37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262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751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3AD292-C4FD-4264-A06E-F2B96271E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2568203" y="1232300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/>
              <a:t>Concept care permite create unei clase imutabile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/>
              <a:t>Imutabil – obiectul nu-si mai poate modifica valorile atributelor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Imutabilitatea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5381759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50253-9BC0-48C0-975F-980128285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15" y="3386666"/>
            <a:ext cx="6072818" cy="180543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>
                <a:solidFill>
                  <a:schemeClr val="bg1"/>
                </a:solidFill>
              </a:rPr>
              <a:t>Reguli: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chemeClr val="bg1"/>
                </a:solidFill>
              </a:rPr>
              <a:t>Atribute</a:t>
            </a:r>
            <a:r>
              <a:rPr lang="en-US" sz="1700" dirty="0">
                <a:solidFill>
                  <a:schemeClr val="bg1"/>
                </a:solidFill>
              </a:rPr>
              <a:t> private (</a:t>
            </a:r>
            <a:r>
              <a:rPr lang="en-US" sz="1700" dirty="0" err="1">
                <a:solidFill>
                  <a:schemeClr val="bg1"/>
                </a:solidFill>
              </a:rPr>
              <a:t>valori</a:t>
            </a:r>
            <a:r>
              <a:rPr lang="en-US" sz="1700" dirty="0">
                <a:solidFill>
                  <a:schemeClr val="bg1"/>
                </a:solidFill>
              </a:rPr>
              <a:t> la </a:t>
            </a:r>
            <a:r>
              <a:rPr lang="en-US" sz="1700" dirty="0" err="1">
                <a:solidFill>
                  <a:schemeClr val="bg1"/>
                </a:solidFill>
              </a:rPr>
              <a:t>construirea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instantei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chemeClr val="bg1"/>
                </a:solidFill>
              </a:rPr>
              <a:t>Atribute</a:t>
            </a:r>
            <a:r>
              <a:rPr lang="en-US" sz="1700" dirty="0">
                <a:solidFill>
                  <a:schemeClr val="bg1"/>
                </a:solidFill>
              </a:rPr>
              <a:t> accessible </a:t>
            </a:r>
            <a:r>
              <a:rPr lang="en-US" sz="1700" dirty="0" err="1">
                <a:solidFill>
                  <a:schemeClr val="bg1"/>
                </a:solidFill>
              </a:rPr>
              <a:t>prin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getteri</a:t>
            </a:r>
            <a:endParaRPr lang="en-US" sz="1700" dirty="0">
              <a:solidFill>
                <a:schemeClr val="bg1"/>
              </a:solidFill>
            </a:endParaRP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chemeClr val="bg1"/>
                </a:solidFill>
              </a:rPr>
              <a:t>Atributele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sunt</a:t>
            </a:r>
            <a:r>
              <a:rPr lang="en-US" sz="1700" dirty="0">
                <a:solidFill>
                  <a:schemeClr val="bg1"/>
                </a:solidFill>
              </a:rPr>
              <a:t> final (la </a:t>
            </a:r>
            <a:r>
              <a:rPr lang="en-US" sz="1700" dirty="0" err="1">
                <a:solidFill>
                  <a:schemeClr val="bg1"/>
                </a:solidFill>
              </a:rPr>
              <a:t>declarare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sau</a:t>
            </a:r>
            <a:r>
              <a:rPr lang="en-US" sz="1700" dirty="0">
                <a:solidFill>
                  <a:schemeClr val="bg1"/>
                </a:solidFill>
              </a:rPr>
              <a:t> in constructor)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chemeClr val="bg1"/>
                </a:solidFill>
              </a:rPr>
              <a:t>Atentie</a:t>
            </a:r>
            <a:r>
              <a:rPr lang="en-US" sz="1700" dirty="0">
                <a:solidFill>
                  <a:schemeClr val="bg1"/>
                </a:solidFill>
              </a:rPr>
              <a:t> la </a:t>
            </a:r>
            <a:r>
              <a:rPr lang="en-US" sz="1700" dirty="0" err="1">
                <a:solidFill>
                  <a:schemeClr val="bg1"/>
                </a:solidFill>
              </a:rPr>
              <a:t>atributele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referinte</a:t>
            </a:r>
            <a:r>
              <a:rPr lang="en-US" sz="1700" dirty="0">
                <a:solidFill>
                  <a:schemeClr val="bg1"/>
                </a:solidFill>
              </a:rPr>
              <a:t> de </a:t>
            </a:r>
            <a:r>
              <a:rPr lang="en-US" sz="1700" dirty="0" err="1">
                <a:solidFill>
                  <a:schemeClr val="bg1"/>
                </a:solidFill>
              </a:rPr>
              <a:t>obiect</a:t>
            </a:r>
            <a:r>
              <a:rPr lang="en-US" sz="1700" dirty="0">
                <a:solidFill>
                  <a:schemeClr val="bg1"/>
                </a:solidFill>
              </a:rPr>
              <a:t>  (ca </a:t>
            </a:r>
            <a:r>
              <a:rPr lang="en-US" sz="1700" dirty="0" err="1">
                <a:solidFill>
                  <a:schemeClr val="bg1"/>
                </a:solidFill>
              </a:rPr>
              <a:t>sa</a:t>
            </a:r>
            <a:r>
              <a:rPr lang="en-US" sz="1700" dirty="0">
                <a:solidFill>
                  <a:schemeClr val="bg1"/>
                </a:solidFill>
              </a:rPr>
              <a:t> fie </a:t>
            </a:r>
            <a:r>
              <a:rPr lang="en-US" sz="1700" dirty="0" err="1">
                <a:solidFill>
                  <a:schemeClr val="bg1"/>
                </a:solidFill>
              </a:rPr>
              <a:t>imutabile</a:t>
            </a:r>
            <a:r>
              <a:rPr lang="en-US" sz="1700" dirty="0">
                <a:solidFill>
                  <a:schemeClr val="bg1"/>
                </a:solidFill>
              </a:rPr>
              <a:t> nu le </a:t>
            </a:r>
            <a:r>
              <a:rPr lang="en-US" sz="1700" dirty="0" err="1">
                <a:solidFill>
                  <a:schemeClr val="bg1"/>
                </a:solidFill>
              </a:rPr>
              <a:t>atribui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referinta</a:t>
            </a:r>
            <a:r>
              <a:rPr lang="en-US" sz="1700" dirty="0">
                <a:solidFill>
                  <a:schemeClr val="bg1"/>
                </a:solidFill>
              </a:rPr>
              <a:t>; ci </a:t>
            </a:r>
            <a:r>
              <a:rPr lang="en-US" sz="1700" dirty="0" err="1">
                <a:solidFill>
                  <a:schemeClr val="bg1"/>
                </a:solidFill>
              </a:rPr>
              <a:t>faci</a:t>
            </a:r>
            <a:r>
              <a:rPr lang="en-US" sz="1700" dirty="0">
                <a:solidFill>
                  <a:schemeClr val="bg1"/>
                </a:solidFill>
              </a:rPr>
              <a:t> alt </a:t>
            </a:r>
            <a:r>
              <a:rPr lang="en-US" sz="1700" dirty="0" err="1">
                <a:solidFill>
                  <a:schemeClr val="bg1"/>
                </a:solidFill>
              </a:rPr>
              <a:t>obiect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100" dirty="0">
                <a:solidFill>
                  <a:schemeClr val="bg1"/>
                </a:solidFill>
              </a:rPr>
              <a:t>Ex: </a:t>
            </a:r>
            <a:r>
              <a:rPr lang="en-US" sz="2100" dirty="0" err="1">
                <a:solidFill>
                  <a:schemeClr val="bg1"/>
                </a:solidFill>
              </a:rPr>
              <a:t>Produs</a:t>
            </a:r>
            <a:r>
              <a:rPr lang="en-US" sz="2100" dirty="0">
                <a:solidFill>
                  <a:schemeClr val="bg1"/>
                </a:solidFill>
              </a:rPr>
              <a:t> (</a:t>
            </a:r>
            <a:r>
              <a:rPr lang="en-US" sz="2100" dirty="0" err="1">
                <a:solidFill>
                  <a:schemeClr val="bg1"/>
                </a:solidFill>
              </a:rPr>
              <a:t>pret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ambalaj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Ambalaj</a:t>
            </a:r>
            <a:r>
              <a:rPr lang="en-US" sz="1700" dirty="0">
                <a:solidFill>
                  <a:schemeClr val="bg1"/>
                </a:solidFill>
              </a:rPr>
              <a:t> (material)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Imutabilitatea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71506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Moduri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modificatori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Encapsularea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Imutabilitatea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Relatii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FA32DC10-C1A6-4EE3-B95C-CB2D22FE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1971C560-195E-4B52-8F1C-BDA05904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75016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855DFBD6-E198-4435-93ED-51AA7F88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455405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BFEE84FA-F705-4336-B4FE-7548AE37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247003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5BB1FDB3-240E-4542-A002-E7F61B05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96069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03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77E2E-77B1-4216-92D9-88092F131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500" dirty="0" err="1"/>
              <a:t>Tipuri</a:t>
            </a:r>
            <a:r>
              <a:rPr lang="en-US" sz="1500" dirty="0"/>
              <a:t>: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500" dirty="0" err="1"/>
              <a:t>Mostenire</a:t>
            </a:r>
            <a:r>
              <a:rPr lang="en-US" sz="1500" dirty="0"/>
              <a:t> (is-A)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500" dirty="0" err="1"/>
              <a:t>Compozitie</a:t>
            </a:r>
            <a:r>
              <a:rPr lang="en-US" sz="1500" dirty="0"/>
              <a:t> (has-A)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500" dirty="0" err="1"/>
              <a:t>Intre</a:t>
            </a:r>
            <a:r>
              <a:rPr lang="en-US" sz="1500" dirty="0"/>
              <a:t> A </a:t>
            </a:r>
            <a:r>
              <a:rPr lang="en-US" sz="1500" dirty="0" err="1"/>
              <a:t>si</a:t>
            </a:r>
            <a:r>
              <a:rPr lang="en-US" sz="1500" dirty="0"/>
              <a:t> B </a:t>
            </a:r>
            <a:r>
              <a:rPr lang="en-US" sz="1500" dirty="0" err="1"/>
              <a:t>este</a:t>
            </a:r>
            <a:r>
              <a:rPr lang="en-US" sz="1500" dirty="0"/>
              <a:t> o </a:t>
            </a:r>
            <a:r>
              <a:rPr lang="en-US" sz="1500" dirty="0" err="1"/>
              <a:t>relatie</a:t>
            </a:r>
            <a:r>
              <a:rPr lang="en-US" sz="1500" dirty="0"/>
              <a:t> de tip </a:t>
            </a:r>
            <a:r>
              <a:rPr lang="en-US" sz="1500" dirty="0" err="1"/>
              <a:t>compozitie</a:t>
            </a:r>
            <a:r>
              <a:rPr lang="en-US" sz="1500" dirty="0"/>
              <a:t> </a:t>
            </a:r>
            <a:r>
              <a:rPr lang="en-US" sz="1500" dirty="0" err="1"/>
              <a:t>atunci</a:t>
            </a:r>
            <a:r>
              <a:rPr lang="en-US" sz="1500" dirty="0"/>
              <a:t> </a:t>
            </a:r>
            <a:r>
              <a:rPr lang="en-US" sz="1500" dirty="0" err="1"/>
              <a:t>cand</a:t>
            </a:r>
            <a:r>
              <a:rPr lang="en-US" sz="1500" dirty="0"/>
              <a:t> </a:t>
            </a:r>
            <a:r>
              <a:rPr lang="en-US" sz="1500" dirty="0" err="1"/>
              <a:t>clasa</a:t>
            </a:r>
            <a:r>
              <a:rPr lang="en-US" sz="1500" dirty="0"/>
              <a:t> A </a:t>
            </a:r>
            <a:r>
              <a:rPr lang="en-US" sz="1500" dirty="0" err="1"/>
              <a:t>contine</a:t>
            </a:r>
            <a:r>
              <a:rPr lang="en-US" sz="1500" dirty="0"/>
              <a:t> un </a:t>
            </a:r>
            <a:r>
              <a:rPr lang="en-US" sz="1500" dirty="0" err="1"/>
              <a:t>obiect</a:t>
            </a:r>
            <a:r>
              <a:rPr lang="en-US" sz="1500" dirty="0"/>
              <a:t> de tip B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500" dirty="0" err="1"/>
              <a:t>Clasa</a:t>
            </a:r>
            <a:r>
              <a:rPr lang="en-US" sz="1500" dirty="0"/>
              <a:t> </a:t>
            </a:r>
            <a:r>
              <a:rPr lang="en-US" sz="1500" dirty="0" err="1"/>
              <a:t>poate</a:t>
            </a:r>
            <a:r>
              <a:rPr lang="en-US" sz="1500" dirty="0"/>
              <a:t> </a:t>
            </a:r>
            <a:r>
              <a:rPr lang="en-US" sz="1500" dirty="0" err="1"/>
              <a:t>avea</a:t>
            </a:r>
            <a:r>
              <a:rPr lang="en-US" sz="1500" dirty="0"/>
              <a:t> </a:t>
            </a:r>
            <a:r>
              <a:rPr lang="en-US" sz="1500" dirty="0" err="1"/>
              <a:t>atribute</a:t>
            </a:r>
            <a:r>
              <a:rPr lang="en-US" sz="1500" dirty="0"/>
              <a:t> de </a:t>
            </a:r>
            <a:r>
              <a:rPr lang="en-US" sz="1500" dirty="0" err="1"/>
              <a:t>orice</a:t>
            </a:r>
            <a:r>
              <a:rPr lang="en-US" sz="1500" dirty="0"/>
              <a:t> tip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500" dirty="0"/>
              <a:t>Nu </a:t>
            </a:r>
            <a:r>
              <a:rPr lang="en-US" sz="1500" dirty="0" err="1"/>
              <a:t>suntem</a:t>
            </a:r>
            <a:r>
              <a:rPr lang="en-US" sz="1500" dirty="0"/>
              <a:t> </a:t>
            </a:r>
            <a:r>
              <a:rPr lang="en-US" sz="1500" dirty="0" err="1"/>
              <a:t>limitati</a:t>
            </a:r>
            <a:r>
              <a:rPr lang="en-US" sz="1500" dirty="0"/>
              <a:t> la un </a:t>
            </a:r>
            <a:r>
              <a:rPr lang="en-US" sz="1500" dirty="0" err="1"/>
              <a:t>numar</a:t>
            </a:r>
            <a:r>
              <a:rPr lang="en-US" sz="1500" dirty="0"/>
              <a:t> de attribute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500" dirty="0"/>
              <a:t>Ex: </a:t>
            </a:r>
            <a:r>
              <a:rPr lang="en-US" sz="1500" dirty="0" err="1"/>
              <a:t>Masina</a:t>
            </a:r>
            <a:r>
              <a:rPr lang="en-US" sz="1500" dirty="0"/>
              <a:t> (</a:t>
            </a:r>
            <a:r>
              <a:rPr lang="en-US" sz="1500" dirty="0" err="1"/>
              <a:t>marca</a:t>
            </a:r>
            <a:r>
              <a:rPr lang="en-US" sz="1500" dirty="0"/>
              <a:t>, </a:t>
            </a:r>
            <a:r>
              <a:rPr lang="en-US" sz="1500" dirty="0" err="1"/>
              <a:t>culoare</a:t>
            </a:r>
            <a:r>
              <a:rPr lang="en-US" sz="1500" dirty="0"/>
              <a:t>, motor), Motor (fabricant, </a:t>
            </a:r>
            <a:r>
              <a:rPr lang="en-US" sz="1500" dirty="0" err="1"/>
              <a:t>tipUlei</a:t>
            </a:r>
            <a:r>
              <a:rPr lang="en-US" sz="1500" dirty="0"/>
              <a:t>, </a:t>
            </a:r>
            <a:r>
              <a:rPr lang="en-US" sz="1500" dirty="0" err="1"/>
              <a:t>garantie</a:t>
            </a:r>
            <a:r>
              <a:rPr lang="en-US" sz="1500" dirty="0"/>
              <a:t>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Compozitie (has-A)</a:t>
            </a:r>
            <a:endParaRPr lang="en-US" sz="3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D45CC-428C-42D2-A99E-6D995A3E3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98"/>
            <a:ext cx="2447681" cy="23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18976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A is-A B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s-ES" sz="3200" dirty="0">
                <a:latin typeface="Consolas" pitchFamily="49" charset="0"/>
              </a:rPr>
              <a:t>A (particularizare) este un </a:t>
            </a:r>
            <a:r>
              <a:rPr lang="es-ES" sz="3200" dirty="0" err="1">
                <a:latin typeface="Consolas" pitchFamily="49" charset="0"/>
              </a:rPr>
              <a:t>tip</a:t>
            </a:r>
            <a:r>
              <a:rPr lang="es-ES" sz="3200" dirty="0">
                <a:latin typeface="Consolas" pitchFamily="49" charset="0"/>
              </a:rPr>
              <a:t> particular al lui B (</a:t>
            </a:r>
            <a:r>
              <a:rPr lang="es-ES" sz="3200" dirty="0" err="1">
                <a:latin typeface="Consolas" pitchFamily="49" charset="0"/>
              </a:rPr>
              <a:t>specializat</a:t>
            </a:r>
            <a:r>
              <a:rPr lang="es-ES" sz="3200" dirty="0">
                <a:latin typeface="Consolas" pitchFamily="49" charset="0"/>
              </a:rPr>
              <a:t>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200" dirty="0">
                <a:latin typeface="Consolas" pitchFamily="49" charset="0"/>
              </a:rPr>
              <a:t>Vehicul (culoare), Masina (nrScaune, are toate atributele lui Vehicul, si poate sa aiba si altele), Bicicleta (nrPedale)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200" dirty="0">
                <a:latin typeface="Consolas" pitchFamily="49" charset="0"/>
              </a:rPr>
              <a:t>Se mostenesc prototipurile (</a:t>
            </a:r>
            <a:r>
              <a:rPr lang="it-IT" sz="3200" b="1" dirty="0">
                <a:latin typeface="Consolas" pitchFamily="49" charset="0"/>
              </a:rPr>
              <a:t>ce tin de instanta; nu private si static</a:t>
            </a:r>
            <a:r>
              <a:rPr lang="it-IT" sz="3200" dirty="0">
                <a:latin typeface="Consolas" pitchFamily="49" charset="0"/>
              </a:rPr>
              <a:t>)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(is-A)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781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Encapsularea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Imutabilitatea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Relatii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19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Mostenirea</a:t>
            </a:r>
            <a:r>
              <a:rPr lang="en-US" sz="3200" dirty="0">
                <a:latin typeface="Consolas" pitchFamily="49" charset="0"/>
              </a:rPr>
              <a:t> nu </a:t>
            </a:r>
            <a:r>
              <a:rPr lang="en-US" sz="3200" dirty="0" err="1">
                <a:latin typeface="Consolas" pitchFamily="49" charset="0"/>
              </a:rPr>
              <a:t>este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multipla</a:t>
            </a:r>
            <a:r>
              <a:rPr lang="en-US" sz="3200" dirty="0">
                <a:latin typeface="Consolas" pitchFamily="49" charset="0"/>
              </a:rPr>
              <a:t>: un </a:t>
            </a:r>
            <a:r>
              <a:rPr lang="en-US" sz="3200" dirty="0" err="1">
                <a:latin typeface="Consolas" pitchFamily="49" charset="0"/>
              </a:rPr>
              <a:t>copil</a:t>
            </a:r>
            <a:r>
              <a:rPr lang="en-US" sz="3200" dirty="0">
                <a:latin typeface="Consolas" pitchFamily="49" charset="0"/>
              </a:rPr>
              <a:t> are un </a:t>
            </a:r>
            <a:r>
              <a:rPr lang="en-US" sz="3200" dirty="0" err="1">
                <a:latin typeface="Consolas" pitchFamily="49" charset="0"/>
              </a:rPr>
              <a:t>singur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parinte</a:t>
            </a:r>
            <a:r>
              <a:rPr lang="en-US" sz="3200" dirty="0">
                <a:latin typeface="Consolas" pitchFamily="49" charset="0"/>
              </a:rPr>
              <a:t>, </a:t>
            </a:r>
            <a:r>
              <a:rPr lang="en-US" sz="3200" dirty="0" err="1">
                <a:latin typeface="Consolas" pitchFamily="49" charset="0"/>
              </a:rPr>
              <a:t>dar</a:t>
            </a:r>
            <a:r>
              <a:rPr lang="en-US" sz="3200" dirty="0">
                <a:latin typeface="Consolas" pitchFamily="49" charset="0"/>
              </a:rPr>
              <a:t> un </a:t>
            </a:r>
            <a:r>
              <a:rPr lang="en-US" sz="3200" dirty="0" err="1">
                <a:latin typeface="Consolas" pitchFamily="49" charset="0"/>
              </a:rPr>
              <a:t>parinte</a:t>
            </a:r>
            <a:r>
              <a:rPr lang="en-US" sz="3200" dirty="0">
                <a:latin typeface="Consolas" pitchFamily="49" charset="0"/>
              </a:rPr>
              <a:t> are </a:t>
            </a:r>
            <a:r>
              <a:rPr lang="en-US" sz="3200" dirty="0" err="1">
                <a:latin typeface="Consolas" pitchFamily="49" charset="0"/>
              </a:rPr>
              <a:t>mai</a:t>
            </a:r>
            <a:r>
              <a:rPr lang="en-US" sz="3200" dirty="0">
                <a:latin typeface="Consolas" pitchFamily="49" charset="0"/>
              </a:rPr>
              <a:t> multi </a:t>
            </a:r>
            <a:r>
              <a:rPr lang="en-US" sz="3200" dirty="0" err="1">
                <a:latin typeface="Consolas" pitchFamily="49" charset="0"/>
              </a:rPr>
              <a:t>copii</a:t>
            </a:r>
            <a:endParaRPr lang="en-US" sz="32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Ordinea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constructorilor</a:t>
            </a:r>
            <a:r>
              <a:rPr lang="en-US" sz="3200" dirty="0">
                <a:latin typeface="Consolas" pitchFamily="49" charset="0"/>
              </a:rPr>
              <a:t> (super </a:t>
            </a:r>
            <a:r>
              <a:rPr lang="en-US" sz="3200" dirty="0" err="1">
                <a:latin typeface="Consolas" pitchFamily="49" charset="0"/>
              </a:rPr>
              <a:t>si</a:t>
            </a:r>
            <a:r>
              <a:rPr lang="en-US" sz="3200" dirty="0">
                <a:latin typeface="Consolas" pitchFamily="49" charset="0"/>
              </a:rPr>
              <a:t> this)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Super </a:t>
            </a:r>
            <a:r>
              <a:rPr lang="en-US" sz="3200" dirty="0" err="1">
                <a:latin typeface="Consolas" pitchFamily="49" charset="0"/>
              </a:rPr>
              <a:t>sau</a:t>
            </a:r>
            <a:r>
              <a:rPr lang="en-US" sz="3200" dirty="0">
                <a:latin typeface="Consolas" pitchFamily="49" charset="0"/>
              </a:rPr>
              <a:t> this </a:t>
            </a:r>
            <a:r>
              <a:rPr lang="en-US" sz="3200" dirty="0" err="1">
                <a:latin typeface="Consolas" pitchFamily="49" charset="0"/>
              </a:rPr>
              <a:t>trebuie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sa</a:t>
            </a:r>
            <a:r>
              <a:rPr lang="en-US" sz="3200" dirty="0">
                <a:latin typeface="Consolas" pitchFamily="49" charset="0"/>
              </a:rPr>
              <a:t> fie prima </a:t>
            </a:r>
            <a:r>
              <a:rPr lang="en-US" sz="3200" dirty="0" err="1">
                <a:latin typeface="Consolas" pitchFamily="49" charset="0"/>
              </a:rPr>
              <a:t>instructiune</a:t>
            </a:r>
            <a:endParaRPr lang="en-US" sz="32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Avem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acces</a:t>
            </a:r>
            <a:r>
              <a:rPr lang="en-US" sz="3200" dirty="0">
                <a:latin typeface="Consolas" pitchFamily="49" charset="0"/>
              </a:rPr>
              <a:t> la </a:t>
            </a:r>
            <a:r>
              <a:rPr lang="en-US" sz="3200" dirty="0" err="1">
                <a:latin typeface="Consolas" pitchFamily="49" charset="0"/>
              </a:rPr>
              <a:t>atribute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prin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super.atribut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si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this.atribut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(is-A)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023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mostenire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inlantuita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Produs</a:t>
            </a:r>
            <a:r>
              <a:rPr lang="en-US" sz="3200" dirty="0">
                <a:latin typeface="Consolas" pitchFamily="49" charset="0"/>
              </a:rPr>
              <a:t> (</a:t>
            </a:r>
            <a:r>
              <a:rPr lang="en-US" sz="3200" dirty="0" err="1">
                <a:latin typeface="Consolas" pitchFamily="49" charset="0"/>
              </a:rPr>
              <a:t>pret</a:t>
            </a:r>
            <a:r>
              <a:rPr lang="en-US" sz="3200" dirty="0">
                <a:latin typeface="Consolas" pitchFamily="49" charset="0"/>
              </a:rPr>
              <a:t>) -&gt; </a:t>
            </a:r>
            <a:r>
              <a:rPr lang="en-US" sz="3200" dirty="0" err="1">
                <a:latin typeface="Consolas" pitchFamily="49" charset="0"/>
              </a:rPr>
              <a:t>Vehicul</a:t>
            </a:r>
            <a:r>
              <a:rPr lang="en-US" sz="3200" dirty="0">
                <a:latin typeface="Consolas" pitchFamily="49" charset="0"/>
              </a:rPr>
              <a:t> (</a:t>
            </a:r>
            <a:r>
              <a:rPr lang="en-US" sz="3200" dirty="0" err="1">
                <a:latin typeface="Consolas" pitchFamily="49" charset="0"/>
              </a:rPr>
              <a:t>culoare</a:t>
            </a:r>
            <a:r>
              <a:rPr lang="en-US" sz="3200" dirty="0">
                <a:latin typeface="Consolas" pitchFamily="49" charset="0"/>
              </a:rPr>
              <a:t>) -&gt; </a:t>
            </a:r>
            <a:r>
              <a:rPr lang="en-US" sz="3200" dirty="0" err="1">
                <a:latin typeface="Consolas" pitchFamily="49" charset="0"/>
              </a:rPr>
              <a:t>MasinaTeren</a:t>
            </a:r>
            <a:r>
              <a:rPr lang="en-US" sz="3200" dirty="0">
                <a:latin typeface="Consolas" pitchFamily="49" charset="0"/>
              </a:rPr>
              <a:t> (</a:t>
            </a:r>
            <a:r>
              <a:rPr lang="en-US" sz="3200" dirty="0" err="1">
                <a:latin typeface="Consolas" pitchFamily="49" charset="0"/>
              </a:rPr>
              <a:t>nrScaune</a:t>
            </a:r>
            <a:r>
              <a:rPr lang="en-US" sz="3200" dirty="0">
                <a:latin typeface="Consolas" pitchFamily="49" charset="0"/>
              </a:rPr>
              <a:t>) </a:t>
            </a:r>
            <a:r>
              <a:rPr lang="en-US" sz="3200" dirty="0" err="1">
                <a:latin typeface="Consolas" pitchFamily="49" charset="0"/>
              </a:rPr>
              <a:t>si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Bicicleta</a:t>
            </a:r>
            <a:endParaRPr lang="en-US" sz="32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 err="1">
                <a:latin typeface="Consolas" pitchFamily="49" charset="0"/>
              </a:rPr>
              <a:t>daca</a:t>
            </a:r>
            <a:r>
              <a:rPr lang="en-US" sz="3200" dirty="0">
                <a:latin typeface="Consolas" pitchFamily="49" charset="0"/>
              </a:rPr>
              <a:t> nu </a:t>
            </a:r>
            <a:r>
              <a:rPr lang="en-US" sz="3200" dirty="0" err="1">
                <a:latin typeface="Consolas" pitchFamily="49" charset="0"/>
              </a:rPr>
              <a:t>putem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mosteni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multiplu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putem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sa</a:t>
            </a:r>
            <a:r>
              <a:rPr lang="en-US" sz="3200" dirty="0">
                <a:latin typeface="Consolas" pitchFamily="49" charset="0"/>
              </a:rPr>
              <a:t>-l </a:t>
            </a:r>
            <a:r>
              <a:rPr lang="en-US" sz="3200" dirty="0" err="1">
                <a:latin typeface="Consolas" pitchFamily="49" charset="0"/>
              </a:rPr>
              <a:t>includem</a:t>
            </a:r>
            <a:r>
              <a:rPr lang="en-US" sz="3200" dirty="0">
                <a:latin typeface="Consolas" pitchFamily="49" charset="0"/>
              </a:rPr>
              <a:t> (</a:t>
            </a:r>
            <a:r>
              <a:rPr lang="en-US" sz="3200" dirty="0" err="1">
                <a:latin typeface="Consolas" pitchFamily="49" charset="0"/>
              </a:rPr>
              <a:t>sa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facem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compozitie</a:t>
            </a:r>
            <a:r>
              <a:rPr lang="en-US" sz="3200" dirty="0">
                <a:latin typeface="Consolas" pitchFamily="49" charset="0"/>
              </a:rPr>
              <a:t>) </a:t>
            </a:r>
            <a:r>
              <a:rPr lang="en-US" sz="3200" dirty="0" err="1">
                <a:latin typeface="Consolas" pitchFamily="49" charset="0"/>
              </a:rPr>
              <a:t>sau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facem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inlantuit</a:t>
            </a:r>
            <a:endParaRPr lang="en-US" sz="32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200" dirty="0">
                <a:latin typeface="Consolas" pitchFamily="49" charset="0"/>
              </a:rPr>
              <a:t>sa preferam compozitia in locul mostenirii (best practice daca este pretabil)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pot </a:t>
            </a:r>
            <a:r>
              <a:rPr lang="en-US" sz="3200" dirty="0" err="1">
                <a:latin typeface="Consolas" pitchFamily="49" charset="0"/>
              </a:rPr>
              <a:t>sa</a:t>
            </a:r>
            <a:r>
              <a:rPr lang="en-US" sz="3200" dirty="0">
                <a:latin typeface="Consolas" pitchFamily="49" charset="0"/>
              </a:rPr>
              <a:t> pun </a:t>
            </a:r>
            <a:r>
              <a:rPr lang="en-US" sz="3200" dirty="0" err="1">
                <a:latin typeface="Consolas" pitchFamily="49" charset="0"/>
              </a:rPr>
              <a:t>si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masinaTeren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atributul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culoare</a:t>
            </a:r>
            <a:r>
              <a:rPr lang="en-US" sz="3200" dirty="0">
                <a:latin typeface="Consolas" pitchFamily="49" charset="0"/>
              </a:rPr>
              <a:t>; (</a:t>
            </a:r>
            <a:r>
              <a:rPr lang="en-US" sz="3200" dirty="0" err="1">
                <a:latin typeface="Consolas" pitchFamily="49" charset="0"/>
              </a:rPr>
              <a:t>hidding</a:t>
            </a:r>
            <a:r>
              <a:rPr lang="en-US" sz="3200" dirty="0">
                <a:latin typeface="Consolas" pitchFamily="49" charset="0"/>
              </a:rPr>
              <a:t> fields) - </a:t>
            </a:r>
            <a:r>
              <a:rPr lang="en-US" sz="3200" dirty="0" err="1">
                <a:latin typeface="Consolas" pitchFamily="49" charset="0"/>
              </a:rPr>
              <a:t>lucreaza</a:t>
            </a:r>
            <a:r>
              <a:rPr lang="en-US" sz="3200" dirty="0">
                <a:latin typeface="Consolas" pitchFamily="49" charset="0"/>
              </a:rPr>
              <a:t> cu </a:t>
            </a:r>
            <a:r>
              <a:rPr lang="en-US" sz="3200" dirty="0" err="1">
                <a:latin typeface="Consolas" pitchFamily="49" charset="0"/>
              </a:rPr>
              <a:t>culoarea</a:t>
            </a:r>
            <a:r>
              <a:rPr lang="en-US" sz="3200" dirty="0">
                <a:latin typeface="Consolas" pitchFamily="49" charset="0"/>
              </a:rPr>
              <a:t> din </a:t>
            </a:r>
            <a:r>
              <a:rPr lang="en-US" sz="3200" dirty="0" err="1">
                <a:latin typeface="Consolas" pitchFamily="49" charset="0"/>
              </a:rPr>
              <a:t>MasinaTeren</a:t>
            </a:r>
            <a:endParaRPr lang="en-US" sz="32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800" dirty="0" err="1">
                <a:latin typeface="Consolas" pitchFamily="49" charset="0"/>
              </a:rPr>
              <a:t>culoare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caroserie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si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culoare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tapiserie</a:t>
            </a:r>
            <a:r>
              <a:rPr lang="en-US" sz="2800" dirty="0">
                <a:latin typeface="Consolas" pitchFamily="49" charset="0"/>
              </a:rPr>
              <a:t> (</a:t>
            </a:r>
            <a:r>
              <a:rPr lang="en-US" sz="2800" dirty="0" err="1">
                <a:latin typeface="Consolas" pitchFamily="49" charset="0"/>
              </a:rPr>
              <a:t>this.culoare</a:t>
            </a:r>
            <a:r>
              <a:rPr lang="en-US" sz="2800" dirty="0">
                <a:latin typeface="Consolas" pitchFamily="49" charset="0"/>
              </a:rPr>
              <a:t> != </a:t>
            </a:r>
            <a:r>
              <a:rPr lang="en-US" sz="2800" dirty="0" err="1">
                <a:latin typeface="Consolas" pitchFamily="49" charset="0"/>
              </a:rPr>
              <a:t>super.culoare</a:t>
            </a:r>
            <a:r>
              <a:rPr lang="en-US" sz="2800" dirty="0">
                <a:latin typeface="Consolas" pitchFamily="49" charset="0"/>
              </a:rPr>
              <a:t>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Mostenire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(is-A)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612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Moduri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modificatori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Encapsularea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Imutabilitatea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Relatii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endParaRPr lang="en-US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FA32DC10-C1A6-4EE3-B95C-CB2D22FE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1971C560-195E-4B52-8F1C-BDA05904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72334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855DFBD6-E198-4435-93ED-51AA7F88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45835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BFEE84FA-F705-4336-B4FE-7548AE37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22625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5BB1FDB3-240E-4542-A002-E7F61B05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994143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50FDF506-EC42-4CBE-B38F-116D1B55E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476203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1750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D7512-F989-434C-B1A0-E6D30EE3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3572530"/>
            <a:ext cx="7732839" cy="278382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Tipul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instantei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tipul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constructorului</a:t>
            </a:r>
            <a:endParaRPr lang="en-US" sz="2000" dirty="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Poate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propriul</a:t>
            </a:r>
            <a:r>
              <a:rPr lang="en-US" sz="2000" dirty="0">
                <a:solidFill>
                  <a:schemeClr val="bg1"/>
                </a:solidFill>
              </a:rPr>
              <a:t> tip </a:t>
            </a:r>
            <a:r>
              <a:rPr lang="en-US" sz="2000" dirty="0" err="1">
                <a:solidFill>
                  <a:schemeClr val="bg1"/>
                </a:solidFill>
              </a:rPr>
              <a:t>sau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tipul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parintelui</a:t>
            </a:r>
            <a:endParaRPr lang="en-US" sz="2000" dirty="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Instanta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de un tip 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referinta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fie de alt tip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</a:rPr>
              <a:t>Ex: Carte (</a:t>
            </a:r>
            <a:r>
              <a:rPr lang="en-US" sz="2000" dirty="0" err="1">
                <a:solidFill>
                  <a:schemeClr val="bg1"/>
                </a:solidFill>
              </a:rPr>
              <a:t>titlu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autor</a:t>
            </a:r>
            <a:r>
              <a:rPr lang="en-US" sz="2000" dirty="0">
                <a:solidFill>
                  <a:schemeClr val="bg1"/>
                </a:solidFill>
              </a:rPr>
              <a:t>), </a:t>
            </a:r>
            <a:r>
              <a:rPr lang="en-US" sz="2000" dirty="0" err="1">
                <a:solidFill>
                  <a:schemeClr val="bg1"/>
                </a:solidFill>
              </a:rPr>
              <a:t>Nuvela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nrCapitole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nrPersonaje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chemeClr val="bg1"/>
                </a:solidFill>
              </a:rPr>
              <a:t>instanceof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Polimorfism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5855004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Moduri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modificatori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Encapsularea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Imutabilitatea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Relatii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endParaRPr lang="en-US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FA32DC10-C1A6-4EE3-B95C-CB2D22FE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1971C560-195E-4B52-8F1C-BDA05904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73865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855DFBD6-E198-4435-93ED-51AA7F88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49175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BFEE84FA-F705-4336-B4FE-7548AE37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206753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5BB1FDB3-240E-4542-A002-E7F61B05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981675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B5BC31F2-4C60-4ED6-B2BC-286243B5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475659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ini pentru green check">
            <a:extLst>
              <a:ext uri="{FF2B5EF4-FFF2-40B4-BE49-F238E27FC236}">
                <a16:creationId xmlns:a16="http://schemas.microsoft.com/office/drawing/2014/main" id="{DD3CB2BE-2383-4ACD-A46C-B60284CE1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543570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734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E822C-BE54-494B-AAC4-FAA02574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9" y="108843"/>
            <a:ext cx="7620000" cy="622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2A36A-2C6F-4DBE-A1CC-DA08702D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657049"/>
            <a:ext cx="31432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97BD0-B1CC-4483-98DA-3D12CBCC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732"/>
            <a:ext cx="3862838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D432A1-5009-4AE3-B666-5CE9D4968D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r="1670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Blocuri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initializare</a:t>
            </a:r>
            <a:r>
              <a:rPr lang="en-US" sz="1800" b="1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	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Static (zone de </a:t>
            </a: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memorie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, </a:t>
            </a: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metode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, </a:t>
            </a: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blocuri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initializare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 	</a:t>
            </a:r>
            <a:endParaRPr lang="en-US" sz="1800" b="1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Final	</a:t>
            </a:r>
            <a:endParaRPr lang="en-US" sz="1800" b="1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Supraincarcarea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	</a:t>
            </a:r>
            <a:endParaRPr lang="en-US" sz="1800" b="1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Vectori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(arrays) 	</a:t>
            </a:r>
            <a:endParaRPr lang="en-US" sz="1800" b="1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Recapitulare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72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E5D03-7962-42F1-A38B-8786F5A95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85" y="0"/>
            <a:ext cx="9198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E44A-29E2-45CB-A06B-1BAA5295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F9048-E1F2-4425-883E-E800F625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Encapsularea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Imutabilitatea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Relatii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FA32DC10-C1A6-4EE3-B95C-CB2D22FE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330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90B5D-25A4-4A6C-9400-E559ECCC2B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r="20046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8321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F25D2A3-4826-4B09-B1B9-24AB4194FE29}" type="slidenum">
              <a:rPr lang="en-US" sz="15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 err="1"/>
              <a:t>Mecanism</a:t>
            </a:r>
            <a:r>
              <a:rPr lang="en-US" sz="1800" dirty="0"/>
              <a:t> de </a:t>
            </a:r>
            <a:r>
              <a:rPr lang="en-US" sz="1800" dirty="0" err="1"/>
              <a:t>organizare</a:t>
            </a:r>
            <a:r>
              <a:rPr lang="en-US" sz="1800" dirty="0"/>
              <a:t> a </a:t>
            </a:r>
            <a:r>
              <a:rPr lang="en-US" sz="1800" dirty="0" err="1"/>
              <a:t>claselor</a:t>
            </a:r>
            <a:endParaRPr lang="en-US" sz="1800" dirty="0"/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 err="1"/>
              <a:t>Pachetul</a:t>
            </a:r>
            <a:r>
              <a:rPr lang="en-US" sz="1800" dirty="0"/>
              <a:t> </a:t>
            </a:r>
            <a:r>
              <a:rPr lang="en-US" sz="1800" dirty="0" err="1"/>
              <a:t>grupeaza</a:t>
            </a:r>
            <a:r>
              <a:rPr lang="en-US" sz="1800" dirty="0"/>
              <a:t> </a:t>
            </a:r>
            <a:r>
              <a:rPr lang="en-US" sz="1800" dirty="0" err="1"/>
              <a:t>clasele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nu </a:t>
            </a:r>
            <a:r>
              <a:rPr lang="en-US" sz="1800" dirty="0" err="1"/>
              <a:t>poti</a:t>
            </a:r>
            <a:r>
              <a:rPr lang="en-US" sz="1800" dirty="0"/>
              <a:t> </a:t>
            </a:r>
            <a:r>
              <a:rPr lang="en-US" sz="1800" dirty="0" err="1"/>
              <a:t>avea</a:t>
            </a:r>
            <a:r>
              <a:rPr lang="en-US" sz="1800" dirty="0"/>
              <a:t> </a:t>
            </a:r>
            <a:r>
              <a:rPr lang="en-US" sz="1800" dirty="0" err="1"/>
              <a:t>acelasi</a:t>
            </a:r>
            <a:r>
              <a:rPr lang="en-US" sz="1800" dirty="0"/>
              <a:t> </a:t>
            </a:r>
            <a:r>
              <a:rPr lang="en-US" sz="1800" dirty="0" err="1"/>
              <a:t>nume</a:t>
            </a:r>
            <a:r>
              <a:rPr lang="en-US" sz="1800" dirty="0"/>
              <a:t> de </a:t>
            </a:r>
            <a:r>
              <a:rPr lang="en-US" sz="1800" dirty="0" err="1"/>
              <a:t>clasa</a:t>
            </a:r>
            <a:r>
              <a:rPr lang="en-US" sz="1800" dirty="0"/>
              <a:t> </a:t>
            </a:r>
            <a:r>
              <a:rPr lang="en-US" sz="1800" dirty="0" err="1"/>
              <a:t>intr</a:t>
            </a:r>
            <a:r>
              <a:rPr lang="en-US" sz="1800" dirty="0"/>
              <a:t>-un </a:t>
            </a:r>
            <a:r>
              <a:rPr lang="en-US" sz="1800" dirty="0" err="1"/>
              <a:t>pachet</a:t>
            </a:r>
            <a:endParaRPr lang="en-US" sz="1800" dirty="0"/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/>
              <a:t>Automat se </a:t>
            </a:r>
            <a:r>
              <a:rPr lang="en-US" sz="1800" dirty="0" err="1"/>
              <a:t>baga</a:t>
            </a:r>
            <a:r>
              <a:rPr lang="en-US" sz="1800" dirty="0"/>
              <a:t> in </a:t>
            </a:r>
            <a:r>
              <a:rPr lang="en-US" sz="1800" dirty="0" err="1"/>
              <a:t>pachetul</a:t>
            </a:r>
            <a:r>
              <a:rPr lang="en-US" sz="1800" dirty="0"/>
              <a:t> default (</a:t>
            </a:r>
            <a:r>
              <a:rPr lang="en-US" sz="1800" dirty="0" err="1"/>
              <a:t>fara</a:t>
            </a:r>
            <a:r>
              <a:rPr lang="en-US" sz="1800" dirty="0"/>
              <a:t> </a:t>
            </a:r>
            <a:r>
              <a:rPr lang="en-US" sz="1800" dirty="0" err="1"/>
              <a:t>nume</a:t>
            </a:r>
            <a:r>
              <a:rPr lang="en-US" sz="1800" dirty="0"/>
              <a:t>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/>
              <a:t>Se </a:t>
            </a:r>
            <a:r>
              <a:rPr lang="en-US" sz="1800" dirty="0" err="1"/>
              <a:t>prefera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fie un </a:t>
            </a:r>
            <a:r>
              <a:rPr lang="en-US" sz="1800" dirty="0" err="1"/>
              <a:t>pachet</a:t>
            </a:r>
            <a:r>
              <a:rPr lang="en-US" sz="1800" dirty="0"/>
              <a:t> </a:t>
            </a:r>
            <a:r>
              <a:rPr lang="en-US" sz="1800" dirty="0" err="1"/>
              <a:t>unic</a:t>
            </a:r>
            <a:r>
              <a:rPr lang="en-US" sz="1800" dirty="0"/>
              <a:t> in </a:t>
            </a:r>
            <a:r>
              <a:rPr lang="en-US" sz="1800" dirty="0" err="1"/>
              <a:t>lume</a:t>
            </a:r>
            <a:endParaRPr lang="en-US" sz="1800" dirty="0"/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 err="1"/>
              <a:t>Pachete</a:t>
            </a:r>
            <a:r>
              <a:rPr lang="en-US" sz="1800" dirty="0"/>
              <a:t> in </a:t>
            </a:r>
            <a:r>
              <a:rPr lang="en-US" sz="1800" dirty="0" err="1"/>
              <a:t>BlueJ</a:t>
            </a:r>
            <a:endParaRPr lang="en-US" sz="1800" dirty="0"/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dirty="0"/>
              <a:t>Modul: </a:t>
            </a:r>
            <a:r>
              <a:rPr lang="en-US" sz="1800" dirty="0" err="1"/>
              <a:t>incepand</a:t>
            </a:r>
            <a:r>
              <a:rPr lang="en-US" sz="1800" dirty="0"/>
              <a:t> cu Java 9 (o </a:t>
            </a:r>
            <a:r>
              <a:rPr lang="en-US" sz="1800" dirty="0" err="1"/>
              <a:t>noua</a:t>
            </a:r>
            <a:r>
              <a:rPr lang="en-US" sz="1800" dirty="0"/>
              <a:t> </a:t>
            </a:r>
            <a:r>
              <a:rPr lang="en-US" sz="1800" dirty="0" err="1"/>
              <a:t>grupare</a:t>
            </a:r>
            <a:r>
              <a:rPr lang="en-US" sz="1800" dirty="0"/>
              <a:t>); </a:t>
            </a:r>
            <a:r>
              <a:rPr lang="en-US" sz="1800" dirty="0" err="1"/>
              <a:t>organizare</a:t>
            </a:r>
            <a:r>
              <a:rPr lang="en-US" sz="1800" dirty="0"/>
              <a:t> </a:t>
            </a:r>
            <a:r>
              <a:rPr lang="en-US" sz="1800" dirty="0" err="1"/>
              <a:t>peste</a:t>
            </a:r>
            <a:r>
              <a:rPr lang="en-US" sz="1800" dirty="0"/>
              <a:t> </a:t>
            </a:r>
            <a:r>
              <a:rPr lang="en-US" sz="1800" dirty="0" err="1"/>
              <a:t>pachete</a:t>
            </a:r>
            <a:endParaRPr lang="en-US" sz="1800" dirty="0"/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Pachete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8098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Moduri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modificatori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Encapsularea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Imutabilitatea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Relatii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FA32DC10-C1A6-4EE3-B95C-CB2D22FE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1971C560-195E-4B52-8F1C-BDA05904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6836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412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283B7-F46A-44C1-B915-E036D2A0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73" y="4139268"/>
            <a:ext cx="4405269" cy="2718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bg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</a:rPr>
              <a:t>Se </a:t>
            </a:r>
            <a:r>
              <a:rPr lang="en-US" sz="2000" dirty="0" err="1">
                <a:solidFill>
                  <a:schemeClr val="bg1"/>
                </a:solidFill>
              </a:rPr>
              <a:t>poate</a:t>
            </a:r>
            <a:r>
              <a:rPr lang="en-US" sz="2000" dirty="0">
                <a:solidFill>
                  <a:schemeClr val="bg1"/>
                </a:solidFill>
              </a:rPr>
              <a:t> seta </a:t>
            </a:r>
            <a:r>
              <a:rPr lang="en-US" sz="2000" dirty="0" err="1">
                <a:solidFill>
                  <a:schemeClr val="bg1"/>
                </a:solidFill>
              </a:rPr>
              <a:t>modul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acces</a:t>
            </a:r>
            <a:r>
              <a:rPr lang="en-US" sz="2000" dirty="0">
                <a:solidFill>
                  <a:schemeClr val="bg1"/>
                </a:solidFill>
              </a:rPr>
              <a:t> al </a:t>
            </a:r>
            <a:r>
              <a:rPr lang="en-US" sz="2000" dirty="0" err="1">
                <a:solidFill>
                  <a:schemeClr val="bg1"/>
                </a:solidFill>
              </a:rPr>
              <a:t>claselor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sau</a:t>
            </a:r>
            <a:r>
              <a:rPr lang="en-US" sz="2000" dirty="0">
                <a:solidFill>
                  <a:schemeClr val="bg1"/>
                </a:solidFill>
              </a:rPr>
              <a:t> al </a:t>
            </a:r>
            <a:r>
              <a:rPr lang="en-US" sz="2000" dirty="0" err="1">
                <a:solidFill>
                  <a:schemeClr val="bg1"/>
                </a:solidFill>
              </a:rPr>
              <a:t>membrilor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clase</a:t>
            </a:r>
            <a:endParaRPr lang="en-US" sz="2000" dirty="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</a:rPr>
              <a:t>Utile </a:t>
            </a:r>
            <a:r>
              <a:rPr lang="en-US" sz="2000" dirty="0" err="1">
                <a:solidFill>
                  <a:schemeClr val="bg1"/>
                </a:solidFill>
              </a:rPr>
              <a:t>cand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nu </a:t>
            </a:r>
            <a:r>
              <a:rPr lang="en-US" sz="2000" dirty="0" err="1">
                <a:solidFill>
                  <a:schemeClr val="bg1"/>
                </a:solidFill>
              </a:rPr>
              <a:t>limitam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accesul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toate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functionalitatile</a:t>
            </a:r>
            <a:endParaRPr lang="en-US" sz="2000" dirty="0">
              <a:solidFill>
                <a:schemeClr val="bg1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chemeClr val="bg1"/>
                </a:solidFill>
              </a:rPr>
              <a:t>Moduri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acces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</a:rPr>
              <a:t>Public – </a:t>
            </a:r>
            <a:r>
              <a:rPr lang="en-US" sz="2000" dirty="0" err="1">
                <a:solidFill>
                  <a:schemeClr val="bg1"/>
                </a:solidFill>
              </a:rPr>
              <a:t>poate</a:t>
            </a:r>
            <a:r>
              <a:rPr lang="en-US" sz="2000" dirty="0">
                <a:solidFill>
                  <a:schemeClr val="bg1"/>
                </a:solidFill>
              </a:rPr>
              <a:t> fi </a:t>
            </a:r>
            <a:r>
              <a:rPr lang="en-US" sz="2000" dirty="0" err="1">
                <a:solidFill>
                  <a:schemeClr val="bg1"/>
                </a:solidFill>
              </a:rPr>
              <a:t>folosit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oriunde</a:t>
            </a:r>
            <a:endParaRPr lang="en-US" sz="2000" dirty="0">
              <a:solidFill>
                <a:schemeClr val="bg1"/>
              </a:solidFill>
            </a:endParaRP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</a:rPr>
              <a:t>Protected – </a:t>
            </a:r>
            <a:r>
              <a:rPr lang="en-US" sz="2000" dirty="0" err="1">
                <a:solidFill>
                  <a:schemeClr val="bg1"/>
                </a:solidFill>
              </a:rPr>
              <a:t>poate</a:t>
            </a:r>
            <a:r>
              <a:rPr lang="en-US" sz="2000" dirty="0">
                <a:solidFill>
                  <a:schemeClr val="bg1"/>
                </a:solidFill>
              </a:rPr>
              <a:t> fi </a:t>
            </a:r>
            <a:r>
              <a:rPr lang="en-US" sz="2000" dirty="0" err="1">
                <a:solidFill>
                  <a:schemeClr val="bg1"/>
                </a:solidFill>
              </a:rPr>
              <a:t>folosit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doar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pachet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clasele</a:t>
            </a:r>
            <a:r>
              <a:rPr lang="en-US" sz="2000" dirty="0">
                <a:solidFill>
                  <a:schemeClr val="bg1"/>
                </a:solidFill>
              </a:rPr>
              <a:t> care-l </a:t>
            </a:r>
            <a:r>
              <a:rPr lang="en-US" sz="2000" dirty="0" err="1">
                <a:solidFill>
                  <a:schemeClr val="bg1"/>
                </a:solidFill>
              </a:rPr>
              <a:t>mostenesc</a:t>
            </a:r>
            <a:endParaRPr lang="en-US" sz="2000" dirty="0">
              <a:solidFill>
                <a:schemeClr val="bg1"/>
              </a:solidFill>
            </a:endParaRP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</a:rPr>
              <a:t>Default – mod de </a:t>
            </a:r>
            <a:r>
              <a:rPr lang="en-US" sz="2000" dirty="0" err="1">
                <a:solidFill>
                  <a:schemeClr val="bg1"/>
                </a:solidFill>
              </a:rPr>
              <a:t>acces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nivel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pachet</a:t>
            </a:r>
            <a:r>
              <a:rPr lang="en-US" sz="2000" dirty="0">
                <a:solidFill>
                  <a:schemeClr val="bg1"/>
                </a:solidFill>
              </a:rPr>
              <a:t>; nu se </a:t>
            </a:r>
            <a:r>
              <a:rPr lang="en-US" sz="2000" dirty="0" err="1">
                <a:solidFill>
                  <a:schemeClr val="bg1"/>
                </a:solidFill>
              </a:rPr>
              <a:t>scrie</a:t>
            </a:r>
            <a:endParaRPr lang="en-US" sz="2000" dirty="0">
              <a:solidFill>
                <a:schemeClr val="bg1"/>
              </a:solidFill>
            </a:endParaRP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chemeClr val="bg1"/>
                </a:solidFill>
              </a:rPr>
              <a:t>Private – </a:t>
            </a:r>
            <a:r>
              <a:rPr lang="en-US" sz="2000" dirty="0" err="1">
                <a:solidFill>
                  <a:schemeClr val="bg1"/>
                </a:solidFill>
              </a:rPr>
              <a:t>doar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clasa</a:t>
            </a:r>
            <a:r>
              <a:rPr lang="en-US" sz="2000" dirty="0">
                <a:solidFill>
                  <a:schemeClr val="bg1"/>
                </a:solidFill>
              </a:rPr>
              <a:t> in care a </a:t>
            </a:r>
            <a:r>
              <a:rPr lang="en-US" sz="2000" dirty="0" err="1">
                <a:solidFill>
                  <a:schemeClr val="bg1"/>
                </a:solidFill>
              </a:rPr>
              <a:t>fost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declarat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Moduri de acces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634545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699</Words>
  <Application>Microsoft Office PowerPoint</Application>
  <PresentationFormat>Widescreen</PresentationFormat>
  <Paragraphs>215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Bold</vt:lpstr>
      <vt:lpstr>Calibri</vt:lpstr>
      <vt:lpstr>Calibri Light</vt:lpstr>
      <vt:lpstr>Consolas</vt:lpstr>
      <vt:lpstr>Gill Sans</vt:lpstr>
      <vt:lpstr>Wingdings</vt:lpstr>
      <vt:lpstr>Office Theme</vt:lpstr>
      <vt:lpstr>Java 1 – Curs 4</vt:lpstr>
      <vt:lpstr>Agenda</vt:lpstr>
      <vt:lpstr>Recapitulare</vt:lpstr>
      <vt:lpstr>PowerPoint Presentation</vt:lpstr>
      <vt:lpstr>PowerPoint Presentation</vt:lpstr>
      <vt:lpstr>Agenda</vt:lpstr>
      <vt:lpstr>Pachete</vt:lpstr>
      <vt:lpstr>Agenda</vt:lpstr>
      <vt:lpstr>Moduri de acces</vt:lpstr>
      <vt:lpstr>Modificatori de acces</vt:lpstr>
      <vt:lpstr>Agenda</vt:lpstr>
      <vt:lpstr>Encapsularea</vt:lpstr>
      <vt:lpstr>Encapsularea</vt:lpstr>
      <vt:lpstr>Agenda</vt:lpstr>
      <vt:lpstr>Imutabilitatea</vt:lpstr>
      <vt:lpstr>Imutabilitatea</vt:lpstr>
      <vt:lpstr>Agenda</vt:lpstr>
      <vt:lpstr>Compozitie (has-A)</vt:lpstr>
      <vt:lpstr>Mostenire (is-A)</vt:lpstr>
      <vt:lpstr>Mostenire (is-A)</vt:lpstr>
      <vt:lpstr>Mostenire (is-A)</vt:lpstr>
      <vt:lpstr>Agenda</vt:lpstr>
      <vt:lpstr>Polimorfism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 – Curs 1</dc:title>
  <dc:creator>Laurentiu Alin Olteanu</dc:creator>
  <cp:lastModifiedBy>Laurentiu Alin Olteanu</cp:lastModifiedBy>
  <cp:revision>125</cp:revision>
  <dcterms:created xsi:type="dcterms:W3CDTF">2018-02-25T13:53:45Z</dcterms:created>
  <dcterms:modified xsi:type="dcterms:W3CDTF">2018-03-20T13:45:55Z</dcterms:modified>
</cp:coreProperties>
</file>