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87" r:id="rId5"/>
    <p:sldId id="344" r:id="rId6"/>
    <p:sldId id="341" r:id="rId7"/>
    <p:sldId id="342" r:id="rId8"/>
    <p:sldId id="343" r:id="rId9"/>
    <p:sldId id="345" r:id="rId10"/>
    <p:sldId id="340" r:id="rId11"/>
    <p:sldId id="347" r:id="rId12"/>
    <p:sldId id="346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9" autoAdjust="0"/>
  </p:normalViewPr>
  <p:slideViewPr>
    <p:cSldViewPr snapToGrid="0">
      <p:cViewPr varScale="1">
        <p:scale>
          <a:sx n="76" d="100"/>
          <a:sy n="76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5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D7512-F989-434C-B1A0-E6D30EE3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3572530"/>
            <a:ext cx="7732839" cy="278382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Capacitatea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instante</a:t>
            </a:r>
            <a:r>
              <a:rPr lang="en-US" sz="2000" dirty="0">
                <a:solidFill>
                  <a:schemeClr val="bg1"/>
                </a:solidFill>
              </a:rPr>
              <a:t> de a </a:t>
            </a:r>
            <a:r>
              <a:rPr lang="en-US" sz="2000" dirty="0" err="1">
                <a:solidFill>
                  <a:schemeClr val="bg1"/>
                </a:solidFill>
              </a:rPr>
              <a:t>lua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forme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tip superior - de la </a:t>
            </a:r>
            <a:r>
              <a:rPr lang="en-US" sz="2000" dirty="0" err="1">
                <a:solidFill>
                  <a:schemeClr val="bg1"/>
                </a:solidFill>
              </a:rPr>
              <a:t>parinte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instantei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constructorului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propriul</a:t>
            </a:r>
            <a:r>
              <a:rPr lang="en-US" sz="2000" dirty="0">
                <a:solidFill>
                  <a:schemeClr val="bg1"/>
                </a:solidFill>
              </a:rPr>
              <a:t> tip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parintelui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Instanta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de un tip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referinta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fie de alt tip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Ex: Carte (</a:t>
            </a:r>
            <a:r>
              <a:rPr lang="en-US" sz="2000" dirty="0" err="1">
                <a:solidFill>
                  <a:schemeClr val="bg1"/>
                </a:solidFill>
              </a:rPr>
              <a:t>titlu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autor</a:t>
            </a:r>
            <a:r>
              <a:rPr lang="en-US" sz="2000" dirty="0">
                <a:solidFill>
                  <a:schemeClr val="bg1"/>
                </a:solidFill>
              </a:rPr>
              <a:t>), </a:t>
            </a:r>
            <a:r>
              <a:rPr lang="en-US" sz="2000" dirty="0" err="1">
                <a:solidFill>
                  <a:schemeClr val="bg1"/>
                </a:solidFill>
              </a:rPr>
              <a:t>Nuvela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nrCapitole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nrPersonaje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instanceof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Polimorfism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585500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3C8A93-2031-4D06-9978-84081EDFB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 r="19" b="-2"/>
          <a:stretch/>
        </p:blipFill>
        <p:spPr>
          <a:xfrm>
            <a:off x="5494020" y="1286884"/>
            <a:ext cx="6233160" cy="4272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Ai mai multe instante de tipuri diferite si vrei sa le restrangi la un tip comun (prelucrare la toate cu aceeasi operatie)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Ai anumita operatie pe care vrei sa o aplici pe mai multe tipuri (parametrul sa fie flexibi; sa poata veni mai multe instante)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Ex: array cu mai multe forme geometrice (Punct; dreptunghi, trapez)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Polimorfism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23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4A86B933-69CC-48D7-8F8C-C5545CF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95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76D6D-2BD4-44AC-A558-1FB8A9713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5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rgbClr val="FFFFFF"/>
                </a:solidFill>
              </a:rPr>
              <a:t>Trebuie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publica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comportament</a:t>
            </a:r>
            <a:endParaRPr lang="en-US" sz="17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rgbClr val="FFFFFF"/>
                </a:solidFill>
              </a:rPr>
              <a:t>Aceeasi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semnatura</a:t>
            </a:r>
            <a:r>
              <a:rPr lang="en-US" sz="1700" dirty="0">
                <a:solidFill>
                  <a:srgbClr val="FFFFFF"/>
                </a:solidFill>
              </a:rPr>
              <a:t> (ca in </a:t>
            </a:r>
            <a:r>
              <a:rPr lang="en-US" sz="1700" dirty="0" err="1">
                <a:solidFill>
                  <a:srgbClr val="FFFFFF"/>
                </a:solidFill>
              </a:rPr>
              <a:t>parinte</a:t>
            </a:r>
            <a:r>
              <a:rPr lang="en-US" sz="1700" dirty="0">
                <a:solidFill>
                  <a:srgbClr val="FFFFFF"/>
                </a:solidFill>
              </a:rPr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rgbClr val="FFFFFF"/>
                </a:solidFill>
              </a:rPr>
              <a:t>Tipul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returnat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trebuie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aceleasi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sau</a:t>
            </a:r>
            <a:r>
              <a:rPr lang="en-US" sz="1700" dirty="0">
                <a:solidFill>
                  <a:srgbClr val="FFFFFF"/>
                </a:solidFill>
              </a:rPr>
              <a:t> un tip co-variant (</a:t>
            </a:r>
            <a:r>
              <a:rPr lang="en-US" sz="1700" dirty="0" err="1">
                <a:solidFill>
                  <a:srgbClr val="FFFFFF"/>
                </a:solidFill>
              </a:rPr>
              <a:t>pt</a:t>
            </a:r>
            <a:r>
              <a:rPr lang="en-US" sz="1700" dirty="0">
                <a:solidFill>
                  <a:srgbClr val="FFFFFF"/>
                </a:solidFill>
              </a:rPr>
              <a:t> primitive </a:t>
            </a:r>
            <a:r>
              <a:rPr lang="en-US" sz="1700" dirty="0" err="1">
                <a:solidFill>
                  <a:srgbClr val="FFFFFF"/>
                </a:solidFill>
              </a:rPr>
              <a:t>trebuie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acelasi</a:t>
            </a:r>
            <a:r>
              <a:rPr lang="en-US" sz="1700" dirty="0">
                <a:solidFill>
                  <a:srgbClr val="FFFFFF"/>
                </a:solidFill>
              </a:rPr>
              <a:t>; </a:t>
            </a:r>
            <a:r>
              <a:rPr lang="en-US" sz="1700" dirty="0" err="1">
                <a:solidFill>
                  <a:srgbClr val="FFFFFF"/>
                </a:solidFill>
              </a:rPr>
              <a:t>pentru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obiecte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returnam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acelasi</a:t>
            </a:r>
            <a:r>
              <a:rPr lang="en-US" sz="1700" dirty="0">
                <a:solidFill>
                  <a:srgbClr val="FFFFFF"/>
                </a:solidFill>
              </a:rPr>
              <a:t> tip fie </a:t>
            </a:r>
            <a:r>
              <a:rPr lang="en-US" sz="1700" dirty="0" err="1">
                <a:solidFill>
                  <a:srgbClr val="FFFFFF"/>
                </a:solidFill>
              </a:rPr>
              <a:t>tipul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unui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copil</a:t>
            </a:r>
            <a:r>
              <a:rPr lang="en-US" sz="1700" dirty="0">
                <a:solidFill>
                  <a:srgbClr val="FFFFFF"/>
                </a:solidFill>
              </a:rPr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rgbClr val="FFFFFF"/>
                </a:solidFill>
              </a:rPr>
              <a:t>Modificatorul</a:t>
            </a:r>
            <a:r>
              <a:rPr lang="en-US" sz="1700" dirty="0">
                <a:solidFill>
                  <a:srgbClr val="FFFFFF"/>
                </a:solidFill>
              </a:rPr>
              <a:t> de </a:t>
            </a:r>
            <a:r>
              <a:rPr lang="en-US" sz="1700" dirty="0" err="1">
                <a:solidFill>
                  <a:srgbClr val="FFFFFF"/>
                </a:solidFill>
              </a:rPr>
              <a:t>acces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trebuie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fie </a:t>
            </a:r>
            <a:r>
              <a:rPr lang="en-US" sz="1700" dirty="0" err="1">
                <a:solidFill>
                  <a:srgbClr val="FFFFFF"/>
                </a:solidFill>
              </a:rPr>
              <a:t>cel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putin</a:t>
            </a:r>
            <a:r>
              <a:rPr lang="en-US" sz="1700" dirty="0">
                <a:solidFill>
                  <a:srgbClr val="FFFFFF"/>
                </a:solidFill>
              </a:rPr>
              <a:t> la </a:t>
            </a:r>
            <a:r>
              <a:rPr lang="en-US" sz="1700" dirty="0" err="1">
                <a:solidFill>
                  <a:srgbClr val="FFFFFF"/>
                </a:solidFill>
              </a:rPr>
              <a:t>fel</a:t>
            </a:r>
            <a:r>
              <a:rPr lang="en-US" sz="1700" dirty="0">
                <a:solidFill>
                  <a:srgbClr val="FFFFFF"/>
                </a:solidFill>
              </a:rPr>
              <a:t> de </a:t>
            </a:r>
            <a:r>
              <a:rPr lang="en-US" sz="1700" dirty="0" err="1">
                <a:solidFill>
                  <a:srgbClr val="FFFFFF"/>
                </a:solidFill>
              </a:rPr>
              <a:t>permisiv</a:t>
            </a:r>
            <a:r>
              <a:rPr lang="en-US" sz="1700" dirty="0">
                <a:solidFill>
                  <a:srgbClr val="FFFFFF"/>
                </a:solidFill>
              </a:rPr>
              <a:t> (</a:t>
            </a:r>
            <a:r>
              <a:rPr lang="en-US" sz="1700" dirty="0" err="1">
                <a:solidFill>
                  <a:srgbClr val="FFFFFF"/>
                </a:solidFill>
              </a:rPr>
              <a:t>permisivitate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mai</a:t>
            </a:r>
            <a:r>
              <a:rPr lang="en-US" sz="1700" dirty="0">
                <a:solidFill>
                  <a:srgbClr val="FFFFFF"/>
                </a:solidFill>
              </a:rPr>
              <a:t> mare 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>
                <a:solidFill>
                  <a:srgbClr val="FFFFFF"/>
                </a:solidFill>
              </a:rPr>
              <a:t>Nu are </a:t>
            </a:r>
            <a:r>
              <a:rPr lang="en-US" sz="1700" dirty="0" err="1">
                <a:solidFill>
                  <a:srgbClr val="FFFFFF"/>
                </a:solidFill>
              </a:rPr>
              <a:t>voie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propage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mai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multe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exceptii</a:t>
            </a:r>
            <a:r>
              <a:rPr lang="en-US" sz="1700" dirty="0">
                <a:solidFill>
                  <a:srgbClr val="FFFFFF"/>
                </a:solidFill>
              </a:rPr>
              <a:t> checked </a:t>
            </a:r>
            <a:r>
              <a:rPr lang="en-US" sz="1700" dirty="0" err="1">
                <a:solidFill>
                  <a:srgbClr val="FFFFFF"/>
                </a:solidFill>
              </a:rPr>
              <a:t>sau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exceptii</a:t>
            </a:r>
            <a:r>
              <a:rPr lang="en-US" sz="1700" dirty="0">
                <a:solidFill>
                  <a:srgbClr val="FFFFFF"/>
                </a:solidFill>
              </a:rPr>
              <a:t> checked  </a:t>
            </a:r>
            <a:r>
              <a:rPr lang="en-US" sz="1700" dirty="0" err="1">
                <a:solidFill>
                  <a:srgbClr val="FFFFFF"/>
                </a:solidFill>
              </a:rPr>
              <a:t>mai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generale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Suprascriere - reguli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070187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92A6E8-A486-4CB0-80C6-A67A9BE3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30" y="467256"/>
            <a:ext cx="5723191" cy="5766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chemeClr val="bg1"/>
                </a:solidFill>
              </a:rPr>
              <a:t>Ca sa fim siguri ca am suprascris corect (adnotare - tip special de interfata; atribut ce marcheaza o functionalitate)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chemeClr val="bg1"/>
                </a:solidFill>
              </a:rPr>
              <a:t>La compilare cauta o metoda asemanatoare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chemeClr val="bg1"/>
                </a:solidFill>
              </a:rPr>
              <a:t>Daca adaugam un parametru la semnatura nu mai este suprascriere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Suprascriere - @Override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149286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4A86B933-69CC-48D7-8F8C-C5545CF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60EFE4A5-5906-450E-BBF1-08254AE8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638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96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FF795-6848-498A-B203-0FFD10907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49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4"/>
            <a:ext cx="3424739" cy="5254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solidFill>
                  <a:srgbClr val="FFFFFF"/>
                </a:solidFill>
              </a:rPr>
              <a:t>Cand</a:t>
            </a:r>
            <a:r>
              <a:rPr lang="en-US" sz="1900" dirty="0">
                <a:solidFill>
                  <a:srgbClr val="FFFFFF"/>
                </a:solidFill>
              </a:rPr>
              <a:t> o </a:t>
            </a:r>
            <a:r>
              <a:rPr lang="en-US" sz="1900" dirty="0" err="1">
                <a:solidFill>
                  <a:srgbClr val="FFFFFF"/>
                </a:solidFill>
              </a:rPr>
              <a:t>clasa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concreta</a:t>
            </a:r>
            <a:r>
              <a:rPr lang="en-US" sz="1900" dirty="0">
                <a:solidFill>
                  <a:srgbClr val="FFFFFF"/>
                </a:solidFill>
              </a:rPr>
              <a:t> are </a:t>
            </a:r>
            <a:r>
              <a:rPr lang="en-US" sz="1900" dirty="0" err="1">
                <a:solidFill>
                  <a:srgbClr val="FFFFFF"/>
                </a:solidFill>
              </a:rPr>
              <a:t>cel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putin</a:t>
            </a:r>
            <a:r>
              <a:rPr lang="en-US" sz="1900" dirty="0">
                <a:solidFill>
                  <a:srgbClr val="FFFFFF"/>
                </a:solidFill>
              </a:rPr>
              <a:t> o </a:t>
            </a:r>
            <a:r>
              <a:rPr lang="en-US" sz="1900" dirty="0" err="1">
                <a:solidFill>
                  <a:srgbClr val="FFFFFF"/>
                </a:solidFill>
              </a:rPr>
              <a:t>metoda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abstracta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atunci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si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clasa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trebuie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sa</a:t>
            </a:r>
            <a:r>
              <a:rPr lang="en-US" sz="1900" dirty="0">
                <a:solidFill>
                  <a:srgbClr val="FFFFFF"/>
                </a:solidFill>
              </a:rPr>
              <a:t> fie </a:t>
            </a:r>
            <a:r>
              <a:rPr lang="en-US" sz="1900" dirty="0" err="1">
                <a:solidFill>
                  <a:srgbClr val="FFFFFF"/>
                </a:solidFill>
              </a:rPr>
              <a:t>abstracta</a:t>
            </a:r>
            <a:r>
              <a:rPr lang="en-US" sz="1900" dirty="0">
                <a:solidFill>
                  <a:srgbClr val="FFFFFF"/>
                </a:solidFill>
              </a:rPr>
              <a:t> (</a:t>
            </a:r>
            <a:r>
              <a:rPr lang="en-US" sz="1900" dirty="0" err="1">
                <a:solidFill>
                  <a:srgbClr val="FFFFFF"/>
                </a:solidFill>
              </a:rPr>
              <a:t>inainte</a:t>
            </a:r>
            <a:r>
              <a:rPr lang="en-US" sz="1900" dirty="0">
                <a:solidFill>
                  <a:srgbClr val="FFFFFF"/>
                </a:solidFill>
              </a:rPr>
              <a:t> de </a:t>
            </a:r>
            <a:r>
              <a:rPr lang="en-US" sz="1900" dirty="0" err="1">
                <a:solidFill>
                  <a:srgbClr val="FFFFFF"/>
                </a:solidFill>
              </a:rPr>
              <a:t>cuvantul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cheie</a:t>
            </a:r>
            <a:r>
              <a:rPr lang="en-US" sz="1900" dirty="0">
                <a:solidFill>
                  <a:srgbClr val="FFFFFF"/>
                </a:solidFill>
              </a:rPr>
              <a:t> class)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solidFill>
                  <a:srgbClr val="FFFFFF"/>
                </a:solidFill>
              </a:rPr>
              <a:t>Prototipul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devine</a:t>
            </a:r>
            <a:r>
              <a:rPr lang="en-US" sz="1900" dirty="0">
                <a:solidFill>
                  <a:srgbClr val="FFFFFF"/>
                </a:solidFill>
              </a:rPr>
              <a:t> abstract (nu </a:t>
            </a:r>
            <a:r>
              <a:rPr lang="en-US" sz="1900" dirty="0" err="1">
                <a:solidFill>
                  <a:srgbClr val="FFFFFF"/>
                </a:solidFill>
              </a:rPr>
              <a:t>mai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este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concreta</a:t>
            </a:r>
            <a:r>
              <a:rPr lang="en-US" sz="1900" dirty="0">
                <a:solidFill>
                  <a:srgbClr val="FFFFFF"/>
                </a:solidFill>
              </a:rPr>
              <a:t>) - </a:t>
            </a:r>
            <a:r>
              <a:rPr lang="en-US" sz="1900" dirty="0" err="1">
                <a:solidFill>
                  <a:srgbClr val="FFFFFF"/>
                </a:solidFill>
              </a:rPr>
              <a:t>acum</a:t>
            </a:r>
            <a:r>
              <a:rPr lang="en-US" sz="1900" dirty="0">
                <a:solidFill>
                  <a:srgbClr val="FFFFFF"/>
                </a:solidFill>
              </a:rPr>
              <a:t> nu </a:t>
            </a:r>
            <a:r>
              <a:rPr lang="en-US" sz="1900" dirty="0" err="1">
                <a:solidFill>
                  <a:srgbClr val="FFFFFF"/>
                </a:solidFill>
              </a:rPr>
              <a:t>mai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putem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crea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instante</a:t>
            </a:r>
            <a:r>
              <a:rPr lang="en-US" sz="1900" dirty="0">
                <a:solidFill>
                  <a:srgbClr val="FFFFFF"/>
                </a:solidFill>
              </a:rPr>
              <a:t> de </a:t>
            </a:r>
            <a:r>
              <a:rPr lang="en-US" sz="1900" dirty="0" err="1">
                <a:solidFill>
                  <a:srgbClr val="FFFFFF"/>
                </a:solidFill>
              </a:rPr>
              <a:t>tipul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acelui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obiect</a:t>
            </a:r>
            <a:endParaRPr lang="en-US" sz="19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>
                <a:solidFill>
                  <a:srgbClr val="FFFFFF"/>
                </a:solidFill>
              </a:rPr>
              <a:t>Este ca o </a:t>
            </a:r>
            <a:r>
              <a:rPr lang="en-US" sz="1900" dirty="0" err="1">
                <a:solidFill>
                  <a:srgbClr val="FFFFFF"/>
                </a:solidFill>
              </a:rPr>
              <a:t>clasa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normala</a:t>
            </a:r>
            <a:r>
              <a:rPr lang="en-US" sz="1900" dirty="0">
                <a:solidFill>
                  <a:srgbClr val="FFFFFF"/>
                </a:solidFill>
              </a:rPr>
              <a:t>; </a:t>
            </a:r>
            <a:r>
              <a:rPr lang="en-US" sz="1900" dirty="0" err="1">
                <a:solidFill>
                  <a:srgbClr val="FFFFFF"/>
                </a:solidFill>
              </a:rPr>
              <a:t>poate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contine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sau</a:t>
            </a:r>
            <a:r>
              <a:rPr lang="en-US" sz="1900" dirty="0">
                <a:solidFill>
                  <a:srgbClr val="FFFFFF"/>
                </a:solidFill>
              </a:rPr>
              <a:t> nu </a:t>
            </a:r>
            <a:r>
              <a:rPr lang="en-US" sz="1900" dirty="0" err="1">
                <a:solidFill>
                  <a:srgbClr val="FFFFFF"/>
                </a:solidFill>
              </a:rPr>
              <a:t>metode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abstracte</a:t>
            </a:r>
            <a:endParaRPr lang="en-US" sz="19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>
                <a:solidFill>
                  <a:srgbClr val="FFFFFF"/>
                </a:solidFill>
              </a:rPr>
              <a:t>Are </a:t>
            </a:r>
            <a:r>
              <a:rPr lang="en-US" sz="1900" dirty="0" err="1">
                <a:solidFill>
                  <a:srgbClr val="FFFFFF"/>
                </a:solidFill>
              </a:rPr>
              <a:t>atribute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comportamente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constructori</a:t>
            </a:r>
            <a:r>
              <a:rPr lang="en-US" sz="1900" dirty="0">
                <a:solidFill>
                  <a:srgbClr val="FFFFFF"/>
                </a:solidFill>
              </a:rPr>
              <a:t> -  </a:t>
            </a:r>
            <a:r>
              <a:rPr lang="en-US" sz="1900" dirty="0" err="1">
                <a:solidFill>
                  <a:srgbClr val="FFFFFF"/>
                </a:solidFill>
              </a:rPr>
              <a:t>doar</a:t>
            </a:r>
            <a:r>
              <a:rPr lang="en-US" sz="1900" dirty="0">
                <a:solidFill>
                  <a:srgbClr val="FFFFFF"/>
                </a:solidFill>
              </a:rPr>
              <a:t> ca nu </a:t>
            </a:r>
            <a:r>
              <a:rPr lang="en-US" sz="1900" dirty="0" err="1">
                <a:solidFill>
                  <a:srgbClr val="FFFFFF"/>
                </a:solidFill>
              </a:rPr>
              <a:t>mai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putem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crea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instante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abstracta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689214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222376"/>
            <a:ext cx="11582400" cy="5076030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dirty="0">
                <a:latin typeface="Consolas" pitchFamily="49" charset="0"/>
              </a:rPr>
              <a:t>Aplicat pe metoda - nu mai poate fi suprascrisa (in alta clasa copil)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dirty="0">
                <a:latin typeface="Consolas" pitchFamily="49" charset="0"/>
              </a:rPr>
              <a:t>Aplicat pe clasa - acea clasa nu mai poate fi mostenita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dirty="0">
                <a:latin typeface="Consolas" pitchFamily="49" charset="0"/>
              </a:rPr>
              <a:t>Nu se poate aplica pe metode abstracte sau pe clase abstracte - nu abstract final</a:t>
            </a:r>
            <a:endParaRPr lang="en-US" sz="28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461E-B49D-4E0B-9961-F6CE62FBC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87" y="3598862"/>
            <a:ext cx="3552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122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b="1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4A86B933-69CC-48D7-8F8C-C5545CF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60EFE4A5-5906-450E-BBF1-08254AE8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B1F16A92-4C15-4460-8407-A0AC84A5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99210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59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Freeform: Shape 74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95B6C-905E-410F-8086-38BD10450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6" r="17634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55433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F25D2A3-4826-4B09-B1B9-24AB4194FE29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Clasa pur abstracta – contine doar metode abstracte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Nu poate avea atribute – doar constante statice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Este un prototip pur abstract – nu poate fi instantiate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Public static final - sunt subintelese; poti sa-i pui pe toti sau pe niciunul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Metode public abstract - sunt si ele subintelese (nu ai voie alt modificator)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/>
              <a:t>Clasa care implementeaza fie implementeaza metoda fie este clasa abstracta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Interfete (pana la Java 7)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221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9ECE1-13BB-41EE-9067-A144DD3FD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1" r="-2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1143000"/>
            <a:ext cx="3424739" cy="5249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20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rgbClr val="FFFFFF"/>
                </a:solidFill>
              </a:rPr>
              <a:t>Interfetele</a:t>
            </a:r>
            <a:r>
              <a:rPr lang="en-US" sz="2000" dirty="0">
                <a:solidFill>
                  <a:srgbClr val="FFFFFF"/>
                </a:solidFill>
              </a:rPr>
              <a:t> pot </a:t>
            </a:r>
            <a:r>
              <a:rPr lang="en-US" sz="2000" dirty="0" err="1">
                <a:solidFill>
                  <a:srgbClr val="FFFFFF"/>
                </a:solidFill>
              </a:rPr>
              <a:t>avea</a:t>
            </a:r>
            <a:r>
              <a:rPr lang="en-US" sz="2000" dirty="0">
                <a:solidFill>
                  <a:srgbClr val="FFFFFF"/>
                </a:solidFill>
              </a:rPr>
              <a:t> o </a:t>
            </a:r>
            <a:r>
              <a:rPr lang="en-US" sz="2000" dirty="0" err="1">
                <a:solidFill>
                  <a:srgbClr val="FFFFFF"/>
                </a:solidFill>
              </a:rPr>
              <a:t>implementare</a:t>
            </a:r>
            <a:endParaRPr lang="en-US" sz="20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pune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modificatorul</a:t>
            </a:r>
            <a:r>
              <a:rPr lang="en-US" sz="2000" dirty="0">
                <a:solidFill>
                  <a:srgbClr val="FFFFFF"/>
                </a:solidFill>
              </a:rPr>
              <a:t> “default”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</a:rPr>
              <a:t>Se pot </a:t>
            </a:r>
            <a:r>
              <a:rPr lang="en-US" sz="2000" dirty="0" err="1">
                <a:solidFill>
                  <a:srgbClr val="FFFFFF"/>
                </a:solidFill>
              </a:rPr>
              <a:t>scrie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metode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statice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concreta</a:t>
            </a:r>
            <a:r>
              <a:rPr lang="en-US" sz="2000" dirty="0">
                <a:solidFill>
                  <a:srgbClr val="FFFFFF"/>
                </a:solidFill>
              </a:rPr>
              <a:t> nu </a:t>
            </a:r>
            <a:r>
              <a:rPr lang="en-US" sz="2000" dirty="0" err="1">
                <a:solidFill>
                  <a:srgbClr val="FFFFFF"/>
                </a:solidFill>
              </a:rPr>
              <a:t>este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obligata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implementeze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metoda</a:t>
            </a:r>
            <a:r>
              <a:rPr lang="en-US" sz="2000" dirty="0">
                <a:solidFill>
                  <a:srgbClr val="FFFFFF"/>
                </a:solidFill>
              </a:rPr>
              <a:t> default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rgbClr val="FFFFFF"/>
                </a:solidFill>
              </a:rPr>
              <a:t>Daca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faci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doua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metode</a:t>
            </a:r>
            <a:r>
              <a:rPr lang="en-US" sz="2000" dirty="0">
                <a:solidFill>
                  <a:srgbClr val="FFFFFF"/>
                </a:solidFill>
              </a:rPr>
              <a:t> default </a:t>
            </a:r>
            <a:r>
              <a:rPr lang="en-US" sz="2000" dirty="0" err="1">
                <a:solidFill>
                  <a:srgbClr val="FFFFFF"/>
                </a:solidFill>
              </a:rPr>
              <a:t>identice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err="1">
                <a:solidFill>
                  <a:srgbClr val="FFFFFF"/>
                </a:solidFill>
              </a:rPr>
              <a:t>doua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interfete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atunci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singura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treaba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compileze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faci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implementarea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concreta</a:t>
            </a:r>
            <a:endParaRPr lang="en-US" sz="20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Interfete (de la Java 8)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197210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4A86B933-69CC-48D7-8F8C-C5545CF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60EFE4A5-5906-450E-BBF1-08254AE8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B1F16A92-4C15-4460-8407-A0AC84A5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99210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F8CD23E-F062-45D1-B384-35DFAD9E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6570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148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FBDF79-38A1-434A-B12A-35FAD1AB7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"/>
          <a:stretch/>
        </p:blipFill>
        <p:spPr>
          <a:xfrm>
            <a:off x="5589086" y="1703025"/>
            <a:ext cx="6324123" cy="433503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243456" y="6356350"/>
            <a:ext cx="11103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Un tip special de date; in care poti sa definesti o multime finita de valori constante; reunite sunt o clasa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ex: zilele saptamanii, lunile anului, status-uri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values(), name(), ordinal()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Putem avea atribute, constructori (nu poate sa fie public; poate sa fie private sau default)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Toate metodele si constructorii sunt pentru toate constantele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Poti sa redefinesti metoda la construirea constantei (VARA (foarte cald) { })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solidFill>
                  <a:schemeClr val="bg1"/>
                </a:solidFill>
              </a:rPr>
              <a:t>Poate fi folosit in switch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130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Enumerari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331066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4A86B933-69CC-48D7-8F8C-C5545CF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60EFE4A5-5906-450E-BBF1-08254AE8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B1F16A92-4C15-4460-8407-A0AC84A5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99210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F8CD23E-F062-45D1-B384-35DFAD9E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6570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61958EE6-0229-457F-856B-62D9B065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5490815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548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D432A1-5009-4AE3-B666-5CE9D496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167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2600" y="2438400"/>
            <a:ext cx="381779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Pachete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Moduri si modificatori de acces 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Encapsularea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Imutabilitatea 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Relatii intre clase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647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A is-A B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s-ES" sz="3200" dirty="0">
                <a:latin typeface="Consolas" pitchFamily="49" charset="0"/>
              </a:rPr>
              <a:t>A (particularizare) este un </a:t>
            </a:r>
            <a:r>
              <a:rPr lang="es-ES" sz="3200" dirty="0" err="1">
                <a:latin typeface="Consolas" pitchFamily="49" charset="0"/>
              </a:rPr>
              <a:t>tip</a:t>
            </a:r>
            <a:r>
              <a:rPr lang="es-ES" sz="3200" dirty="0">
                <a:latin typeface="Consolas" pitchFamily="49" charset="0"/>
              </a:rPr>
              <a:t> particular al lui B (</a:t>
            </a:r>
            <a:r>
              <a:rPr lang="es-ES" sz="3200" dirty="0" err="1">
                <a:latin typeface="Consolas" pitchFamily="49" charset="0"/>
              </a:rPr>
              <a:t>specializat</a:t>
            </a:r>
            <a:r>
              <a:rPr lang="es-ES" sz="3200" dirty="0">
                <a:latin typeface="Consolas" pitchFamily="49" charset="0"/>
              </a:rPr>
              <a:t>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Vehicul (culoare), Masina (nrScaune, are toate atributele lui Vehicul, si poate sa aiba si altele), Bicicleta (nrPedale)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Se mostenesc prototipurile (</a:t>
            </a:r>
            <a:r>
              <a:rPr lang="it-IT" sz="3200" b="1" dirty="0">
                <a:latin typeface="Consolas" pitchFamily="49" charset="0"/>
              </a:rPr>
              <a:t>ce tin de instanta; nu private si static</a:t>
            </a:r>
            <a:r>
              <a:rPr lang="it-IT" sz="3200" dirty="0">
                <a:latin typeface="Consolas" pitchFamily="49" charset="0"/>
              </a:rPr>
              <a:t>)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781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Mostenirea</a:t>
            </a:r>
            <a:r>
              <a:rPr lang="en-US" sz="3200" dirty="0">
                <a:latin typeface="Consolas" pitchFamily="49" charset="0"/>
              </a:rPr>
              <a:t> nu </a:t>
            </a:r>
            <a:r>
              <a:rPr lang="en-US" sz="3200" dirty="0" err="1">
                <a:latin typeface="Consolas" pitchFamily="49" charset="0"/>
              </a:rPr>
              <a:t>este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multipla</a:t>
            </a:r>
            <a:r>
              <a:rPr lang="en-US" sz="3200" dirty="0">
                <a:latin typeface="Consolas" pitchFamily="49" charset="0"/>
              </a:rPr>
              <a:t>: un </a:t>
            </a:r>
            <a:r>
              <a:rPr lang="en-US" sz="3200" dirty="0" err="1">
                <a:latin typeface="Consolas" pitchFamily="49" charset="0"/>
              </a:rPr>
              <a:t>copil</a:t>
            </a:r>
            <a:r>
              <a:rPr lang="en-US" sz="3200" dirty="0">
                <a:latin typeface="Consolas" pitchFamily="49" charset="0"/>
              </a:rPr>
              <a:t> are un </a:t>
            </a:r>
            <a:r>
              <a:rPr lang="en-US" sz="3200" dirty="0" err="1">
                <a:latin typeface="Consolas" pitchFamily="49" charset="0"/>
              </a:rPr>
              <a:t>singur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parinte</a:t>
            </a:r>
            <a:r>
              <a:rPr lang="en-US" sz="3200" dirty="0">
                <a:latin typeface="Consolas" pitchFamily="49" charset="0"/>
              </a:rPr>
              <a:t>, </a:t>
            </a:r>
            <a:r>
              <a:rPr lang="en-US" sz="3200" dirty="0" err="1">
                <a:latin typeface="Consolas" pitchFamily="49" charset="0"/>
              </a:rPr>
              <a:t>dar</a:t>
            </a:r>
            <a:r>
              <a:rPr lang="en-US" sz="3200" dirty="0">
                <a:latin typeface="Consolas" pitchFamily="49" charset="0"/>
              </a:rPr>
              <a:t> un </a:t>
            </a:r>
            <a:r>
              <a:rPr lang="en-US" sz="3200" dirty="0" err="1">
                <a:latin typeface="Consolas" pitchFamily="49" charset="0"/>
              </a:rPr>
              <a:t>parinte</a:t>
            </a:r>
            <a:r>
              <a:rPr lang="en-US" sz="3200" dirty="0">
                <a:latin typeface="Consolas" pitchFamily="49" charset="0"/>
              </a:rPr>
              <a:t> are </a:t>
            </a:r>
            <a:r>
              <a:rPr lang="en-US" sz="3200" dirty="0" err="1">
                <a:latin typeface="Consolas" pitchFamily="49" charset="0"/>
              </a:rPr>
              <a:t>mai</a:t>
            </a:r>
            <a:r>
              <a:rPr lang="en-US" sz="3200" dirty="0">
                <a:latin typeface="Consolas" pitchFamily="49" charset="0"/>
              </a:rPr>
              <a:t> multi </a:t>
            </a:r>
            <a:r>
              <a:rPr lang="en-US" sz="3200" dirty="0" err="1">
                <a:latin typeface="Consolas" pitchFamily="49" charset="0"/>
              </a:rPr>
              <a:t>copii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Ordinea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constructorilor</a:t>
            </a:r>
            <a:r>
              <a:rPr lang="en-US" sz="3200" dirty="0">
                <a:latin typeface="Consolas" pitchFamily="49" charset="0"/>
              </a:rPr>
              <a:t> (super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this)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Super </a:t>
            </a:r>
            <a:r>
              <a:rPr lang="en-US" sz="3200" dirty="0" err="1">
                <a:latin typeface="Consolas" pitchFamily="49" charset="0"/>
              </a:rPr>
              <a:t>sau</a:t>
            </a:r>
            <a:r>
              <a:rPr lang="en-US" sz="3200" dirty="0">
                <a:latin typeface="Consolas" pitchFamily="49" charset="0"/>
              </a:rPr>
              <a:t> this </a:t>
            </a:r>
            <a:r>
              <a:rPr lang="en-US" sz="3200" dirty="0" err="1">
                <a:latin typeface="Consolas" pitchFamily="49" charset="0"/>
              </a:rPr>
              <a:t>trebuie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fie prima </a:t>
            </a:r>
            <a:r>
              <a:rPr lang="en-US" sz="3200" dirty="0" err="1">
                <a:latin typeface="Consolas" pitchFamily="49" charset="0"/>
              </a:rPr>
              <a:t>instructiune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Avem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acces</a:t>
            </a:r>
            <a:r>
              <a:rPr lang="en-US" sz="3200" dirty="0">
                <a:latin typeface="Consolas" pitchFamily="49" charset="0"/>
              </a:rPr>
              <a:t> la </a:t>
            </a:r>
            <a:r>
              <a:rPr lang="en-US" sz="3200" dirty="0" err="1">
                <a:latin typeface="Consolas" pitchFamily="49" charset="0"/>
              </a:rPr>
              <a:t>atribute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prin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super.atribut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this.atribut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02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mostenire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inlantuita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Produs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pret</a:t>
            </a:r>
            <a:r>
              <a:rPr lang="en-US" sz="3200" dirty="0">
                <a:latin typeface="Consolas" pitchFamily="49" charset="0"/>
              </a:rPr>
              <a:t>) -&gt; </a:t>
            </a:r>
            <a:r>
              <a:rPr lang="en-US" sz="3200" dirty="0" err="1">
                <a:latin typeface="Consolas" pitchFamily="49" charset="0"/>
              </a:rPr>
              <a:t>Vehicul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culoare</a:t>
            </a:r>
            <a:r>
              <a:rPr lang="en-US" sz="3200" dirty="0">
                <a:latin typeface="Consolas" pitchFamily="49" charset="0"/>
              </a:rPr>
              <a:t>) -&gt; </a:t>
            </a:r>
            <a:r>
              <a:rPr lang="en-US" sz="3200" dirty="0" err="1">
                <a:latin typeface="Consolas" pitchFamily="49" charset="0"/>
              </a:rPr>
              <a:t>MasinaTeren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nrScaune</a:t>
            </a:r>
            <a:r>
              <a:rPr lang="en-US" sz="3200" dirty="0">
                <a:latin typeface="Consolas" pitchFamily="49" charset="0"/>
              </a:rPr>
              <a:t>)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Bicicleta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daca</a:t>
            </a:r>
            <a:r>
              <a:rPr lang="en-US" sz="3200" dirty="0">
                <a:latin typeface="Consolas" pitchFamily="49" charset="0"/>
              </a:rPr>
              <a:t> nu </a:t>
            </a:r>
            <a:r>
              <a:rPr lang="en-US" sz="3200" dirty="0" err="1">
                <a:latin typeface="Consolas" pitchFamily="49" charset="0"/>
              </a:rPr>
              <a:t>putem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mosteni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multiplu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putem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-l </a:t>
            </a:r>
            <a:r>
              <a:rPr lang="en-US" sz="3200" dirty="0" err="1">
                <a:latin typeface="Consolas" pitchFamily="49" charset="0"/>
              </a:rPr>
              <a:t>includem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facem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compozitie</a:t>
            </a:r>
            <a:r>
              <a:rPr lang="en-US" sz="3200" dirty="0">
                <a:latin typeface="Consolas" pitchFamily="49" charset="0"/>
              </a:rPr>
              <a:t>) </a:t>
            </a:r>
            <a:r>
              <a:rPr lang="en-US" sz="3200" dirty="0" err="1">
                <a:latin typeface="Consolas" pitchFamily="49" charset="0"/>
              </a:rPr>
              <a:t>sau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facem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inlantuit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sa preferam compozitia in locul mostenirii (best practice daca este pretabil)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pot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pun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masinaTeren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atributul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culoare</a:t>
            </a:r>
            <a:r>
              <a:rPr lang="en-US" sz="3200" dirty="0">
                <a:latin typeface="Consolas" pitchFamily="49" charset="0"/>
              </a:rPr>
              <a:t>; (</a:t>
            </a:r>
            <a:r>
              <a:rPr lang="en-US" sz="3200" dirty="0" err="1">
                <a:latin typeface="Consolas" pitchFamily="49" charset="0"/>
              </a:rPr>
              <a:t>hidding</a:t>
            </a:r>
            <a:r>
              <a:rPr lang="en-US" sz="3200" dirty="0">
                <a:latin typeface="Consolas" pitchFamily="49" charset="0"/>
              </a:rPr>
              <a:t> fields) - </a:t>
            </a:r>
            <a:r>
              <a:rPr lang="en-US" sz="3200" dirty="0" err="1">
                <a:latin typeface="Consolas" pitchFamily="49" charset="0"/>
              </a:rPr>
              <a:t>lucreaza</a:t>
            </a:r>
            <a:r>
              <a:rPr lang="en-US" sz="3200" dirty="0">
                <a:latin typeface="Consolas" pitchFamily="49" charset="0"/>
              </a:rPr>
              <a:t> cu </a:t>
            </a:r>
            <a:r>
              <a:rPr lang="en-US" sz="3200" dirty="0" err="1">
                <a:latin typeface="Consolas" pitchFamily="49" charset="0"/>
              </a:rPr>
              <a:t>culoarea</a:t>
            </a:r>
            <a:r>
              <a:rPr lang="en-US" sz="3200" dirty="0">
                <a:latin typeface="Consolas" pitchFamily="49" charset="0"/>
              </a:rPr>
              <a:t> din </a:t>
            </a:r>
            <a:r>
              <a:rPr lang="en-US" sz="3200" dirty="0" err="1">
                <a:latin typeface="Consolas" pitchFamily="49" charset="0"/>
              </a:rPr>
              <a:t>MasinaTeren</a:t>
            </a:r>
            <a:endParaRPr lang="en-US" sz="32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dirty="0" err="1">
                <a:latin typeface="Consolas" pitchFamily="49" charset="0"/>
              </a:rPr>
              <a:t>culoare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caroserie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si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culoare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tapiserie</a:t>
            </a:r>
            <a:r>
              <a:rPr lang="en-US" sz="2800" dirty="0">
                <a:latin typeface="Consolas" pitchFamily="49" charset="0"/>
              </a:rPr>
              <a:t> (</a:t>
            </a:r>
            <a:r>
              <a:rPr lang="en-US" sz="2800" dirty="0" err="1">
                <a:latin typeface="Consolas" pitchFamily="49" charset="0"/>
              </a:rPr>
              <a:t>this.culoare</a:t>
            </a:r>
            <a:r>
              <a:rPr lang="en-US" sz="2800" dirty="0">
                <a:latin typeface="Consolas" pitchFamily="49" charset="0"/>
              </a:rPr>
              <a:t> != </a:t>
            </a:r>
            <a:r>
              <a:rPr lang="en-US" sz="2800" dirty="0" err="1">
                <a:latin typeface="Consolas" pitchFamily="49" charset="0"/>
              </a:rPr>
              <a:t>super.culoare</a:t>
            </a:r>
            <a:r>
              <a:rPr lang="en-US" sz="2800" dirty="0">
                <a:latin typeface="Consolas" pitchFamily="49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612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Mostenirea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abstracta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B6708561-3F2B-4323-B548-CCBD575B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29B7E8C-5224-4151-AFA6-7FA3834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082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889</Words>
  <Application>Microsoft Office PowerPoint</Application>
  <PresentationFormat>Widescreen</PresentationFormat>
  <Paragraphs>213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Bold</vt:lpstr>
      <vt:lpstr>Calibri</vt:lpstr>
      <vt:lpstr>Calibri Light</vt:lpstr>
      <vt:lpstr>Consolas</vt:lpstr>
      <vt:lpstr>Gill Sans</vt:lpstr>
      <vt:lpstr>Wingdings</vt:lpstr>
      <vt:lpstr>Office Theme</vt:lpstr>
      <vt:lpstr>Java 1 – Curs 5</vt:lpstr>
      <vt:lpstr>Agenda</vt:lpstr>
      <vt:lpstr>Recapitulare</vt:lpstr>
      <vt:lpstr>PowerPoint Presentation</vt:lpstr>
      <vt:lpstr>Agenda</vt:lpstr>
      <vt:lpstr>Mostenire (is-A)</vt:lpstr>
      <vt:lpstr>Mostenire (is-A)</vt:lpstr>
      <vt:lpstr>Mostenire (is-A)</vt:lpstr>
      <vt:lpstr>Agenda</vt:lpstr>
      <vt:lpstr>Polimorfism</vt:lpstr>
      <vt:lpstr>Polimorfism</vt:lpstr>
      <vt:lpstr>Agenda</vt:lpstr>
      <vt:lpstr>Suprascriere - reguli</vt:lpstr>
      <vt:lpstr>Suprascriere - @Override</vt:lpstr>
      <vt:lpstr>Agenda</vt:lpstr>
      <vt:lpstr>Clasa abstracta</vt:lpstr>
      <vt:lpstr>Final</vt:lpstr>
      <vt:lpstr>Agenda</vt:lpstr>
      <vt:lpstr>Interfete (pana la Java 7)</vt:lpstr>
      <vt:lpstr>Interfete (de la Java 8)</vt:lpstr>
      <vt:lpstr>Agenda</vt:lpstr>
      <vt:lpstr>Enumerari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146</cp:revision>
  <dcterms:created xsi:type="dcterms:W3CDTF">2018-02-25T13:53:45Z</dcterms:created>
  <dcterms:modified xsi:type="dcterms:W3CDTF">2018-03-26T19:38:31Z</dcterms:modified>
</cp:coreProperties>
</file>