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87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68" r:id="rId16"/>
    <p:sldId id="271" r:id="rId17"/>
    <p:sldId id="272" r:id="rId18"/>
    <p:sldId id="275" r:id="rId19"/>
    <p:sldId id="274" r:id="rId20"/>
    <p:sldId id="281" r:id="rId21"/>
    <p:sldId id="276" r:id="rId22"/>
    <p:sldId id="277" r:id="rId23"/>
    <p:sldId id="278" r:id="rId24"/>
    <p:sldId id="279" r:id="rId25"/>
    <p:sldId id="282" r:id="rId26"/>
    <p:sldId id="280" r:id="rId27"/>
    <p:sldId id="284" r:id="rId28"/>
    <p:sldId id="283" r:id="rId29"/>
    <p:sldId id="285" r:id="rId30"/>
    <p:sldId id="286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C06"/>
    <a:srgbClr val="C10C05"/>
    <a:srgbClr val="123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31" autoAdjust="0"/>
  </p:normalViewPr>
  <p:slideViewPr>
    <p:cSldViewPr snapToGrid="0">
      <p:cViewPr varScale="1">
        <p:scale>
          <a:sx n="76" d="100"/>
          <a:sy n="76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FDAC-82E3-4900-9D9D-A1F42DA56B93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B2D2F-1D5C-4C74-AABC-283F0A9E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2D2F-1D5C-4C74-AABC-283F0A9EAA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4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4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83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1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0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86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56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6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73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2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07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64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0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33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77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48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9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7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69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3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74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/>
              <a:t>  </a:t>
            </a:r>
            <a:r>
              <a:rPr lang="en-US" b="0" dirty="0" err="1"/>
              <a:t>Dezvoltare</a:t>
            </a:r>
            <a:r>
              <a:rPr lang="en-US" b="0" dirty="0"/>
              <a:t>:</a:t>
            </a:r>
          </a:p>
          <a:p>
            <a:r>
              <a:rPr lang="en-US" b="0" dirty="0"/>
              <a:t>1. </a:t>
            </a:r>
            <a:r>
              <a:rPr lang="en-US" b="0" dirty="0" err="1"/>
              <a:t>Limbaj</a:t>
            </a:r>
            <a:r>
              <a:rPr lang="en-US" b="0" dirty="0"/>
              <a:t> </a:t>
            </a:r>
            <a:r>
              <a:rPr lang="en-US" b="0" dirty="0" err="1"/>
              <a:t>orientat</a:t>
            </a:r>
            <a:r>
              <a:rPr lang="en-US" b="0" dirty="0"/>
              <a:t> </a:t>
            </a:r>
            <a:r>
              <a:rPr lang="en-US" b="0" dirty="0" err="1"/>
              <a:t>obiect</a:t>
            </a:r>
            <a:endParaRPr lang="en-US" b="0" dirty="0"/>
          </a:p>
          <a:p>
            <a:r>
              <a:rPr lang="en-US" b="0" dirty="0"/>
              <a:t>	- nu </a:t>
            </a:r>
            <a:r>
              <a:rPr lang="en-US" b="0" dirty="0" err="1"/>
              <a:t>este</a:t>
            </a:r>
            <a:r>
              <a:rPr lang="en-US" b="0" dirty="0"/>
              <a:t> specific </a:t>
            </a:r>
            <a:r>
              <a:rPr lang="en-US" b="0" dirty="0" err="1"/>
              <a:t>doar</a:t>
            </a:r>
            <a:r>
              <a:rPr lang="en-US" b="0" dirty="0"/>
              <a:t> Java</a:t>
            </a:r>
          </a:p>
          <a:p>
            <a:r>
              <a:rPr lang="en-US" b="0" dirty="0"/>
              <a:t>	- </a:t>
            </a:r>
            <a:r>
              <a:rPr lang="en-US" b="0" dirty="0" err="1"/>
              <a:t>este</a:t>
            </a:r>
            <a:r>
              <a:rPr lang="en-US" b="0" dirty="0"/>
              <a:t> un alt mod de </a:t>
            </a:r>
            <a:r>
              <a:rPr lang="en-US" b="0" dirty="0" err="1"/>
              <a:t>programare</a:t>
            </a:r>
            <a:r>
              <a:rPr lang="en-US" b="0" dirty="0"/>
              <a:t> (like </a:t>
            </a:r>
            <a:r>
              <a:rPr lang="en-US" b="0" dirty="0" err="1"/>
              <a:t>procedurala</a:t>
            </a:r>
            <a:r>
              <a:rPr lang="en-US" b="0" dirty="0"/>
              <a:t>)</a:t>
            </a:r>
          </a:p>
          <a:p>
            <a:r>
              <a:rPr lang="en-US" b="0" dirty="0"/>
              <a:t>	- </a:t>
            </a:r>
            <a:r>
              <a:rPr lang="en-US" b="0" dirty="0" err="1"/>
              <a:t>fiecare</a:t>
            </a:r>
            <a:r>
              <a:rPr lang="en-US" b="0" dirty="0"/>
              <a:t> </a:t>
            </a:r>
            <a:r>
              <a:rPr lang="en-US" b="0" dirty="0" err="1"/>
              <a:t>domeniu</a:t>
            </a:r>
            <a:r>
              <a:rPr lang="en-US" b="0" dirty="0"/>
              <a:t> are </a:t>
            </a:r>
            <a:r>
              <a:rPr lang="en-US" b="0" dirty="0" err="1"/>
              <a:t>propriile</a:t>
            </a:r>
            <a:r>
              <a:rPr lang="en-US" b="0" dirty="0"/>
              <a:t> </a:t>
            </a:r>
            <a:r>
              <a:rPr lang="en-US" b="0" dirty="0" err="1"/>
              <a:t>lui</a:t>
            </a:r>
            <a:r>
              <a:rPr lang="en-US" b="0" dirty="0"/>
              <a:t> </a:t>
            </a:r>
            <a:r>
              <a:rPr lang="en-US" b="0" dirty="0" err="1"/>
              <a:t>domenii</a:t>
            </a:r>
            <a:r>
              <a:rPr lang="en-US" b="0" dirty="0"/>
              <a:t> (</a:t>
            </a:r>
            <a:r>
              <a:rPr lang="en-US" b="0" dirty="0" err="1"/>
              <a:t>entitati</a:t>
            </a:r>
            <a:r>
              <a:rPr lang="en-US" b="0" dirty="0"/>
              <a:t>) - </a:t>
            </a:r>
            <a:r>
              <a:rPr lang="en-US" b="0" dirty="0" err="1"/>
              <a:t>caracteristici</a:t>
            </a:r>
            <a:r>
              <a:rPr lang="en-US" b="0" dirty="0"/>
              <a:t> </a:t>
            </a:r>
            <a:r>
              <a:rPr lang="en-US" b="0" dirty="0" err="1"/>
              <a:t>si</a:t>
            </a:r>
            <a:r>
              <a:rPr lang="en-US" b="0" dirty="0"/>
              <a:t> </a:t>
            </a:r>
            <a:r>
              <a:rPr lang="en-US" b="0" dirty="0" err="1"/>
              <a:t>atribute</a:t>
            </a:r>
            <a:endParaRPr lang="en-US" b="0" dirty="0"/>
          </a:p>
          <a:p>
            <a:r>
              <a:rPr lang="en-US" b="0" dirty="0"/>
              <a:t>	- </a:t>
            </a:r>
            <a:r>
              <a:rPr lang="en-US" b="0" dirty="0" err="1"/>
              <a:t>alte</a:t>
            </a:r>
            <a:r>
              <a:rPr lang="en-US" b="0" dirty="0"/>
              <a:t> </a:t>
            </a:r>
            <a:r>
              <a:rPr lang="en-US" b="0" dirty="0" err="1"/>
              <a:t>limbaje</a:t>
            </a:r>
            <a:r>
              <a:rPr lang="en-US" b="0" dirty="0"/>
              <a:t> (C++, C#, JavaScript, PHP, Python)</a:t>
            </a:r>
          </a:p>
          <a:p>
            <a:r>
              <a:rPr lang="en-US" b="0" dirty="0"/>
              <a:t>	- din </a:t>
            </a:r>
            <a:r>
              <a:rPr lang="en-US" b="0" dirty="0" err="1"/>
              <a:t>cursul</a:t>
            </a:r>
            <a:r>
              <a:rPr lang="en-US" b="0" dirty="0"/>
              <a:t> 2</a:t>
            </a:r>
          </a:p>
          <a:p>
            <a:r>
              <a:rPr lang="en-US" b="0" dirty="0"/>
              <a:t>	</a:t>
            </a:r>
          </a:p>
          <a:p>
            <a:r>
              <a:rPr lang="en-US" b="0" dirty="0"/>
              <a:t>2. Java </a:t>
            </a:r>
            <a:r>
              <a:rPr lang="en-US" b="0" dirty="0" err="1"/>
              <a:t>este</a:t>
            </a:r>
            <a:r>
              <a:rPr lang="en-US" b="0" dirty="0"/>
              <a:t> un </a:t>
            </a:r>
            <a:r>
              <a:rPr lang="en-US" b="0" dirty="0" err="1"/>
              <a:t>limbaj</a:t>
            </a:r>
            <a:r>
              <a:rPr lang="en-US" b="0" dirty="0"/>
              <a:t> </a:t>
            </a:r>
            <a:r>
              <a:rPr lang="en-US" b="0" dirty="0" err="1"/>
              <a:t>compilat</a:t>
            </a:r>
            <a:r>
              <a:rPr lang="en-US" b="0" dirty="0"/>
              <a:t> </a:t>
            </a:r>
            <a:r>
              <a:rPr lang="en-US" b="0" dirty="0" err="1"/>
              <a:t>si</a:t>
            </a:r>
            <a:r>
              <a:rPr lang="en-US" b="0" dirty="0"/>
              <a:t> </a:t>
            </a:r>
            <a:r>
              <a:rPr lang="en-US" b="0" dirty="0" err="1"/>
              <a:t>interpretat</a:t>
            </a:r>
            <a:endParaRPr lang="en-US" b="0" dirty="0"/>
          </a:p>
          <a:p>
            <a:r>
              <a:rPr lang="en-US" b="0" dirty="0"/>
              <a:t>	- </a:t>
            </a:r>
            <a:r>
              <a:rPr lang="en-US" b="0" dirty="0" err="1"/>
              <a:t>scris</a:t>
            </a:r>
            <a:r>
              <a:rPr lang="en-US" b="0" dirty="0"/>
              <a:t> in </a:t>
            </a:r>
            <a:r>
              <a:rPr lang="en-US" b="0" dirty="0" err="1"/>
              <a:t>limbaj</a:t>
            </a:r>
            <a:r>
              <a:rPr lang="en-US" b="0" dirty="0"/>
              <a:t> cat </a:t>
            </a:r>
            <a:r>
              <a:rPr lang="en-US" b="0" dirty="0" err="1"/>
              <a:t>mai</a:t>
            </a:r>
            <a:r>
              <a:rPr lang="en-US" b="0" dirty="0"/>
              <a:t> natural (</a:t>
            </a:r>
            <a:r>
              <a:rPr lang="en-US" b="0" dirty="0" err="1"/>
              <a:t>caractere</a:t>
            </a:r>
            <a:r>
              <a:rPr lang="en-US" b="0" dirty="0"/>
              <a:t>, text) </a:t>
            </a:r>
            <a:r>
              <a:rPr lang="en-US" b="0" dirty="0" err="1"/>
              <a:t>salvat</a:t>
            </a:r>
            <a:r>
              <a:rPr lang="en-US" b="0" dirty="0"/>
              <a:t> in </a:t>
            </a:r>
            <a:r>
              <a:rPr lang="en-US" b="0" dirty="0" err="1"/>
              <a:t>fisiere</a:t>
            </a:r>
            <a:r>
              <a:rPr lang="en-US" b="0" dirty="0"/>
              <a:t> text</a:t>
            </a:r>
          </a:p>
          <a:p>
            <a:r>
              <a:rPr lang="en-US" b="0" dirty="0"/>
              <a:t>	- </a:t>
            </a:r>
            <a:r>
              <a:rPr lang="en-US" b="0" dirty="0" err="1"/>
              <a:t>fisierul</a:t>
            </a:r>
            <a:r>
              <a:rPr lang="en-US" b="0" dirty="0"/>
              <a:t> .java  -&gt; </a:t>
            </a:r>
            <a:r>
              <a:rPr lang="en-US" b="0" dirty="0" err="1"/>
              <a:t>compilare</a:t>
            </a:r>
            <a:r>
              <a:rPr lang="en-US" b="0" dirty="0"/>
              <a:t> -&gt;  .class (</a:t>
            </a:r>
            <a:r>
              <a:rPr lang="en-US" b="0" dirty="0" err="1"/>
              <a:t>continut</a:t>
            </a:r>
            <a:r>
              <a:rPr lang="en-US" b="0" dirty="0"/>
              <a:t> </a:t>
            </a:r>
            <a:r>
              <a:rPr lang="en-US" b="0" dirty="0" err="1"/>
              <a:t>binar</a:t>
            </a:r>
            <a:r>
              <a:rPr lang="en-US" b="0" dirty="0"/>
              <a:t>) -&gt; </a:t>
            </a:r>
            <a:r>
              <a:rPr lang="en-US" b="0" dirty="0" err="1"/>
              <a:t>interpretare</a:t>
            </a:r>
            <a:r>
              <a:rPr lang="en-US" b="0" dirty="0"/>
              <a:t> </a:t>
            </a:r>
            <a:r>
              <a:rPr lang="en-US" b="0" dirty="0" err="1"/>
              <a:t>pentru</a:t>
            </a:r>
            <a:r>
              <a:rPr lang="en-US" b="0" dirty="0"/>
              <a:t> </a:t>
            </a:r>
            <a:r>
              <a:rPr lang="en-US" b="0" dirty="0" err="1"/>
              <a:t>fiecare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 de </a:t>
            </a:r>
            <a:r>
              <a:rPr lang="en-US" b="0" dirty="0" err="1"/>
              <a:t>operare</a:t>
            </a:r>
            <a:r>
              <a:rPr lang="en-US" b="0" dirty="0"/>
              <a:t> (JVM) -&gt; SO  </a:t>
            </a:r>
          </a:p>
          <a:p>
            <a:r>
              <a:rPr lang="en-US" b="0" dirty="0"/>
              <a:t>	- </a:t>
            </a:r>
            <a:r>
              <a:rPr lang="en-US" b="0" dirty="0" err="1"/>
              <a:t>compilat</a:t>
            </a:r>
            <a:r>
              <a:rPr lang="en-US" b="0" dirty="0"/>
              <a:t> de java compiler (</a:t>
            </a:r>
            <a:r>
              <a:rPr lang="en-US" b="0" dirty="0" err="1"/>
              <a:t>javac</a:t>
            </a:r>
            <a:r>
              <a:rPr lang="en-US" b="0" dirty="0"/>
              <a:t>)</a:t>
            </a:r>
          </a:p>
          <a:p>
            <a:r>
              <a:rPr lang="en-US" b="0" dirty="0"/>
              <a:t>	</a:t>
            </a:r>
          </a:p>
          <a:p>
            <a:r>
              <a:rPr lang="en-US" b="0" dirty="0"/>
              <a:t>3. </a:t>
            </a:r>
            <a:r>
              <a:rPr lang="en-US" b="0" dirty="0" err="1"/>
              <a:t>Portabilitate</a:t>
            </a:r>
            <a:endParaRPr lang="en-US" b="0" dirty="0"/>
          </a:p>
          <a:p>
            <a:r>
              <a:rPr lang="en-US" b="0" dirty="0"/>
              <a:t>	- </a:t>
            </a:r>
            <a:r>
              <a:rPr lang="en-US" b="0" dirty="0" err="1"/>
              <a:t>fiecare</a:t>
            </a:r>
            <a:r>
              <a:rPr lang="en-US" b="0" dirty="0"/>
              <a:t> .class </a:t>
            </a:r>
            <a:r>
              <a:rPr lang="en-US" b="0" dirty="0" err="1"/>
              <a:t>poate</a:t>
            </a:r>
            <a:r>
              <a:rPr lang="en-US" b="0" dirty="0"/>
              <a:t> fi </a:t>
            </a:r>
            <a:r>
              <a:rPr lang="en-US" b="0" dirty="0" err="1"/>
              <a:t>rulat</a:t>
            </a:r>
            <a:r>
              <a:rPr lang="en-US" b="0" dirty="0"/>
              <a:t> </a:t>
            </a:r>
            <a:r>
              <a:rPr lang="en-US" b="0" dirty="0" err="1"/>
              <a:t>atat</a:t>
            </a:r>
            <a:r>
              <a:rPr lang="en-US" b="0" dirty="0"/>
              <a:t> </a:t>
            </a:r>
            <a:r>
              <a:rPr lang="en-US" b="0" dirty="0" err="1"/>
              <a:t>pe</a:t>
            </a:r>
            <a:r>
              <a:rPr lang="en-US" b="0" dirty="0"/>
              <a:t> Windows cat </a:t>
            </a:r>
            <a:r>
              <a:rPr lang="en-US" b="0" dirty="0" err="1"/>
              <a:t>si</a:t>
            </a:r>
            <a:r>
              <a:rPr lang="en-US" b="0" dirty="0"/>
              <a:t> </a:t>
            </a:r>
            <a:r>
              <a:rPr lang="en-US" b="0" dirty="0" err="1"/>
              <a:t>pe</a:t>
            </a:r>
            <a:r>
              <a:rPr lang="en-US" b="0" dirty="0"/>
              <a:t> Linux </a:t>
            </a:r>
            <a:r>
              <a:rPr lang="en-US" b="0" dirty="0" err="1"/>
              <a:t>chiar</a:t>
            </a:r>
            <a:r>
              <a:rPr lang="en-US" b="0" dirty="0"/>
              <a:t> </a:t>
            </a:r>
            <a:r>
              <a:rPr lang="en-US" b="0" dirty="0" err="1"/>
              <a:t>daca</a:t>
            </a:r>
            <a:r>
              <a:rPr lang="en-US" b="0" dirty="0"/>
              <a:t> </a:t>
            </a:r>
            <a:r>
              <a:rPr lang="en-US" b="0" dirty="0" err="1"/>
              <a:t>compilarea</a:t>
            </a:r>
            <a:r>
              <a:rPr lang="en-US" b="0" dirty="0"/>
              <a:t> s-a </a:t>
            </a:r>
            <a:r>
              <a:rPr lang="en-US" b="0" dirty="0" err="1"/>
              <a:t>facut</a:t>
            </a:r>
            <a:r>
              <a:rPr lang="en-US" b="0" dirty="0"/>
              <a:t> </a:t>
            </a:r>
            <a:r>
              <a:rPr lang="en-US" b="0" dirty="0" err="1"/>
              <a:t>pe</a:t>
            </a:r>
            <a:r>
              <a:rPr lang="en-US" b="0" dirty="0"/>
              <a:t> Windows</a:t>
            </a:r>
          </a:p>
          <a:p>
            <a:r>
              <a:rPr lang="en-US" b="0" dirty="0"/>
              <a:t>	- o </a:t>
            </a:r>
            <a:r>
              <a:rPr lang="en-US" b="0" dirty="0" err="1"/>
              <a:t>singura</a:t>
            </a:r>
            <a:r>
              <a:rPr lang="en-US" b="0" dirty="0"/>
              <a:t> </a:t>
            </a:r>
            <a:r>
              <a:rPr lang="en-US" b="0" dirty="0" err="1"/>
              <a:t>compilare</a:t>
            </a:r>
            <a:endParaRPr lang="en-US" b="0" dirty="0"/>
          </a:p>
          <a:p>
            <a:r>
              <a:rPr lang="en-US" b="0" dirty="0"/>
              <a:t>	- </a:t>
            </a:r>
            <a:r>
              <a:rPr lang="en-US" b="0" dirty="0" err="1"/>
              <a:t>avantaj</a:t>
            </a:r>
            <a:r>
              <a:rPr lang="en-US" b="0" dirty="0"/>
              <a:t> (nu se </a:t>
            </a:r>
            <a:r>
              <a:rPr lang="en-US" b="0" dirty="0" err="1"/>
              <a:t>expune</a:t>
            </a:r>
            <a:r>
              <a:rPr lang="en-US" b="0" dirty="0"/>
              <a:t> </a:t>
            </a:r>
            <a:r>
              <a:rPr lang="en-US" b="0" dirty="0" err="1"/>
              <a:t>codul</a:t>
            </a:r>
            <a:r>
              <a:rPr lang="en-US" b="0" dirty="0"/>
              <a:t> </a:t>
            </a:r>
            <a:r>
              <a:rPr lang="en-US" b="0" dirty="0" err="1"/>
              <a:t>sursa</a:t>
            </a:r>
            <a:r>
              <a:rPr lang="en-US" b="0" dirty="0"/>
              <a:t>, ci </a:t>
            </a:r>
            <a:r>
              <a:rPr lang="en-US" b="0" dirty="0" err="1"/>
              <a:t>doar</a:t>
            </a:r>
            <a:r>
              <a:rPr lang="en-US" b="0" dirty="0"/>
              <a:t> </a:t>
            </a:r>
            <a:r>
              <a:rPr lang="en-US" b="0" dirty="0" err="1"/>
              <a:t>fisierele</a:t>
            </a:r>
            <a:r>
              <a:rPr lang="en-US" b="0" dirty="0"/>
              <a:t> de </a:t>
            </a:r>
            <a:r>
              <a:rPr lang="en-US" b="0" dirty="0" err="1"/>
              <a:t>executie</a:t>
            </a:r>
            <a:r>
              <a:rPr lang="en-US" b="0" dirty="0"/>
              <a:t>)</a:t>
            </a:r>
          </a:p>
          <a:p>
            <a:r>
              <a:rPr lang="en-US" b="0" dirty="0"/>
              <a:t>	- C nu </a:t>
            </a:r>
            <a:r>
              <a:rPr lang="en-US" b="0" dirty="0" err="1"/>
              <a:t>functioneaza</a:t>
            </a:r>
            <a:r>
              <a:rPr lang="en-US" b="0" dirty="0"/>
              <a:t> la </a:t>
            </a:r>
            <a:r>
              <a:rPr lang="en-US" b="0" dirty="0" err="1"/>
              <a:t>fel</a:t>
            </a:r>
            <a:r>
              <a:rPr lang="en-US" b="0" dirty="0"/>
              <a:t>; </a:t>
            </a:r>
            <a:r>
              <a:rPr lang="en-US" b="0" dirty="0" err="1"/>
              <a:t>trebuie</a:t>
            </a:r>
            <a:r>
              <a:rPr lang="en-US" b="0" dirty="0"/>
              <a:t> </a:t>
            </a:r>
            <a:r>
              <a:rPr lang="en-US" b="0" dirty="0" err="1"/>
              <a:t>recompilat</a:t>
            </a:r>
            <a:r>
              <a:rPr lang="en-US" b="0" dirty="0"/>
              <a:t> </a:t>
            </a:r>
            <a:r>
              <a:rPr lang="en-US" b="0" dirty="0" err="1"/>
              <a:t>pt</a:t>
            </a:r>
            <a:r>
              <a:rPr lang="en-US" b="0" dirty="0"/>
              <a:t> </a:t>
            </a:r>
            <a:r>
              <a:rPr lang="en-US" b="0" dirty="0" err="1"/>
              <a:t>fiecare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 de </a:t>
            </a:r>
            <a:r>
              <a:rPr lang="en-US" b="0" dirty="0" err="1"/>
              <a:t>operare</a:t>
            </a:r>
            <a:endParaRPr lang="en-US" b="0" dirty="0"/>
          </a:p>
          <a:p>
            <a:r>
              <a:rPr lang="en-US" b="0" dirty="0"/>
              <a:t>	</a:t>
            </a:r>
          </a:p>
          <a:p>
            <a:r>
              <a:rPr lang="en-US" b="0" dirty="0"/>
              <a:t>	</a:t>
            </a:r>
            <a:r>
              <a:rPr lang="en-US" b="0" dirty="0" err="1"/>
              <a:t>Dezavantaj</a:t>
            </a:r>
            <a:r>
              <a:rPr lang="en-US" b="0" dirty="0"/>
              <a:t> 2: </a:t>
            </a:r>
            <a:r>
              <a:rPr lang="en-US" b="0" dirty="0" err="1"/>
              <a:t>timp</a:t>
            </a:r>
            <a:r>
              <a:rPr lang="en-US" b="0" dirty="0"/>
              <a:t> </a:t>
            </a:r>
            <a:r>
              <a:rPr lang="en-US" b="0" dirty="0" err="1"/>
              <a:t>mai</a:t>
            </a:r>
            <a:r>
              <a:rPr lang="en-US" b="0" dirty="0"/>
              <a:t> mare de </a:t>
            </a:r>
            <a:r>
              <a:rPr lang="en-US" b="0" dirty="0" err="1"/>
              <a:t>raspuns</a:t>
            </a:r>
            <a:r>
              <a:rPr lang="en-US" b="0" dirty="0"/>
              <a:t> (</a:t>
            </a:r>
            <a:r>
              <a:rPr lang="en-US" b="0" dirty="0" err="1"/>
              <a:t>doua</a:t>
            </a:r>
            <a:r>
              <a:rPr lang="en-US" b="0" dirty="0"/>
              <a:t> </a:t>
            </a:r>
            <a:r>
              <a:rPr lang="en-US" b="0" dirty="0" err="1"/>
              <a:t>operatii</a:t>
            </a:r>
            <a:r>
              <a:rPr lang="en-US" b="0" dirty="0"/>
              <a:t>) </a:t>
            </a:r>
            <a:r>
              <a:rPr lang="en-US" b="0" dirty="0" err="1"/>
              <a:t>Aplicatii</a:t>
            </a:r>
            <a:r>
              <a:rPr lang="en-US" b="0" dirty="0"/>
              <a:t> care nu </a:t>
            </a:r>
            <a:r>
              <a:rPr lang="en-US" b="0" dirty="0" err="1"/>
              <a:t>sunt</a:t>
            </a:r>
            <a:r>
              <a:rPr lang="en-US" b="0" dirty="0"/>
              <a:t> </a:t>
            </a:r>
            <a:r>
              <a:rPr lang="en-US" b="0" dirty="0" err="1"/>
              <a:t>dezvoltate</a:t>
            </a:r>
            <a:r>
              <a:rPr lang="en-US" b="0" dirty="0"/>
              <a:t> in </a:t>
            </a:r>
            <a:r>
              <a:rPr lang="en-US" b="0" dirty="0" err="1"/>
              <a:t>acest</a:t>
            </a:r>
            <a:r>
              <a:rPr lang="en-US" b="0" dirty="0"/>
              <a:t> </a:t>
            </a:r>
            <a:r>
              <a:rPr lang="en-US" b="0" dirty="0" err="1"/>
              <a:t>fel</a:t>
            </a:r>
            <a:r>
              <a:rPr lang="en-US" b="0" dirty="0"/>
              <a:t>? </a:t>
            </a:r>
            <a:r>
              <a:rPr lang="en-US" b="0" dirty="0" err="1"/>
              <a:t>Jocuri</a:t>
            </a:r>
            <a:endParaRPr lang="en-US" b="0" dirty="0"/>
          </a:p>
          <a:p>
            <a:r>
              <a:rPr lang="en-US" b="0" dirty="0"/>
              <a:t>	</a:t>
            </a:r>
          </a:p>
          <a:p>
            <a:r>
              <a:rPr lang="en-US" b="0" dirty="0"/>
              <a:t>4. Open Source</a:t>
            </a:r>
          </a:p>
          <a:p>
            <a:r>
              <a:rPr lang="en-US" b="0" dirty="0"/>
              <a:t>	- </a:t>
            </a:r>
            <a:r>
              <a:rPr lang="en-US" b="0" dirty="0" err="1"/>
              <a:t>oricine</a:t>
            </a:r>
            <a:r>
              <a:rPr lang="en-US" b="0" dirty="0"/>
              <a:t> </a:t>
            </a:r>
            <a:r>
              <a:rPr lang="en-US" b="0" dirty="0" err="1"/>
              <a:t>poate</a:t>
            </a:r>
            <a:r>
              <a:rPr lang="en-US" b="0" dirty="0"/>
              <a:t> </a:t>
            </a:r>
            <a:r>
              <a:rPr lang="en-US" b="0" dirty="0" err="1"/>
              <a:t>sa</a:t>
            </a:r>
            <a:r>
              <a:rPr lang="en-US" b="0" dirty="0"/>
              <a:t> </a:t>
            </a:r>
            <a:r>
              <a:rPr lang="en-US" b="0" dirty="0" err="1"/>
              <a:t>contribuie</a:t>
            </a:r>
            <a:r>
              <a:rPr lang="en-US" b="0" dirty="0"/>
              <a:t> la </a:t>
            </a:r>
            <a:r>
              <a:rPr lang="en-US" b="0" dirty="0" err="1"/>
              <a:t>dezvoltarea</a:t>
            </a:r>
            <a:r>
              <a:rPr lang="en-US" b="0" dirty="0"/>
              <a:t> </a:t>
            </a:r>
            <a:r>
              <a:rPr lang="en-US" b="0" dirty="0" err="1"/>
              <a:t>limbajului</a:t>
            </a:r>
            <a:r>
              <a:rPr lang="en-US" b="0" dirty="0"/>
              <a:t> </a:t>
            </a:r>
          </a:p>
          <a:p>
            <a:r>
              <a:rPr lang="en-US" b="0" dirty="0"/>
              <a:t>	- cod </a:t>
            </a:r>
            <a:r>
              <a:rPr lang="en-US" b="0" dirty="0" err="1"/>
              <a:t>sursa</a:t>
            </a:r>
            <a:r>
              <a:rPr lang="en-US" b="0" dirty="0"/>
              <a:t> liber </a:t>
            </a:r>
            <a:r>
              <a:rPr lang="en-US" b="0" dirty="0" err="1"/>
              <a:t>ce</a:t>
            </a:r>
            <a:r>
              <a:rPr lang="en-US" b="0" dirty="0"/>
              <a:t> </a:t>
            </a:r>
            <a:r>
              <a:rPr lang="en-US" b="0" dirty="0" err="1"/>
              <a:t>poate</a:t>
            </a:r>
            <a:r>
              <a:rPr lang="en-US" b="0" dirty="0"/>
              <a:t> fi </a:t>
            </a:r>
            <a:r>
              <a:rPr lang="en-US" b="0" dirty="0" err="1"/>
              <a:t>dezvoltat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53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34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13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0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F100-74F4-4030-BB52-E993E20C4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D9C49-FFE9-46BB-880F-3D14F05AD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54A0-E5FA-46BA-ACD0-569B268E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9AA9-E399-42FD-84BC-45418CA1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4E7E4-965B-406A-824C-683FA449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9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31BF-AE67-4EF1-A85D-79EF84BB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1CB0-3872-49B2-9654-2504A746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0A6E9-EF8C-466C-A6EE-2016C5D0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700B-3DB6-464A-8068-05F7E440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42B09-6BEE-4E7A-A117-523146D5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37E9F-99BE-4A56-9A58-5301DD9CA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8623B-50EE-41DA-9815-44A1215C8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EF07C-6A15-419C-ADE4-09175184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4E0F-5417-477A-A42D-8D21451D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5733-3706-4C1E-AAE0-45D99BFA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9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"/>
          <p:cNvSpPr/>
          <p:nvPr userDrawn="1"/>
        </p:nvSpPr>
        <p:spPr>
          <a:xfrm>
            <a:off x="-304800" y="-114300"/>
            <a:ext cx="1600200" cy="6511159"/>
          </a:xfrm>
          <a:prstGeom prst="rect">
            <a:avLst/>
          </a:prstGeom>
          <a:solidFill/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438150" fontAlgn="auto"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7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5" name="droppedImage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2314575" y="2743199"/>
            <a:ext cx="5962651" cy="78105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5"/>
          <p:cNvSpPr>
            <a:spLocks noGrp="1"/>
          </p:cNvSpPr>
          <p:nvPr>
            <p:ph type="title"/>
          </p:nvPr>
        </p:nvSpPr>
        <p:spPr>
          <a:xfrm>
            <a:off x="1609725" y="295275"/>
            <a:ext cx="10401300" cy="2314575"/>
          </a:xfrm>
          <a:prstGeom prst="rect">
            <a:avLst/>
          </a:prstGeom>
          <a:effectLst/>
        </p:spPr>
        <p:txBody>
          <a:bodyPr anchor="b"/>
          <a:lstStyle>
            <a:lvl1pPr algn="ctr">
              <a:defRPr sz="5400">
                <a:solidFill>
                  <a:srgbClr val="231F2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231F21"/>
                </a:solidFill>
              </a:rPr>
              <a:t>Title Text</a:t>
            </a:r>
          </a:p>
        </p:txBody>
      </p:sp>
      <p:sp>
        <p:nvSpPr>
          <p:cNvPr id="7" name="Shape 16"/>
          <p:cNvSpPr>
            <a:spLocks noGrp="1"/>
          </p:cNvSpPr>
          <p:nvPr>
            <p:ph type="body" idx="1"/>
          </p:nvPr>
        </p:nvSpPr>
        <p:spPr>
          <a:xfrm>
            <a:off x="3819525" y="2609850"/>
            <a:ext cx="5972175" cy="2171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1pPr>
            <a:lvl2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2pPr>
            <a:lvl3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3pPr>
            <a:lvl4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4pPr>
            <a:lvl5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Five</a:t>
            </a:r>
          </a:p>
        </p:txBody>
      </p:sp>
      <p:sp>
        <p:nvSpPr>
          <p:cNvPr id="10" name="pole tekstowe 9"/>
          <p:cNvSpPr txBox="1"/>
          <p:nvPr userDrawn="1"/>
        </p:nvSpPr>
        <p:spPr>
          <a:xfrm>
            <a:off x="6172324" y="5697443"/>
            <a:ext cx="25936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409575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pl-PL" sz="2400" kern="0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Platinum Sponsor: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296D6E8-B1A4-437C-AC54-F26D2976A5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039" y="5614911"/>
            <a:ext cx="2253785" cy="6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330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7069-14FC-44A8-B1AC-275143F9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11B7-71E5-4A89-BD97-18187E44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3A42-30E7-4878-93F3-D532F8AB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F0A42-4F55-4125-A4FB-D9AC18FB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51F3-0A85-434A-A2BC-51F43A87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5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8480-D8AA-454F-A93B-9AC3B7D9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AF714-F184-48FB-AD96-45986C0E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2850-47CB-41F2-B211-65EF03D8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7648-08CF-4988-9F15-FD03F71C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F8E8-A084-4895-8DAC-43DB7E08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8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4E78-5B9B-4BAD-BE4C-AD7D5163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6478-63A9-40E0-B972-F6C265CA1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47569-2A2B-456D-982D-F4FE1E0D8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EF149-D9F9-4DA1-9F21-55869CC0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CC967-614C-49BF-A0C2-BFEF4FA5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A0C66-68D2-4A37-BCB5-52DCB4DD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6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9853-CFCC-4B48-AD1B-216036E1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216B3-DAD9-4BA3-BAB1-70A648A0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F67A0-C384-43AF-9EAE-D1C3A2835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A3678-074E-4B3E-B484-3D94DC9CD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EB46B-F9DF-4A36-89E5-C120AA90A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35DB3-509B-40DA-9A9C-4767D7A1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6D0B5-240D-47DB-83E9-6084EDC6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40DCA-C9B5-4D1B-BC46-A2DB408D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CC4B-115F-4111-93F0-83991383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94BE5-8A5B-4C05-855B-501E7CAA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19E50-323B-466C-A837-AF1587D2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1165-FA6D-40FE-A771-62F50B3B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61C8B-79E9-48C4-88DD-1804093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5FFA2-4475-4DB4-B719-A98100BE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5B368-FA1D-4027-9B7F-C906D6ED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4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D9CE-32E9-4D38-B487-BE36317B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F4CE-8FAD-4365-A27B-70E4691AD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0E2ED-665F-4586-9C78-8720234A3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44C04-ECC4-43B5-82D0-5A25B913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9DE93-FAD5-4870-B650-CC52B6A6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1B007-E8DF-43A2-BD09-1C28633B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33AA-7628-463D-A71E-5E6C7A55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4BE9A-508D-47DA-B280-1738B9378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94132-CA21-4300-A625-4B75B4EF2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10C9E-D975-4E1B-9E34-C70515E9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6CAD0-D3DF-4807-A2F7-F07FF05B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B2792-69CF-486D-984C-D6ED93E8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0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E4254-702F-4929-A519-71A9460E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A7C34-FBD3-4E13-9C94-CA610E39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1699-FC71-4923-8090-92ED317E4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CF46-305E-490D-B279-4D984ABE7DA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BBCA-CA28-481B-9BB0-54643D517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FB63C-A93F-487C-86BB-5E2A623ED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2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4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Connector 4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5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5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5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5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A858B-3423-4298-AF48-176C55308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1 – Curs 1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8050762" y="4525347"/>
            <a:ext cx="3211288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Alin Olteanu</a:t>
            </a:r>
          </a:p>
        </p:txBody>
      </p:sp>
    </p:spTree>
    <p:extLst>
      <p:ext uri="{BB962C8B-B14F-4D97-AF65-F5344CB8AC3E}">
        <p14:creationId xmlns:p14="http://schemas.microsoft.com/office/powerpoint/2010/main" val="42168694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12863" y="1128072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400" b="1" dirty="0" err="1"/>
              <a:t>Numele</a:t>
            </a:r>
            <a:r>
              <a:rPr lang="en-US" sz="4400" b="1" dirty="0"/>
              <a:t> de </a:t>
            </a:r>
            <a:r>
              <a:rPr lang="en-US" sz="4400" b="1" dirty="0" err="1"/>
              <a:t>clase</a:t>
            </a:r>
            <a:r>
              <a:rPr lang="en-US" sz="4400" b="1" dirty="0"/>
              <a:t> </a:t>
            </a:r>
            <a:r>
              <a:rPr lang="en-US" sz="4400" b="1" dirty="0" err="1"/>
              <a:t>sunt</a:t>
            </a:r>
            <a:r>
              <a:rPr lang="en-US" sz="4400" b="1" dirty="0"/>
              <a:t> substantive</a:t>
            </a:r>
          </a:p>
          <a:p>
            <a:pPr marL="0" lvl="1" indent="0" algn="ctr">
              <a:buNone/>
            </a:pPr>
            <a:r>
              <a:rPr lang="en-US" sz="3200" dirty="0">
                <a:latin typeface="Consolas" pitchFamily="49" charset="0"/>
              </a:rPr>
              <a:t>Client</a:t>
            </a:r>
            <a:r>
              <a:rPr lang="en-US" sz="3600" dirty="0"/>
              <a:t>, </a:t>
            </a:r>
            <a:r>
              <a:rPr lang="en-US" sz="3200" dirty="0" err="1">
                <a:latin typeface="Consolas" pitchFamily="49" charset="0"/>
              </a:rPr>
              <a:t>DetaliuFactura</a:t>
            </a:r>
            <a:r>
              <a:rPr lang="en-US" sz="3600" dirty="0"/>
              <a:t>, </a:t>
            </a:r>
            <a:r>
              <a:rPr lang="en-US" sz="3200" dirty="0" err="1">
                <a:latin typeface="Consolas" pitchFamily="49" charset="0"/>
              </a:rPr>
              <a:t>PersoanaContact</a:t>
            </a:r>
            <a:endParaRPr lang="en-US" sz="3600" dirty="0">
              <a:latin typeface="Consolas" pitchFamily="49" charset="0"/>
            </a:endParaRPr>
          </a:p>
          <a:p>
            <a:pPr marL="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 err="1"/>
              <a:t>Evitati</a:t>
            </a:r>
            <a:r>
              <a:rPr lang="en-US" sz="4400" b="1" dirty="0"/>
              <a:t> </a:t>
            </a:r>
            <a:r>
              <a:rPr lang="en-US" sz="4400" b="1" dirty="0" err="1"/>
              <a:t>nume</a:t>
            </a:r>
            <a:r>
              <a:rPr lang="en-US" sz="4400" b="1" dirty="0"/>
              <a:t> de </a:t>
            </a:r>
            <a:r>
              <a:rPr lang="en-US" sz="4400" b="1" dirty="0" err="1"/>
              <a:t>clasa</a:t>
            </a:r>
            <a:r>
              <a:rPr lang="en-US" sz="4400" b="1" dirty="0"/>
              <a:t> </a:t>
            </a:r>
            <a:r>
              <a:rPr lang="en-US" sz="4400" b="1" dirty="0" err="1"/>
              <a:t>fara</a:t>
            </a:r>
            <a:r>
              <a:rPr lang="en-US" sz="4400" b="1" dirty="0"/>
              <a:t> </a:t>
            </a:r>
            <a:r>
              <a:rPr lang="en-US" sz="4400" b="1" dirty="0" err="1"/>
              <a:t>inteles</a:t>
            </a:r>
            <a:endParaRPr lang="en-US" sz="4400" b="1" dirty="0"/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InformatieComanda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DateComanda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/>
              <a:t>vs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Comanda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4400" b="1" dirty="0" err="1"/>
              <a:t>Numele</a:t>
            </a:r>
            <a:r>
              <a:rPr lang="en-US" sz="4400" b="1" dirty="0"/>
              <a:t> de </a:t>
            </a:r>
            <a:r>
              <a:rPr lang="en-US" sz="4400" b="1" dirty="0" err="1"/>
              <a:t>clasa</a:t>
            </a:r>
            <a:r>
              <a:rPr lang="en-US" sz="4400" b="1" dirty="0"/>
              <a:t> nu </a:t>
            </a:r>
            <a:r>
              <a:rPr lang="en-US" sz="4400" b="1" dirty="0" err="1"/>
              <a:t>incepe</a:t>
            </a:r>
            <a:r>
              <a:rPr lang="en-US" sz="4400" b="1" dirty="0"/>
              <a:t> cu </a:t>
            </a:r>
            <a:r>
              <a:rPr lang="en-US" sz="4400" b="1" dirty="0" err="1"/>
              <a:t>litera</a:t>
            </a:r>
            <a:r>
              <a:rPr lang="en-US" sz="4400" b="1" dirty="0"/>
              <a:t>, nu </a:t>
            </a:r>
            <a:r>
              <a:rPr lang="en-US" sz="4400" b="1" dirty="0" err="1"/>
              <a:t>contine</a:t>
            </a:r>
            <a:r>
              <a:rPr lang="en-US" sz="4400" b="1" dirty="0"/>
              <a:t> </a:t>
            </a:r>
            <a:r>
              <a:rPr lang="en-US" sz="4400" b="1" dirty="0" err="1"/>
              <a:t>spatii</a:t>
            </a:r>
            <a:r>
              <a:rPr lang="en-US" sz="4400" b="1" dirty="0"/>
              <a:t> </a:t>
            </a:r>
            <a:r>
              <a:rPr lang="en-US" sz="4400" b="1" dirty="0" err="1"/>
              <a:t>sau</a:t>
            </a:r>
            <a:r>
              <a:rPr lang="en-US" sz="4400" b="1" dirty="0"/>
              <a:t> </a:t>
            </a:r>
            <a:r>
              <a:rPr lang="en-US" sz="4400" b="1" dirty="0" err="1"/>
              <a:t>caractere</a:t>
            </a:r>
            <a:r>
              <a:rPr lang="en-US" sz="4400" b="1" dirty="0"/>
              <a:t> </a:t>
            </a:r>
            <a:r>
              <a:rPr lang="en-US" sz="4400" b="1" dirty="0" err="1"/>
              <a:t>speciale</a:t>
            </a:r>
            <a:r>
              <a:rPr lang="en-US" sz="4400" b="1" dirty="0"/>
              <a:t> (</a:t>
            </a:r>
            <a:r>
              <a:rPr lang="en-US" sz="4400" b="1" dirty="0" err="1"/>
              <a:t>exceptie</a:t>
            </a:r>
            <a:r>
              <a:rPr lang="en-US" sz="4400" b="1" dirty="0"/>
              <a:t> $ </a:t>
            </a:r>
            <a:r>
              <a:rPr lang="en-US" sz="4400" b="1" dirty="0" err="1"/>
              <a:t>si</a:t>
            </a:r>
            <a:r>
              <a:rPr lang="en-US" sz="4400" b="1" dirty="0"/>
              <a:t> _)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1stOrder, Prima Casa, Order#,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Salariu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Play_Off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nl-BE" sz="4000" b="1" dirty="0">
                <a:solidFill>
                  <a:schemeClr val="tx1"/>
                </a:solidFill>
              </a:rPr>
              <a:t>Reguli sintactice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11" name="Picture 10" descr="http://www.clipartsfree.net/vector/large/Rainbow_chalk_stroke_Vector_Clipart.png">
            <a:extLst>
              <a:ext uri="{FF2B5EF4-FFF2-40B4-BE49-F238E27FC236}">
                <a16:creationId xmlns:a16="http://schemas.microsoft.com/office/drawing/2014/main" id="{E3659991-FCF2-4F38-866E-C60D4A905B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8" r="-2713"/>
          <a:stretch/>
        </p:blipFill>
        <p:spPr bwMode="auto">
          <a:xfrm rot="20438454" flipV="1">
            <a:off x="5701308" y="3231744"/>
            <a:ext cx="1097050" cy="32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http://www.clipartsfree.net/vector/large/Rainbow_chalk_stroke_Vector_Clipart.png">
            <a:extLst>
              <a:ext uri="{FF2B5EF4-FFF2-40B4-BE49-F238E27FC236}">
                <a16:creationId xmlns:a16="http://schemas.microsoft.com/office/drawing/2014/main" id="{87D8F115-F0E2-42C6-B0A4-4A6986160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8" r="-2713"/>
          <a:stretch/>
        </p:blipFill>
        <p:spPr bwMode="auto">
          <a:xfrm rot="1427820" flipV="1">
            <a:off x="5767107" y="3265128"/>
            <a:ext cx="1097050" cy="36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www.clipartsfree.net/vector/large/Rainbow_chalk_stroke_Vector_Clipart.png">
            <a:extLst>
              <a:ext uri="{FF2B5EF4-FFF2-40B4-BE49-F238E27FC236}">
                <a16:creationId xmlns:a16="http://schemas.microsoft.com/office/drawing/2014/main" id="{B20A2C45-5E95-4239-B61D-245A2BEE20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8" r="-2713"/>
          <a:stretch/>
        </p:blipFill>
        <p:spPr bwMode="auto">
          <a:xfrm rot="20438454" flipV="1">
            <a:off x="2894609" y="3257143"/>
            <a:ext cx="1097050" cy="32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www.clipartsfree.net/vector/large/Rainbow_chalk_stroke_Vector_Clipart.png">
            <a:extLst>
              <a:ext uri="{FF2B5EF4-FFF2-40B4-BE49-F238E27FC236}">
                <a16:creationId xmlns:a16="http://schemas.microsoft.com/office/drawing/2014/main" id="{42207C73-C171-4B1A-8556-54230FECE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8" r="-2713"/>
          <a:stretch/>
        </p:blipFill>
        <p:spPr bwMode="auto">
          <a:xfrm rot="1427820" flipV="1">
            <a:off x="2960408" y="3290527"/>
            <a:ext cx="1097050" cy="36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lipartsfree.net/vector/large/Rainbow_chalk_stroke_Vector_Clipart.png">
            <a:extLst>
              <a:ext uri="{FF2B5EF4-FFF2-40B4-BE49-F238E27FC236}">
                <a16:creationId xmlns:a16="http://schemas.microsoft.com/office/drawing/2014/main" id="{74450F28-C4CB-4C89-AAAD-52C05C6E9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8" r="-2713"/>
          <a:stretch/>
        </p:blipFill>
        <p:spPr bwMode="auto">
          <a:xfrm rot="20438454" flipV="1">
            <a:off x="1916709" y="5722597"/>
            <a:ext cx="1097050" cy="32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http://www.clipartsfree.net/vector/large/Rainbow_chalk_stroke_Vector_Clipart.png">
            <a:extLst>
              <a:ext uri="{FF2B5EF4-FFF2-40B4-BE49-F238E27FC236}">
                <a16:creationId xmlns:a16="http://schemas.microsoft.com/office/drawing/2014/main" id="{0FCAC186-4BD2-4DA7-99C1-61799FF8B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8" r="-2713"/>
          <a:stretch/>
        </p:blipFill>
        <p:spPr bwMode="auto">
          <a:xfrm rot="1427820" flipV="1">
            <a:off x="1982508" y="5755981"/>
            <a:ext cx="1097050" cy="36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www.clipartsfree.net/vector/large/Rainbow_chalk_stroke_Vector_Clipart.png">
            <a:extLst>
              <a:ext uri="{FF2B5EF4-FFF2-40B4-BE49-F238E27FC236}">
                <a16:creationId xmlns:a16="http://schemas.microsoft.com/office/drawing/2014/main" id="{91F800A5-14AF-458E-A9F6-0AC6C59E4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8" r="-2713"/>
          <a:stretch/>
        </p:blipFill>
        <p:spPr bwMode="auto">
          <a:xfrm rot="20438454" flipV="1">
            <a:off x="3982593" y="5667921"/>
            <a:ext cx="1097050" cy="49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http://www.clipartsfree.net/vector/large/Rainbow_chalk_stroke_Vector_Clipart.png">
            <a:extLst>
              <a:ext uri="{FF2B5EF4-FFF2-40B4-BE49-F238E27FC236}">
                <a16:creationId xmlns:a16="http://schemas.microsoft.com/office/drawing/2014/main" id="{DEAAAF78-C76B-449C-B8FF-33F3D85DF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8" r="-2713"/>
          <a:stretch/>
        </p:blipFill>
        <p:spPr bwMode="auto">
          <a:xfrm rot="1427820" flipV="1">
            <a:off x="3981911" y="5698112"/>
            <a:ext cx="1097050" cy="55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http://www.clipartsfree.net/vector/large/Rainbow_chalk_stroke_Vector_Clipart.png">
            <a:extLst>
              <a:ext uri="{FF2B5EF4-FFF2-40B4-BE49-F238E27FC236}">
                <a16:creationId xmlns:a16="http://schemas.microsoft.com/office/drawing/2014/main" id="{99039135-469F-4219-AB4A-9894525B3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8" r="-2713"/>
          <a:stretch/>
        </p:blipFill>
        <p:spPr bwMode="auto">
          <a:xfrm rot="20438454" flipV="1">
            <a:off x="5915516" y="5746159"/>
            <a:ext cx="1097050" cy="32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http://www.clipartsfree.net/vector/large/Rainbow_chalk_stroke_Vector_Clipart.png">
            <a:extLst>
              <a:ext uri="{FF2B5EF4-FFF2-40B4-BE49-F238E27FC236}">
                <a16:creationId xmlns:a16="http://schemas.microsoft.com/office/drawing/2014/main" id="{18A86BB8-E6D5-4320-9B65-F97CA48DE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8" r="-2713"/>
          <a:stretch/>
        </p:blipFill>
        <p:spPr bwMode="auto">
          <a:xfrm rot="1427820" flipV="1">
            <a:off x="5981315" y="5779543"/>
            <a:ext cx="1097050" cy="36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312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12863" y="1128072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err="1"/>
              <a:t>Numele</a:t>
            </a:r>
            <a:r>
              <a:rPr lang="en-US" sz="4400" b="1" dirty="0"/>
              <a:t> </a:t>
            </a:r>
            <a:r>
              <a:rPr lang="en-US" sz="4400" b="1" dirty="0" err="1"/>
              <a:t>metodelor</a:t>
            </a:r>
            <a:r>
              <a:rPr lang="en-US" sz="4400" b="1" dirty="0"/>
              <a:t> </a:t>
            </a:r>
            <a:r>
              <a:rPr lang="en-US" sz="4400" b="1" dirty="0" err="1"/>
              <a:t>sunt</a:t>
            </a:r>
            <a:r>
              <a:rPr lang="en-US" sz="4400" b="1" dirty="0"/>
              <a:t> </a:t>
            </a:r>
            <a:r>
              <a:rPr lang="en-US" sz="4400" b="1" dirty="0" err="1"/>
              <a:t>verbe</a:t>
            </a:r>
            <a:endParaRPr lang="en-US" sz="4400" b="1" dirty="0"/>
          </a:p>
          <a:p>
            <a:pPr marL="0" indent="0" algn="ctr">
              <a:buNone/>
            </a:pPr>
            <a:r>
              <a:rPr lang="en-US" sz="3600" dirty="0" err="1">
                <a:latin typeface="Consolas" pitchFamily="49" charset="0"/>
              </a:rPr>
              <a:t>cautaProdus</a:t>
            </a:r>
            <a:r>
              <a:rPr lang="en-US" sz="3600" dirty="0">
                <a:latin typeface="Consolas" pitchFamily="49" charset="0"/>
              </a:rPr>
              <a:t>(), </a:t>
            </a:r>
            <a:r>
              <a:rPr lang="en-US" sz="3600" dirty="0" err="1">
                <a:latin typeface="Consolas" pitchFamily="49" charset="0"/>
              </a:rPr>
              <a:t>trimiteCerere</a:t>
            </a:r>
            <a:r>
              <a:rPr lang="en-US" sz="3600" dirty="0">
                <a:latin typeface="Consolas" pitchFamily="49" charset="0"/>
              </a:rPr>
              <a:t>()</a:t>
            </a:r>
          </a:p>
          <a:p>
            <a:pPr marL="0" indent="0" algn="ctr">
              <a:buNone/>
            </a:pPr>
            <a:endParaRPr lang="en-US" sz="3600" dirty="0">
              <a:latin typeface="Consolas" pitchFamily="49" charset="0"/>
            </a:endParaRPr>
          </a:p>
          <a:p>
            <a:pPr marL="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 err="1"/>
              <a:t>Metode</a:t>
            </a:r>
            <a:r>
              <a:rPr lang="en-US" sz="4400" b="1" dirty="0"/>
              <a:t> </a:t>
            </a:r>
            <a:r>
              <a:rPr lang="en-US" sz="4400" b="1" dirty="0" err="1"/>
              <a:t>ce</a:t>
            </a:r>
            <a:r>
              <a:rPr lang="en-US" sz="4400" b="1" dirty="0"/>
              <a:t> </a:t>
            </a:r>
            <a:r>
              <a:rPr lang="en-US" sz="4400" b="1" dirty="0" err="1"/>
              <a:t>intorc</a:t>
            </a:r>
            <a:r>
              <a:rPr lang="en-US" sz="4400" b="1" dirty="0"/>
              <a:t> </a:t>
            </a:r>
            <a:r>
              <a:rPr lang="en-US" sz="4400" b="1" dirty="0" err="1"/>
              <a:t>adevarat</a:t>
            </a:r>
            <a:r>
              <a:rPr lang="en-US" sz="4400" b="1" dirty="0"/>
              <a:t> </a:t>
            </a:r>
            <a:r>
              <a:rPr lang="en-US" sz="4400" b="1" dirty="0" err="1"/>
              <a:t>sau</a:t>
            </a:r>
            <a:r>
              <a:rPr lang="en-US" sz="4400" b="1" dirty="0"/>
              <a:t> </a:t>
            </a:r>
            <a:r>
              <a:rPr lang="en-US" sz="4400" b="1" dirty="0" err="1"/>
              <a:t>fals</a:t>
            </a:r>
            <a:endParaRPr lang="en-US" sz="4400" b="1" dirty="0"/>
          </a:p>
          <a:p>
            <a:pPr marL="0" indent="0" algn="ctr">
              <a:buNone/>
            </a:pPr>
            <a:r>
              <a:rPr lang="en-US" sz="3600" dirty="0" err="1">
                <a:latin typeface="Consolas" pitchFamily="49" charset="0"/>
              </a:rPr>
              <a:t>esteClientGold</a:t>
            </a:r>
            <a:r>
              <a:rPr lang="en-US" sz="3600" dirty="0">
                <a:latin typeface="Consolas" pitchFamily="49" charset="0"/>
              </a:rPr>
              <a:t>(), </a:t>
            </a:r>
            <a:r>
              <a:rPr lang="en-US" sz="3600" dirty="0" err="1">
                <a:latin typeface="Consolas" pitchFamily="49" charset="0"/>
              </a:rPr>
              <a:t>suntDateleValide</a:t>
            </a:r>
            <a:r>
              <a:rPr lang="en-US" sz="3600" dirty="0">
                <a:latin typeface="Consolas" pitchFamily="49" charset="0"/>
              </a:rPr>
              <a:t>()</a:t>
            </a:r>
          </a:p>
          <a:p>
            <a:pPr marL="0" indent="0" algn="ctr">
              <a:buNone/>
            </a:pPr>
            <a:r>
              <a:rPr lang="en-US" sz="3600" dirty="0" err="1">
                <a:latin typeface="Consolas" pitchFamily="49" charset="0"/>
              </a:rPr>
              <a:t>isGoldClient</a:t>
            </a:r>
            <a:r>
              <a:rPr lang="en-US" sz="3600" dirty="0">
                <a:latin typeface="Consolas" pitchFamily="49" charset="0"/>
              </a:rPr>
              <a:t>(), </a:t>
            </a:r>
            <a:r>
              <a:rPr lang="en-US" sz="3600" dirty="0" err="1">
                <a:latin typeface="Consolas" pitchFamily="49" charset="0"/>
              </a:rPr>
              <a:t>areHostsValid</a:t>
            </a:r>
            <a:r>
              <a:rPr lang="en-US" sz="3600" dirty="0">
                <a:latin typeface="Consolas" pitchFamily="49" charset="0"/>
              </a:rPr>
              <a:t>()</a:t>
            </a:r>
          </a:p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nl-BE" sz="4000" b="1" dirty="0">
                <a:solidFill>
                  <a:schemeClr val="tx1"/>
                </a:solidFill>
              </a:rPr>
              <a:t>Reguli sintactice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5149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12863" y="1128072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400" b="1" dirty="0" err="1"/>
              <a:t>Limbaj</a:t>
            </a:r>
            <a:r>
              <a:rPr lang="en-US" sz="4400" b="1" dirty="0"/>
              <a:t> case sensitive</a:t>
            </a:r>
          </a:p>
          <a:p>
            <a:pPr marL="0" lvl="1" indent="0" algn="ctr">
              <a:buNone/>
            </a:pPr>
            <a:r>
              <a:rPr lang="en-US" sz="3200" dirty="0" err="1">
                <a:latin typeface="Consolas" pitchFamily="49" charset="0"/>
              </a:rPr>
              <a:t>PersoanaContact</a:t>
            </a:r>
            <a:r>
              <a:rPr lang="en-US" sz="3200" dirty="0">
                <a:latin typeface="Consolas" pitchFamily="49" charset="0"/>
              </a:rPr>
              <a:t> &lt;&gt; </a:t>
            </a:r>
            <a:r>
              <a:rPr lang="en-US" sz="3200" dirty="0" err="1">
                <a:latin typeface="Consolas" pitchFamily="49" charset="0"/>
              </a:rPr>
              <a:t>Persoanacontact</a:t>
            </a:r>
            <a:endParaRPr lang="en-US" sz="3600" dirty="0">
              <a:latin typeface="Consolas" pitchFamily="49" charset="0"/>
            </a:endParaRPr>
          </a:p>
          <a:p>
            <a:pPr marL="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 err="1"/>
              <a:t>Numele</a:t>
            </a:r>
            <a:r>
              <a:rPr lang="en-US" sz="4400" b="1" dirty="0"/>
              <a:t> </a:t>
            </a:r>
            <a:r>
              <a:rPr lang="en-US" sz="4400" b="1" dirty="0" err="1"/>
              <a:t>clasei</a:t>
            </a:r>
            <a:r>
              <a:rPr lang="en-US" sz="4400" b="1" dirty="0"/>
              <a:t> </a:t>
            </a:r>
            <a:r>
              <a:rPr lang="en-US" sz="4400" b="1" dirty="0" err="1"/>
              <a:t>incepe</a:t>
            </a:r>
            <a:r>
              <a:rPr lang="en-US" sz="4400" b="1" dirty="0"/>
              <a:t> cu </a:t>
            </a:r>
            <a:r>
              <a:rPr lang="en-US" sz="4400" b="1" dirty="0" err="1"/>
              <a:t>litera</a:t>
            </a:r>
            <a:r>
              <a:rPr lang="en-US" sz="4400" b="1" dirty="0"/>
              <a:t> mare </a:t>
            </a:r>
            <a:r>
              <a:rPr lang="en-US" sz="4400" b="1" dirty="0" err="1"/>
              <a:t>si</a:t>
            </a:r>
            <a:r>
              <a:rPr lang="en-US" sz="4400" b="1" dirty="0"/>
              <a:t> </a:t>
            </a:r>
            <a:r>
              <a:rPr lang="en-US" sz="4400" b="1" dirty="0" err="1"/>
              <a:t>fiecare</a:t>
            </a:r>
            <a:r>
              <a:rPr lang="en-US" sz="4400" b="1" dirty="0"/>
              <a:t> </a:t>
            </a:r>
            <a:r>
              <a:rPr lang="en-US" sz="4400" b="1" dirty="0" err="1"/>
              <a:t>cuvant</a:t>
            </a:r>
            <a:r>
              <a:rPr lang="en-US" sz="4400" b="1" dirty="0"/>
              <a:t> </a:t>
            </a:r>
            <a:r>
              <a:rPr lang="en-US" sz="4400" b="1" dirty="0" err="1"/>
              <a:t>ce</a:t>
            </a:r>
            <a:r>
              <a:rPr lang="en-US" sz="4400" b="1" dirty="0"/>
              <a:t>-l </a:t>
            </a:r>
            <a:r>
              <a:rPr lang="en-US" sz="4400" b="1" dirty="0" err="1"/>
              <a:t>alcatuieste</a:t>
            </a:r>
            <a:r>
              <a:rPr lang="en-US" sz="4400" b="1" dirty="0"/>
              <a:t> </a:t>
            </a:r>
            <a:r>
              <a:rPr lang="en-US" sz="4400" b="1" dirty="0" err="1"/>
              <a:t>incepe</a:t>
            </a:r>
            <a:r>
              <a:rPr lang="en-US" sz="4400" b="1" dirty="0"/>
              <a:t> cu </a:t>
            </a:r>
            <a:r>
              <a:rPr lang="en-US" sz="4400" b="1" dirty="0" err="1"/>
              <a:t>litera</a:t>
            </a:r>
            <a:r>
              <a:rPr lang="en-US" sz="4400" b="1" dirty="0"/>
              <a:t> mare</a:t>
            </a:r>
          </a:p>
          <a:p>
            <a:pPr marL="0" lvl="0" indent="0" algn="ctr">
              <a:buNone/>
            </a:pP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InformatieComanda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DateComanda</a:t>
            </a:r>
            <a:endParaRPr lang="en-US" sz="4400" b="1" dirty="0"/>
          </a:p>
          <a:p>
            <a:pPr marL="0" indent="0" algn="ctr">
              <a:buNone/>
            </a:pPr>
            <a:r>
              <a:rPr lang="en-US" sz="4400" b="1" dirty="0" err="1"/>
              <a:t>Numele</a:t>
            </a:r>
            <a:r>
              <a:rPr lang="en-US" sz="4400" b="1" dirty="0"/>
              <a:t> </a:t>
            </a:r>
            <a:r>
              <a:rPr lang="en-US" sz="4400" b="1" dirty="0" err="1"/>
              <a:t>metodei</a:t>
            </a:r>
            <a:r>
              <a:rPr lang="en-US" sz="4400" b="1" dirty="0"/>
              <a:t> </a:t>
            </a:r>
            <a:r>
              <a:rPr lang="en-US" sz="4400" b="1" dirty="0" err="1"/>
              <a:t>incepe</a:t>
            </a:r>
            <a:r>
              <a:rPr lang="en-US" sz="4400" b="1" dirty="0"/>
              <a:t> cu </a:t>
            </a:r>
            <a:r>
              <a:rPr lang="en-US" sz="4400" b="1" dirty="0" err="1"/>
              <a:t>litera</a:t>
            </a:r>
            <a:r>
              <a:rPr lang="en-US" sz="4400" b="1" dirty="0"/>
              <a:t> mica </a:t>
            </a:r>
            <a:r>
              <a:rPr lang="en-US" sz="4400" b="1" dirty="0" err="1"/>
              <a:t>dar</a:t>
            </a:r>
            <a:r>
              <a:rPr lang="en-US" sz="4400" b="1" dirty="0"/>
              <a:t> </a:t>
            </a:r>
            <a:r>
              <a:rPr lang="en-US" sz="4400" b="1" dirty="0" err="1"/>
              <a:t>respecta</a:t>
            </a:r>
            <a:r>
              <a:rPr lang="en-US" sz="4400" b="1" dirty="0"/>
              <a:t> </a:t>
            </a:r>
            <a:r>
              <a:rPr lang="en-US" sz="4400" b="1" dirty="0" err="1"/>
              <a:t>regula</a:t>
            </a:r>
            <a:endParaRPr lang="en-US" sz="4400" b="1" dirty="0"/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cautaProdus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verificaDateContact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nl-BE" sz="4000" b="1" dirty="0">
                <a:solidFill>
                  <a:schemeClr val="tx1"/>
                </a:solidFill>
              </a:rPr>
              <a:t>Reguli “best practices”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99EC4E-0EF3-4F14-8FBE-D098CA5B8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70" y="5207488"/>
            <a:ext cx="2819430" cy="165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8248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12863" y="1128072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err="1"/>
              <a:t>Usor</a:t>
            </a:r>
            <a:r>
              <a:rPr lang="en-US" sz="4400" b="1" dirty="0"/>
              <a:t> de </a:t>
            </a:r>
            <a:r>
              <a:rPr lang="en-US" sz="4400" b="1" dirty="0" err="1"/>
              <a:t>pronuntat</a:t>
            </a:r>
            <a:endParaRPr lang="en-US" sz="4400" b="1" dirty="0"/>
          </a:p>
          <a:p>
            <a:pPr marL="0" indent="0" algn="ctr">
              <a:buNone/>
            </a:pPr>
            <a:r>
              <a:rPr lang="en-US" b="1" dirty="0" err="1">
                <a:solidFill>
                  <a:srgbClr val="C00000"/>
                </a:solidFill>
                <a:latin typeface="Consolas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dirty="0" err="1">
                <a:latin typeface="Consolas" pitchFamily="49" charset="0"/>
              </a:rPr>
              <a:t>getinvcdtlmt</a:t>
            </a:r>
            <a:r>
              <a:rPr lang="en-US" dirty="0">
                <a:latin typeface="Consolas" pitchFamily="49" charset="0"/>
              </a:rPr>
              <a:t>() </a:t>
            </a:r>
          </a:p>
          <a:p>
            <a:pPr marL="0" indent="0" algn="ctr">
              <a:buNone/>
            </a:pPr>
            <a:r>
              <a:rPr lang="en-US" b="1" dirty="0" err="1">
                <a:solidFill>
                  <a:srgbClr val="C00000"/>
                </a:solidFill>
                <a:latin typeface="Consolas" pitchFamily="49" charset="0"/>
              </a:rPr>
              <a:t>int</a:t>
            </a:r>
            <a:r>
              <a:rPr lang="en-US" sz="3600" b="1" dirty="0">
                <a:solidFill>
                  <a:srgbClr val="C00000"/>
                </a:solidFill>
              </a:rPr>
              <a:t>  </a:t>
            </a:r>
            <a:r>
              <a:rPr lang="en-US" dirty="0" err="1">
                <a:latin typeface="Consolas" pitchFamily="49" charset="0"/>
              </a:rPr>
              <a:t>getInvoiceableCreditLimit</a:t>
            </a:r>
            <a:r>
              <a:rPr lang="en-US" dirty="0">
                <a:latin typeface="Consolas" pitchFamily="49" charset="0"/>
              </a:rPr>
              <a:t>()</a:t>
            </a:r>
          </a:p>
          <a:p>
            <a:pPr marL="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/>
              <a:t>Se </a:t>
            </a:r>
            <a:r>
              <a:rPr lang="en-US" sz="4400" b="1" dirty="0" err="1"/>
              <a:t>recomanda</a:t>
            </a:r>
            <a:r>
              <a:rPr lang="en-US" sz="4400" b="1" dirty="0"/>
              <a:t> </a:t>
            </a:r>
            <a:r>
              <a:rPr lang="en-US" sz="4400" b="1" dirty="0" err="1"/>
              <a:t>evitarea</a:t>
            </a:r>
            <a:r>
              <a:rPr lang="en-US" sz="4400" b="1" dirty="0"/>
              <a:t> </a:t>
            </a:r>
            <a:r>
              <a:rPr lang="en-US" sz="4400" b="1" dirty="0" err="1"/>
              <a:t>abrevierilor</a:t>
            </a:r>
            <a:r>
              <a:rPr lang="en-US" sz="4400" b="1" dirty="0"/>
              <a:t> (</a:t>
            </a:r>
            <a:r>
              <a:rPr lang="en-US" sz="4400" b="1" dirty="0" err="1"/>
              <a:t>exceptie</a:t>
            </a:r>
            <a:r>
              <a:rPr lang="en-US" sz="4400" b="1" dirty="0"/>
              <a:t> TVA)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calculeazaTVA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calcvalmininv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nl-BE" sz="4000" b="1" dirty="0">
                <a:solidFill>
                  <a:schemeClr val="tx1"/>
                </a:solidFill>
              </a:rPr>
              <a:t>Numele metodelor trebuie sa fie ...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8" name="Picture 7" descr="http://www.clipartsfree.net/vector/large/Rainbow_chalk_stroke_Vector_Clipart.png">
            <a:extLst>
              <a:ext uri="{FF2B5EF4-FFF2-40B4-BE49-F238E27FC236}">
                <a16:creationId xmlns:a16="http://schemas.microsoft.com/office/drawing/2014/main" id="{C2C5A535-F0EB-4C6A-BA14-7FCBB262B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8" r="-2713"/>
          <a:stretch/>
        </p:blipFill>
        <p:spPr bwMode="auto">
          <a:xfrm flipV="1">
            <a:off x="3830551" y="1913956"/>
            <a:ext cx="5321779" cy="36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97681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12863" y="1128072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dirty="0"/>
              <a:t>Text </a:t>
            </a:r>
            <a:r>
              <a:rPr lang="en-US" sz="4400" b="1" dirty="0" err="1"/>
              <a:t>ignorat</a:t>
            </a:r>
            <a:r>
              <a:rPr lang="en-US" sz="4400" b="1" dirty="0"/>
              <a:t> de compilator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			// - 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</a:rPr>
              <a:t>pentru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 un 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</a:rPr>
              <a:t>singur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 rand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			/*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			* 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</a:rPr>
              <a:t>Unul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</a:rPr>
              <a:t>sau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</a:rPr>
              <a:t>mai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</a:rPr>
              <a:t>multe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</a:rPr>
              <a:t>randuri</a:t>
            </a:r>
            <a:endParaRPr lang="en-US" b="1" dirty="0">
              <a:solidFill>
                <a:srgbClr val="C00000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			*/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			/**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			* 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</a:rPr>
              <a:t>Documentatie</a:t>
            </a:r>
            <a:endParaRPr lang="en-US" b="1" dirty="0">
              <a:solidFill>
                <a:srgbClr val="C00000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			*/ 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nl-BE" sz="4000" b="1" dirty="0">
                <a:solidFill>
                  <a:schemeClr val="tx1"/>
                </a:solidFill>
              </a:rPr>
              <a:t>Comentariu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351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EDBCCE7-9E9A-42DD-964A-BDB0897C3B77}"/>
              </a:ext>
            </a:extLst>
          </p:cNvPr>
          <p:cNvGrpSpPr/>
          <p:nvPr/>
        </p:nvGrpSpPr>
        <p:grpSpPr>
          <a:xfrm>
            <a:off x="2861023" y="311856"/>
            <a:ext cx="6797335" cy="6261100"/>
            <a:chOff x="1714500" y="-5834"/>
            <a:chExt cx="5715000" cy="5264150"/>
          </a:xfrm>
        </p:grpSpPr>
        <p:pic>
          <p:nvPicPr>
            <p:cNvPr id="9" name="Picture 4" descr="Imagini pentru keep calm code">
              <a:extLst>
                <a:ext uri="{FF2B5EF4-FFF2-40B4-BE49-F238E27FC236}">
                  <a16:creationId xmlns:a16="http://schemas.microsoft.com/office/drawing/2014/main" id="{06A61E87-A00F-4C44-B882-9774054EE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722"/>
            <a:stretch/>
          </p:blipFill>
          <p:spPr bwMode="auto">
            <a:xfrm>
              <a:off x="1714500" y="-5834"/>
              <a:ext cx="5715000" cy="4285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Imagini pentru keep calm code">
              <a:extLst>
                <a:ext uri="{FF2B5EF4-FFF2-40B4-BE49-F238E27FC236}">
                  <a16:creationId xmlns:a16="http://schemas.microsoft.com/office/drawing/2014/main" id="{FA89FAA9-B1D3-4814-A971-75E5E64CA6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5" t="65611" r="35334" b="21627"/>
            <a:stretch/>
          </p:blipFill>
          <p:spPr bwMode="auto">
            <a:xfrm>
              <a:off x="3079750" y="4407416"/>
              <a:ext cx="2984500" cy="85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936791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Detalii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organizatorice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 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Introducere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Java (Oracle SDK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Blue J)          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r>
              <a:rPr lang="en-US" sz="4000" b="1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b="1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comentarii</a:t>
            </a:r>
            <a:r>
              <a:rPr lang="en-US" sz="4000" b="1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b="1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b="1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b="1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formatare</a:t>
            </a:r>
            <a:r>
              <a:rPr lang="en-US" sz="4000" b="1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cod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chemeClr val="bg2">
                  <a:lumMod val="90000"/>
                </a:schemeClr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Primitive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Operatori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Structuri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control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decizionale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0AB52B23-2BEC-4D56-B7C6-269B522A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B6C10F89-5EC8-406C-AA8F-DAED4461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85771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CD91D500-7F85-48C7-BE14-BEC468046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260101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8866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8CB545-AF8F-4762-B016-D602AC475B6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478972"/>
            <a:ext cx="8064500" cy="4536281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Primitive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7586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Primitive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75158A-D7D4-4DEB-A99F-CC09E210A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94" y="1286884"/>
            <a:ext cx="7540211" cy="44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6868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Tip </a:t>
            </a:r>
            <a:r>
              <a:rPr lang="en-US" sz="4000" kern="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identificator</a:t>
            </a:r>
            <a:r>
              <a:rPr lang="en-US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(reguli </a:t>
            </a:r>
            <a:r>
              <a:rPr lang="en-US" sz="4000" kern="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sintactice</a:t>
            </a:r>
            <a:r>
              <a:rPr lang="en-US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la </a:t>
            </a:r>
            <a:r>
              <a:rPr lang="en-US" sz="4000" kern="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best practices </a:t>
            </a:r>
            <a:r>
              <a:rPr lang="en-US" sz="4000" kern="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fara</a:t>
            </a:r>
            <a:r>
              <a:rPr lang="en-US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prima </a:t>
            </a:r>
            <a:r>
              <a:rPr lang="en-US" sz="4000" kern="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litera</a:t>
            </a:r>
            <a:r>
              <a:rPr lang="en-US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mare)	</a:t>
            </a:r>
            <a:endParaRPr lang="en-US" sz="4000" b="1" kern="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Variabile locale (trebuie sa fie initializate)</a:t>
            </a:r>
            <a:r>
              <a:rPr lang="en-US" sz="4000" b="1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Atentie la ordinea in care se scriu instructiunile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Fara identificatori cu acelasi nume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Zone de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memorie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pentru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primitive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boolean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– true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sau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false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char –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stocheaza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unicode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Primitive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7904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Detalii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organizatorice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 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Introducere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Java (Oracle SDK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Blue J)         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comentarii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formatare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cod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Primitive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Operatori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Structuri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control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decizionale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9199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D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5CD67-2BCC-4FAD-B835-3267402CC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79" y="235256"/>
            <a:ext cx="4323644" cy="629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1998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Detalii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organizatorice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 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Introducere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Java (Oracle SDK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Blue J)          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comentarii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formatare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cod	</a:t>
            </a:r>
            <a:endParaRPr lang="en-US" sz="4000" b="1" kern="0" dirty="0">
              <a:solidFill>
                <a:schemeClr val="bg2">
                  <a:lumMod val="90000"/>
                </a:schemeClr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Primitive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Operatori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Structuri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control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decizionale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0AB52B23-2BEC-4D56-B7C6-269B522A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B6C10F89-5EC8-406C-AA8F-DAED4461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85771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CD91D500-7F85-48C7-BE14-BEC468046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260101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37B52C92-5E62-4041-B751-7DDE1C40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3388067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8553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Matematici</a:t>
            </a:r>
            <a:endParaRPr lang="en-US" sz="4000" kern="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+     -     *     /     %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Logici</a:t>
            </a:r>
            <a:endParaRPr lang="en-US" sz="4000" kern="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&amp;&amp;     ||     &amp;     |     !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 </a:t>
            </a:r>
            <a:r>
              <a:rPr lang="en-US" sz="4000" kern="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comparare</a:t>
            </a:r>
            <a:endParaRPr lang="en-US" sz="4000" kern="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&lt;     &gt;     &lt;=     &gt;=     ==     !=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 </a:t>
            </a:r>
            <a:r>
              <a:rPr lang="en-US" sz="4000" kern="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atribuire</a:t>
            </a:r>
            <a:endParaRPr lang="en-US" sz="4000" kern="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=     +=     -=     *=     /=     %=</a:t>
            </a:r>
          </a:p>
          <a:p>
            <a:pPr marL="457200" lvl="1" indent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None/>
              <a:tabLst>
                <a:tab pos="6578600" algn="ctr"/>
              </a:tabLst>
              <a:defRPr/>
            </a:pP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Operatori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1916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Unari</a:t>
            </a:r>
            <a:endParaRPr lang="en-US" sz="4000" kern="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++</a:t>
            </a: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--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Binari</a:t>
            </a:r>
            <a:endParaRPr lang="en-US" sz="4000" kern="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Ternari</a:t>
            </a:r>
            <a:endParaRPr lang="en-US" sz="4000" kern="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? :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Operatori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3063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457200" lvl="1" indent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None/>
              <a:tabLst>
                <a:tab pos="6578600" algn="ctr"/>
              </a:tabLst>
              <a:defRPr/>
            </a:pPr>
            <a:endParaRPr lang="en-US" sz="3600" kern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>
                <a:solidFill>
                  <a:schemeClr val="tx1"/>
                </a:solidFill>
              </a:rPr>
              <a:t>Ordinea operatiilor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6F1B81-8788-4421-B74D-2BB04459A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84" y="1085523"/>
            <a:ext cx="7030431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1166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2" descr="Imagini pentru get to work keep calm">
            <a:extLst>
              <a:ext uri="{FF2B5EF4-FFF2-40B4-BE49-F238E27FC236}">
                <a16:creationId xmlns:a16="http://schemas.microsoft.com/office/drawing/2014/main" id="{C9533BB2-480C-41CC-9C16-013EFDAC8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57" y="-1"/>
            <a:ext cx="587828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24296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Detalii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organizatorice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 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Introducere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Java (Oracle SDK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Blue J)          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comentarii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formatare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cod	</a:t>
            </a:r>
            <a:endParaRPr lang="en-US" sz="4000" b="1" kern="0" dirty="0">
              <a:solidFill>
                <a:schemeClr val="bg2">
                  <a:lumMod val="90000"/>
                </a:schemeClr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Primitive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Operatori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Structuri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control </a:t>
            </a: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decizionale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0AB52B23-2BEC-4D56-B7C6-269B522A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B6C10F89-5EC8-406C-AA8F-DAED4461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85771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CD91D500-7F85-48C7-BE14-BEC468046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260101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37B52C92-5E62-4041-B751-7DDE1C40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3388067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F2CFB7B1-7B4A-4511-B910-49F8AEAF1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89" y="4236392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56206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Consolas" pitchFamily="49" charset="0"/>
              </a:rPr>
              <a:t>	if (</a:t>
            </a:r>
            <a:r>
              <a:rPr lang="en-US" sz="4000" b="1" dirty="0" err="1">
                <a:solidFill>
                  <a:srgbClr val="C00000"/>
                </a:solidFill>
                <a:latin typeface="Consolas" pitchFamily="49" charset="0"/>
              </a:rPr>
              <a:t>conditie</a:t>
            </a:r>
            <a:r>
              <a:rPr lang="en-US" sz="4000" b="1" dirty="0">
                <a:solidFill>
                  <a:srgbClr val="C00000"/>
                </a:solidFill>
                <a:latin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Consolas" pitchFamily="49" charset="0"/>
              </a:rPr>
              <a:t>		instructiune1;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Consolas" pitchFamily="49" charset="0"/>
              </a:rPr>
              <a:t>		instructiune2;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Consolas" pitchFamily="49" charset="0"/>
              </a:rPr>
              <a:t>   } else {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Consolas" pitchFamily="49" charset="0"/>
              </a:rPr>
              <a:t>		instructiune3;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Consolas" pitchFamily="49" charset="0"/>
              </a:rPr>
              <a:t> 	}</a:t>
            </a:r>
          </a:p>
          <a:p>
            <a:pPr marL="0" indent="0" algn="ctr">
              <a:buNone/>
            </a:pPr>
            <a:endParaRPr lang="en-US" sz="4000" b="1" dirty="0">
              <a:solidFill>
                <a:srgbClr val="C00000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Consolas" pitchFamily="49" charset="0"/>
              </a:rPr>
              <a:t>			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If 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AC2096-F570-468B-89EF-3916EECA4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423" y="3527190"/>
            <a:ext cx="4481846" cy="25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982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C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3D668B-F193-4E31-890C-26528C74C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053" y="0"/>
            <a:ext cx="587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35140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Consolas" pitchFamily="49" charset="0"/>
              </a:rPr>
              <a:t>	switch (value) {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Consolas" pitchFamily="49" charset="0"/>
              </a:rPr>
              <a:t>		case value1: </a:t>
            </a:r>
            <a:r>
              <a:rPr lang="en-US" sz="4000" b="1" dirty="0" err="1">
                <a:solidFill>
                  <a:srgbClr val="C00000"/>
                </a:solidFill>
                <a:latin typeface="Consolas" pitchFamily="49" charset="0"/>
              </a:rPr>
              <a:t>instructiune</a:t>
            </a:r>
            <a:r>
              <a:rPr lang="en-US" sz="40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Consolas" pitchFamily="49" charset="0"/>
              </a:rPr>
              <a:t>						break;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Consolas" pitchFamily="49" charset="0"/>
              </a:rPr>
              <a:t>		case value2: </a:t>
            </a:r>
            <a:r>
              <a:rPr lang="en-US" sz="4000" b="1" dirty="0" err="1">
                <a:solidFill>
                  <a:srgbClr val="C00000"/>
                </a:solidFill>
                <a:latin typeface="Consolas" pitchFamily="49" charset="0"/>
              </a:rPr>
              <a:t>instructiune</a:t>
            </a:r>
            <a:r>
              <a:rPr lang="en-US" sz="40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Consolas" pitchFamily="49" charset="0"/>
              </a:rPr>
              <a:t>						break;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Consolas" pitchFamily="49" charset="0"/>
              </a:rPr>
              <a:t>		default: </a:t>
            </a:r>
            <a:r>
              <a:rPr lang="en-US" sz="4000" b="1" dirty="0" err="1">
                <a:solidFill>
                  <a:srgbClr val="C00000"/>
                </a:solidFill>
                <a:latin typeface="Consolas" pitchFamily="49" charset="0"/>
              </a:rPr>
              <a:t>instructiune</a:t>
            </a:r>
            <a:r>
              <a:rPr lang="en-US" sz="40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4000" b="1" dirty="0" err="1">
                <a:latin typeface="Consolas" pitchFamily="49" charset="0"/>
              </a:rPr>
              <a:t>Caracteristici</a:t>
            </a:r>
            <a:r>
              <a:rPr lang="en-US" sz="4000" b="1" dirty="0">
                <a:latin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sz="4000" b="1" dirty="0">
                <a:latin typeface="Consolas" pitchFamily="49" charset="0"/>
              </a:rPr>
              <a:t>	</a:t>
            </a:r>
            <a:r>
              <a:rPr lang="en-US" sz="4000" b="1" dirty="0" err="1">
                <a:latin typeface="Consolas" pitchFamily="49" charset="0"/>
              </a:rPr>
              <a:t>comparare</a:t>
            </a:r>
            <a:r>
              <a:rPr lang="en-US" sz="4000" b="1" dirty="0">
                <a:latin typeface="Consolas" pitchFamily="49" charset="0"/>
              </a:rPr>
              <a:t> cu un set </a:t>
            </a:r>
            <a:r>
              <a:rPr lang="en-US" sz="4000" b="1" dirty="0" err="1">
                <a:latin typeface="Consolas" pitchFamily="49" charset="0"/>
              </a:rPr>
              <a:t>finit</a:t>
            </a:r>
            <a:r>
              <a:rPr lang="en-US" sz="4000" b="1" dirty="0">
                <a:latin typeface="Consolas" pitchFamily="49" charset="0"/>
              </a:rPr>
              <a:t> de </a:t>
            </a:r>
            <a:r>
              <a:rPr lang="en-US" sz="4000" b="1" dirty="0" err="1">
                <a:latin typeface="Consolas" pitchFamily="49" charset="0"/>
              </a:rPr>
              <a:t>valori</a:t>
            </a:r>
            <a:endParaRPr lang="en-US" sz="4000" b="1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4000" b="1" dirty="0">
                <a:latin typeface="Consolas" pitchFamily="49" charset="0"/>
              </a:rPr>
              <a:t>	value1, value2, … - </a:t>
            </a:r>
            <a:r>
              <a:rPr lang="en-US" sz="4000" b="1" dirty="0" err="1">
                <a:latin typeface="Consolas" pitchFamily="49" charset="0"/>
              </a:rPr>
              <a:t>trebuie</a:t>
            </a:r>
            <a:r>
              <a:rPr lang="en-US" sz="4000" b="1" dirty="0">
                <a:latin typeface="Consolas" pitchFamily="49" charset="0"/>
              </a:rPr>
              <a:t> </a:t>
            </a:r>
            <a:r>
              <a:rPr lang="en-US" sz="4000" b="1" dirty="0" err="1">
                <a:latin typeface="Consolas" pitchFamily="49" charset="0"/>
              </a:rPr>
              <a:t>sa</a:t>
            </a:r>
            <a:r>
              <a:rPr lang="en-US" sz="4000" b="1" dirty="0">
                <a:latin typeface="Consolas" pitchFamily="49" charset="0"/>
              </a:rPr>
              <a:t> fie </a:t>
            </a:r>
            <a:r>
              <a:rPr lang="en-US" sz="4000" b="1" dirty="0" err="1">
                <a:latin typeface="Consolas" pitchFamily="49" charset="0"/>
              </a:rPr>
              <a:t>unice</a:t>
            </a:r>
            <a:endParaRPr lang="en-US" sz="4000" b="1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4000" b="1" dirty="0">
                <a:latin typeface="Consolas" pitchFamily="49" charset="0"/>
              </a:rPr>
              <a:t>	</a:t>
            </a:r>
            <a:r>
              <a:rPr lang="en-US" sz="4000" b="1" dirty="0" err="1">
                <a:latin typeface="Consolas" pitchFamily="49" charset="0"/>
              </a:rPr>
              <a:t>tipuri</a:t>
            </a:r>
            <a:r>
              <a:rPr lang="en-US" sz="4000" b="1" dirty="0">
                <a:latin typeface="Consolas" pitchFamily="49" charset="0"/>
              </a:rPr>
              <a:t> </a:t>
            </a:r>
            <a:r>
              <a:rPr lang="en-US" sz="4000" b="1" dirty="0" err="1">
                <a:latin typeface="Consolas" pitchFamily="49" charset="0"/>
              </a:rPr>
              <a:t>acceptate</a:t>
            </a:r>
            <a:r>
              <a:rPr lang="en-US" sz="4000" b="1" dirty="0">
                <a:latin typeface="Consolas" pitchFamily="49" charset="0"/>
              </a:rPr>
              <a:t>: byte, short, </a:t>
            </a:r>
            <a:r>
              <a:rPr lang="en-US" sz="4000" b="1" dirty="0" err="1">
                <a:latin typeface="Consolas" pitchFamily="49" charset="0"/>
              </a:rPr>
              <a:t>int</a:t>
            </a:r>
            <a:r>
              <a:rPr lang="en-US" sz="4000" b="1" dirty="0">
                <a:latin typeface="Consolas" pitchFamily="49" charset="0"/>
              </a:rPr>
              <a:t>, char, String, </a:t>
            </a:r>
            <a:r>
              <a:rPr lang="en-US" sz="4000" b="1" dirty="0" err="1">
                <a:latin typeface="Consolas" pitchFamily="49" charset="0"/>
              </a:rPr>
              <a:t>enum</a:t>
            </a:r>
            <a:r>
              <a:rPr lang="en-US" sz="4000" b="1" dirty="0">
                <a:solidFill>
                  <a:srgbClr val="C00000"/>
                </a:solidFill>
                <a:latin typeface="Consolas" pitchFamily="49" charset="0"/>
              </a:rPr>
              <a:t>	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Switch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EAC6D4-4CC9-4E54-91F8-D97902EE3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47" y="2856608"/>
            <a:ext cx="3875270" cy="16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3707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Semnare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protectia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muncii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Foaie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prezenta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Reguli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sala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Cont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Telecom Academy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Structura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curs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Detalii</a:t>
            </a:r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organizatorice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DA18FD-DF6B-4C51-BC2E-E11C3198D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83" y="1350951"/>
            <a:ext cx="2100717" cy="2100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438189-CF42-4F21-A35E-024FA48DB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862" y="3512883"/>
            <a:ext cx="3024673" cy="3024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6C1A0E-44B4-426F-808F-425E2B37AB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21" y="2003749"/>
            <a:ext cx="1828800" cy="2505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9AC4BC-642A-4FD1-AA54-FF1C4CA85C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7" y="4777571"/>
            <a:ext cx="1558451" cy="156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3724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Detalii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organizatorice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 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Introducere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Java (Oracle SDK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Blue J)          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comentarii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formatare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cod	</a:t>
            </a:r>
            <a:endParaRPr lang="en-US" sz="4000" b="1" kern="0" dirty="0">
              <a:solidFill>
                <a:schemeClr val="bg2">
                  <a:lumMod val="90000"/>
                </a:schemeClr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Primitive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Operatori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Structuri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control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decizionale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0AB52B23-2BEC-4D56-B7C6-269B522A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B6C10F89-5EC8-406C-AA8F-DAED4461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85771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CD91D500-7F85-48C7-BE14-BEC468046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260101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37B52C92-5E62-4041-B751-7DDE1C40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3388067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F2CFB7B1-7B4A-4511-B910-49F8AEAF1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89" y="4236392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ini pentru green check">
            <a:extLst>
              <a:ext uri="{FF2B5EF4-FFF2-40B4-BE49-F238E27FC236}">
                <a16:creationId xmlns:a16="http://schemas.microsoft.com/office/drawing/2014/main" id="{DE8894E9-350D-4887-BB08-3F8B2F25E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89" y="5057552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0516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E822C-BE54-494B-AAC4-FAA02574C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49" y="108843"/>
            <a:ext cx="7620000" cy="6229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2A36A-2C6F-4DBE-A1CC-DA08702D5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657049"/>
            <a:ext cx="314325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97BD0-B1CC-4483-98DA-3D12CBCC0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9732"/>
            <a:ext cx="3862838" cy="20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0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C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EE44A-29E2-45CB-A06B-1BAA52953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F9048-E1F2-4425-883E-E800F6259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2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Detalii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organizatorice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 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Introducere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Java (Oracle SDK </a:t>
            </a: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Blue J)         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comentarii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formatare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cod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Primitive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Operatori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Structuri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control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decizionale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0AB52B23-2BEC-4D56-B7C6-269B522A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85540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Java?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un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limbaj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programare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? 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stiti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despre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Java? 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Limbaj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orientat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obiect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	</a:t>
            </a:r>
            <a:endParaRPr lang="en-US" sz="36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Limbaj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compilat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interpretat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Portabilitate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Open Source	</a:t>
            </a:r>
            <a:endParaRPr lang="en-US" sz="36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Java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1DF2E-1E96-48CF-BE46-51A8086D3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991" y="2791827"/>
            <a:ext cx="3084566" cy="156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6162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Tipuri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aplicatii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construite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cu Java	</a:t>
            </a: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Aplicatii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Web</a:t>
            </a: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Aplicatii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Mobile (Java ME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Android)</a:t>
            </a: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Aplicatii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TV (Java TV)</a:t>
            </a: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Aplicatii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desktop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Download JRE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JDK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Java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1DF2E-1E96-48CF-BE46-51A8086D3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53" y="3116679"/>
            <a:ext cx="2728540" cy="138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137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Mediu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programare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neprofesional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Istoric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Download (www.bluej.org)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Blue J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44164B-1244-464A-A5B4-4A46987B8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17" y="3597727"/>
            <a:ext cx="5602965" cy="281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7038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Detalii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organizatorice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 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Introducere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Java (Oracle SDK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Blue J)          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comentarii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formatare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cod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Primitive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Operatori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Structuri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control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decizionale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0AB52B23-2BEC-4D56-B7C6-269B522A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B6C10F89-5EC8-406C-AA8F-DAED4461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85771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1173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416</Words>
  <Application>Microsoft Office PowerPoint</Application>
  <PresentationFormat>Widescreen</PresentationFormat>
  <Paragraphs>315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Bold</vt:lpstr>
      <vt:lpstr>Calibri</vt:lpstr>
      <vt:lpstr>Calibri Light</vt:lpstr>
      <vt:lpstr>Consolas</vt:lpstr>
      <vt:lpstr>Gill Sans</vt:lpstr>
      <vt:lpstr>Wingdings</vt:lpstr>
      <vt:lpstr>Office Theme</vt:lpstr>
      <vt:lpstr>Java 1 – Curs 1</vt:lpstr>
      <vt:lpstr>Agenda</vt:lpstr>
      <vt:lpstr>Detalii organizatorice</vt:lpstr>
      <vt:lpstr>PowerPoint Presentation</vt:lpstr>
      <vt:lpstr>Agenda</vt:lpstr>
      <vt:lpstr>Java</vt:lpstr>
      <vt:lpstr>Java</vt:lpstr>
      <vt:lpstr>Blue J</vt:lpstr>
      <vt:lpstr>Agenda</vt:lpstr>
      <vt:lpstr>Reguli sintactice</vt:lpstr>
      <vt:lpstr>Reguli sintactice</vt:lpstr>
      <vt:lpstr>Reguli “best practices”</vt:lpstr>
      <vt:lpstr>Numele metodelor trebuie sa fie ...</vt:lpstr>
      <vt:lpstr>Comentariu</vt:lpstr>
      <vt:lpstr>PowerPoint Presentation</vt:lpstr>
      <vt:lpstr>Agenda</vt:lpstr>
      <vt:lpstr>Primitive</vt:lpstr>
      <vt:lpstr>Primitive</vt:lpstr>
      <vt:lpstr>Primitive</vt:lpstr>
      <vt:lpstr>PowerPoint Presentation</vt:lpstr>
      <vt:lpstr>Agenda</vt:lpstr>
      <vt:lpstr>Operatori</vt:lpstr>
      <vt:lpstr>Operatori</vt:lpstr>
      <vt:lpstr>Ordinea operatiilor</vt:lpstr>
      <vt:lpstr>PowerPoint Presentation</vt:lpstr>
      <vt:lpstr>Agenda</vt:lpstr>
      <vt:lpstr>If </vt:lpstr>
      <vt:lpstr>PowerPoint Presentation</vt:lpstr>
      <vt:lpstr>Switch</vt:lpstr>
      <vt:lpstr>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 – Curs 1</dc:title>
  <dc:creator>Laurentiu Alin Olteanu</dc:creator>
  <cp:lastModifiedBy>Laurentiu Alin Olteanu</cp:lastModifiedBy>
  <cp:revision>40</cp:revision>
  <dcterms:created xsi:type="dcterms:W3CDTF">2018-02-25T13:53:45Z</dcterms:created>
  <dcterms:modified xsi:type="dcterms:W3CDTF">2018-02-26T19:47:39Z</dcterms:modified>
</cp:coreProperties>
</file>