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sldIdLst>
    <p:sldId id="256" r:id="rId2"/>
    <p:sldId id="265" r:id="rId3"/>
    <p:sldId id="257" r:id="rId4"/>
    <p:sldId id="258" r:id="rId5"/>
    <p:sldId id="261" r:id="rId6"/>
    <p:sldId id="267" r:id="rId7"/>
    <p:sldId id="271" r:id="rId8"/>
    <p:sldId id="259" r:id="rId9"/>
    <p:sldId id="268" r:id="rId10"/>
    <p:sldId id="269" r:id="rId11"/>
    <p:sldId id="260" r:id="rId12"/>
    <p:sldId id="262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-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8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3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14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1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3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8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8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9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2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4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0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3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6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6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56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30628"/>
            <a:ext cx="12191999" cy="844731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dirty="0" smtClean="0"/>
              <a:t>Apprentissage par renforcement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1" y="6400801"/>
            <a:ext cx="4827639" cy="44654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fr-FR" sz="2400" dirty="0" smtClean="0"/>
              <a:t>Laurent LAM &amp; Luc ZORRILLA</a:t>
            </a:r>
            <a:endParaRPr lang="fr-FR" sz="24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-1" y="5288397"/>
            <a:ext cx="12191998" cy="920814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000" dirty="0" smtClean="0"/>
              <a:t>Le labyrinthe</a:t>
            </a:r>
            <a:endParaRPr lang="fr-FR" sz="60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99" y="1093511"/>
            <a:ext cx="3701142" cy="3701142"/>
          </a:xfrm>
          <a:prstGeom prst="rect">
            <a:avLst/>
          </a:prstGeom>
        </p:spPr>
      </p:pic>
      <p:sp>
        <p:nvSpPr>
          <p:cNvPr id="10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1600" dirty="0" smtClean="0"/>
              <a:t>1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6835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850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>
                <a:solidFill>
                  <a:schemeClr val="accent6"/>
                </a:solidFill>
              </a:rPr>
              <a:t>III. </a:t>
            </a:r>
            <a:r>
              <a:rPr lang="fr-FR" sz="5400" dirty="0" smtClean="0"/>
              <a:t>Vie du projet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000" b="1" dirty="0" smtClean="0"/>
              <a:t>Expérience Git</a:t>
            </a:r>
          </a:p>
          <a:p>
            <a:pPr lvl="1"/>
            <a:r>
              <a:rPr lang="fr-FR" dirty="0" smtClean="0"/>
              <a:t>Utilisation d’</a:t>
            </a:r>
            <a:r>
              <a:rPr lang="fr-FR" dirty="0" err="1" smtClean="0"/>
              <a:t>Atom</a:t>
            </a:r>
            <a:r>
              <a:rPr lang="fr-FR" dirty="0" smtClean="0"/>
              <a:t>		   et du package « Git Plus  »</a:t>
            </a:r>
          </a:p>
          <a:p>
            <a:pPr marL="457200" lvl="1" indent="0">
              <a:buNone/>
            </a:pPr>
            <a:r>
              <a:rPr lang="fr-FR" dirty="0" smtClean="0"/>
              <a:t>	Interface graphique pour interagir avec Git</a:t>
            </a:r>
          </a:p>
          <a:p>
            <a:pPr lvl="2"/>
            <a:r>
              <a:rPr lang="fr-FR" dirty="0" smtClean="0"/>
              <a:t>« Git </a:t>
            </a:r>
            <a:r>
              <a:rPr lang="fr-FR" dirty="0" err="1" smtClean="0"/>
              <a:t>add</a:t>
            </a:r>
            <a:r>
              <a:rPr lang="fr-FR" dirty="0" smtClean="0"/>
              <a:t> + commit + push » simplifié</a:t>
            </a:r>
          </a:p>
          <a:p>
            <a:pPr lvl="2"/>
            <a:r>
              <a:rPr lang="fr-FR" dirty="0" smtClean="0"/>
              <a:t>Conflits facilement résolus et fusion instantanée</a:t>
            </a:r>
          </a:p>
          <a:p>
            <a:pPr lvl="1"/>
            <a:r>
              <a:rPr lang="fr-FR" dirty="0" smtClean="0"/>
              <a:t>Avantages</a:t>
            </a:r>
            <a:endParaRPr lang="fr-FR" dirty="0"/>
          </a:p>
          <a:p>
            <a:pPr lvl="2"/>
            <a:r>
              <a:rPr lang="fr-FR" dirty="0" smtClean="0"/>
              <a:t>Travail en parallèle sur le même projet (potentiellement même fichier)</a:t>
            </a:r>
            <a:endParaRPr lang="fr-FR" dirty="0"/>
          </a:p>
          <a:p>
            <a:pPr lvl="2"/>
            <a:r>
              <a:rPr lang="fr-FR" dirty="0" smtClean="0"/>
              <a:t>Fonctionnalités très pratiques et productives pour un tel projet (+1000 lignes de code)</a:t>
            </a:r>
            <a:endParaRPr lang="fr-FR" dirty="0"/>
          </a:p>
          <a:p>
            <a:pPr lvl="2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595" y="2561569"/>
            <a:ext cx="725384" cy="725384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1600" dirty="0" smtClean="0"/>
              <a:t>10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9218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4308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IV. </a:t>
            </a:r>
            <a:r>
              <a:rPr lang="fr-FR" sz="5400" dirty="0" smtClean="0"/>
              <a:t>Performance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Influence du facteur d’apprentissage Gamma</a:t>
            </a:r>
          </a:p>
          <a:p>
            <a:pPr marL="0" indent="0" algn="ctr">
              <a:buNone/>
            </a:pPr>
            <a:r>
              <a:rPr lang="fr-FR" sz="1600" dirty="0" smtClean="0"/>
              <a:t>							Conditions des tests</a:t>
            </a:r>
          </a:p>
          <a:p>
            <a:pPr marL="0" indent="0" algn="ctr">
              <a:buNone/>
            </a:pPr>
            <a:r>
              <a:rPr lang="fr-FR" sz="1200" dirty="0"/>
              <a:t>	</a:t>
            </a:r>
            <a:r>
              <a:rPr lang="fr-FR" sz="1200" dirty="0" smtClean="0"/>
              <a:t>						Labyrinthe de taille 10x10</a:t>
            </a:r>
          </a:p>
          <a:p>
            <a:pPr marL="0" indent="0" algn="ctr">
              <a:buNone/>
            </a:pPr>
            <a:r>
              <a:rPr lang="fr-FR" sz="1200" dirty="0"/>
              <a:t>	</a:t>
            </a:r>
            <a:r>
              <a:rPr lang="fr-FR" sz="1200" dirty="0" smtClean="0"/>
              <a:t>						Nombre d’épisodes :1000</a:t>
            </a:r>
          </a:p>
          <a:p>
            <a:pPr marL="0" indent="0" algn="ctr">
              <a:buNone/>
            </a:pPr>
            <a:r>
              <a:rPr lang="fr-FR" sz="1200" dirty="0"/>
              <a:t>	</a:t>
            </a:r>
            <a:r>
              <a:rPr lang="fr-FR" sz="1200" dirty="0" smtClean="0"/>
              <a:t>								Nombre d’actions par épisode : 1000</a:t>
            </a:r>
          </a:p>
          <a:p>
            <a:pPr marL="0" indent="0" algn="ctr">
              <a:buNone/>
            </a:pPr>
            <a:r>
              <a:rPr lang="fr-FR" sz="1200" dirty="0"/>
              <a:t>	</a:t>
            </a:r>
            <a:r>
              <a:rPr lang="fr-FR" sz="1200" dirty="0" smtClean="0"/>
              <a:t>											Ratio Victory : Nombre de victoires sur Nombre d’épisodes</a:t>
            </a:r>
          </a:p>
          <a:p>
            <a:pPr marL="0" indent="0" algn="ctr">
              <a:buNone/>
            </a:pPr>
            <a:r>
              <a:rPr lang="fr-FR" sz="1200" dirty="0"/>
              <a:t>	</a:t>
            </a:r>
            <a:r>
              <a:rPr lang="fr-FR" sz="1200" dirty="0" smtClean="0"/>
              <a:t>									Gamma variant de 0,1 à 0,99 (pas de 0,1 ou 0,09)</a:t>
            </a:r>
          </a:p>
          <a:p>
            <a:pPr marL="0" indent="0" algn="ctr">
              <a:buNone/>
            </a:pPr>
            <a:endParaRPr lang="fr-FR" sz="1200" dirty="0"/>
          </a:p>
          <a:p>
            <a:pPr marL="0" indent="0" algn="ctr">
              <a:buNone/>
            </a:pPr>
            <a:r>
              <a:rPr lang="fr-FR" sz="1200" dirty="0" smtClean="0"/>
              <a:t>						Pour un même labyrinthe:</a:t>
            </a:r>
          </a:p>
          <a:p>
            <a:pPr marL="0" indent="0" algn="ctr">
              <a:buNone/>
            </a:pPr>
            <a:r>
              <a:rPr lang="fr-FR" sz="1200" dirty="0" smtClean="0"/>
              <a:t>											Moyenne sur 10 valeurs de Ratio pour chaque Gamma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2" y="2697300"/>
            <a:ext cx="5379522" cy="3843829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1600" dirty="0" smtClean="0"/>
              <a:t>11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0747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4306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IV. </a:t>
            </a:r>
            <a:r>
              <a:rPr lang="fr-FR" sz="5400" dirty="0" smtClean="0"/>
              <a:t>Performance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88177"/>
            <a:ext cx="12192000" cy="4969823"/>
          </a:xfrm>
        </p:spPr>
        <p:txBody>
          <a:bodyPr>
            <a:normAutofit lnSpcReduction="10000"/>
          </a:bodyPr>
          <a:lstStyle/>
          <a:p>
            <a:pPr lvl="1"/>
            <a:r>
              <a:rPr lang="fr-FR" sz="1800" dirty="0" smtClean="0"/>
              <a:t>Nombre de déplacements pour sortir du labyrinthe en fonction du nombre d’épisodes</a:t>
            </a:r>
          </a:p>
          <a:p>
            <a:pPr marL="0" indent="0" algn="ctr">
              <a:buNone/>
            </a:pPr>
            <a:r>
              <a:rPr lang="fr-FR" sz="1200" dirty="0"/>
              <a:t>Labyrinthe 10x10 </a:t>
            </a:r>
            <a:r>
              <a:rPr lang="fr-FR" sz="1200" dirty="0" smtClean="0"/>
              <a:t> 500 épisodes 500 actions</a:t>
            </a:r>
            <a:endParaRPr lang="fr-FR" sz="1800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endParaRPr lang="fr-FR" sz="1200" dirty="0" smtClean="0"/>
          </a:p>
          <a:p>
            <a:pPr marL="0" indent="0">
              <a:buNone/>
            </a:pPr>
            <a:r>
              <a:rPr lang="fr-FR" sz="1200" dirty="0" smtClean="0"/>
              <a:t>	Gamma : 0.1							Gamma : 0.4							Gamma : 0.8</a:t>
            </a:r>
          </a:p>
          <a:p>
            <a:pPr marL="0" indent="0">
              <a:buNone/>
            </a:pPr>
            <a:r>
              <a:rPr lang="fr-FR" sz="1200" dirty="0" smtClean="0"/>
              <a:t>	Moyenne d’actions nécessaires :				Moyenne d’actions nécessaires :				Moyenne d’actions nécessaires :</a:t>
            </a:r>
          </a:p>
          <a:p>
            <a:pPr marL="0" indent="0">
              <a:buNone/>
            </a:pPr>
            <a:r>
              <a:rPr lang="fr-FR" sz="1200" dirty="0"/>
              <a:t>	</a:t>
            </a:r>
            <a:r>
              <a:rPr lang="fr-FR" sz="1200" dirty="0" smtClean="0"/>
              <a:t>	80									50									10</a:t>
            </a:r>
            <a:endParaRPr lang="fr-FR" sz="1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7" y="2671948"/>
            <a:ext cx="3577728" cy="30109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58" y="2671948"/>
            <a:ext cx="3474943" cy="30109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477" y="2671948"/>
            <a:ext cx="3537824" cy="3010914"/>
          </a:xfrm>
          <a:prstGeom prst="rect">
            <a:avLst/>
          </a:prstGeom>
        </p:spPr>
      </p:pic>
      <p:sp>
        <p:nvSpPr>
          <p:cNvPr id="7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1600" dirty="0" smtClean="0"/>
              <a:t>12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179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4308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IV. </a:t>
            </a:r>
            <a:r>
              <a:rPr lang="fr-FR" sz="5400" dirty="0" smtClean="0"/>
              <a:t>Performance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Défauts et améliorations possibles</a:t>
            </a:r>
          </a:p>
          <a:p>
            <a:pPr lvl="1"/>
            <a:r>
              <a:rPr lang="fr-FR" dirty="0" smtClean="0"/>
              <a:t>Manque de puissance de calculs : Complexité spatiale et temporelle en O(n</a:t>
            </a:r>
            <a:r>
              <a:rPr lang="fr-FR" baseline="30000" dirty="0" smtClean="0"/>
              <a:t>3</a:t>
            </a:r>
            <a:r>
              <a:rPr lang="fr-FR" dirty="0" smtClean="0"/>
              <a:t>) en le nombre de cases du labyrinthe</a:t>
            </a:r>
          </a:p>
          <a:p>
            <a:pPr lvl="1"/>
            <a:r>
              <a:rPr lang="fr-FR" dirty="0" smtClean="0"/>
              <a:t>Structure et architecture de l’environnement et de l’agent créés par nous-mêmes</a:t>
            </a:r>
          </a:p>
          <a:p>
            <a:pPr marL="457200" lvl="1" indent="0">
              <a:buNone/>
            </a:pPr>
            <a:r>
              <a:rPr lang="fr-FR" dirty="0" smtClean="0"/>
              <a:t>	Non nécessairement optimal </a:t>
            </a:r>
          </a:p>
          <a:p>
            <a:pPr lvl="1"/>
            <a:r>
              <a:rPr lang="fr-FR" dirty="0" smtClean="0"/>
              <a:t>Défauts d’un labyrinthe aléatoire</a:t>
            </a:r>
          </a:p>
          <a:p>
            <a:pPr lvl="2"/>
            <a:r>
              <a:rPr lang="fr-FR" dirty="0" smtClean="0"/>
              <a:t>Chemin de l’entrée vers la sortie potentiellement bloquée par des murs </a:t>
            </a:r>
          </a:p>
          <a:p>
            <a:pPr lvl="2"/>
            <a:r>
              <a:rPr lang="fr-FR" dirty="0" smtClean="0"/>
              <a:t>Entrée juste à côté de la sortie</a:t>
            </a:r>
            <a:endParaRPr lang="fr-FR" dirty="0"/>
          </a:p>
          <a:p>
            <a:pPr lvl="1"/>
            <a:r>
              <a:rPr lang="fr-FR" dirty="0" smtClean="0"/>
              <a:t>Mise à jour de la matrice de Qualité uniquement dans un rayon de deux cases de la position courante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1600" dirty="0" smtClean="0"/>
              <a:t>13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437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16559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V. </a:t>
            </a:r>
            <a:r>
              <a:rPr lang="fr-FR" sz="5400" dirty="0" smtClean="0"/>
              <a:t>Conclusion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49765"/>
          </a:xfrm>
        </p:spPr>
        <p:txBody>
          <a:bodyPr/>
          <a:lstStyle/>
          <a:p>
            <a:r>
              <a:rPr lang="fr-FR" dirty="0" smtClean="0"/>
              <a:t>Modélisation et implémentation d’un projet conséquent</a:t>
            </a:r>
          </a:p>
          <a:p>
            <a:pPr marL="742950" lvl="2" indent="-342900"/>
            <a:r>
              <a:rPr lang="fr-FR" sz="1600" dirty="0"/>
              <a:t>Recherche d’informations et état de l’art à effectuer avant de pouvoir commencer</a:t>
            </a:r>
          </a:p>
          <a:p>
            <a:endParaRPr lang="fr-FR" sz="1600" dirty="0" smtClean="0"/>
          </a:p>
          <a:p>
            <a:r>
              <a:rPr lang="fr-FR" dirty="0" smtClean="0"/>
              <a:t>Expérimentation du logiciel </a:t>
            </a:r>
            <a:r>
              <a:rPr lang="fr-FR" dirty="0" err="1" smtClean="0"/>
              <a:t>Atom</a:t>
            </a:r>
            <a:r>
              <a:rPr lang="fr-FR" dirty="0" smtClean="0"/>
              <a:t> et de ses fonctionnalités Git</a:t>
            </a:r>
          </a:p>
          <a:p>
            <a:pPr lvl="1"/>
            <a:r>
              <a:rPr lang="fr-FR" dirty="0" smtClean="0"/>
              <a:t>Outils optimisés permettant de gagner du temps et de l’efficacité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Expérience du travail de groupe pour des projets futurs</a:t>
            </a:r>
          </a:p>
          <a:p>
            <a:pPr lvl="1"/>
            <a:r>
              <a:rPr lang="fr-FR" dirty="0" smtClean="0"/>
              <a:t>Organisation du projet et division des tâches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1600" dirty="0" smtClean="0"/>
              <a:t>14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660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4902926"/>
          </a:xfrm>
          <a:ln>
            <a:solidFill>
              <a:srgbClr val="00B050"/>
            </a:solidFill>
          </a:ln>
        </p:spPr>
        <p:txBody>
          <a:bodyPr lIns="1656000" anchor="ctr">
            <a:noAutofit/>
          </a:bodyPr>
          <a:lstStyle/>
          <a:p>
            <a:r>
              <a:rPr lang="fr-FR" sz="4500" dirty="0" smtClean="0">
                <a:solidFill>
                  <a:schemeClr val="accent6"/>
                </a:solidFill>
              </a:rPr>
              <a:t>I.     </a:t>
            </a:r>
            <a:r>
              <a:rPr lang="fr-FR" sz="4500" dirty="0" smtClean="0"/>
              <a:t>Contexte et Problématique</a:t>
            </a:r>
            <a:br>
              <a:rPr lang="fr-FR" sz="4500" dirty="0" smtClean="0"/>
            </a:br>
            <a:r>
              <a:rPr lang="fr-FR" sz="4500" dirty="0" smtClean="0">
                <a:solidFill>
                  <a:schemeClr val="accent6"/>
                </a:solidFill>
              </a:rPr>
              <a:t>II.    </a:t>
            </a:r>
            <a:r>
              <a:rPr lang="fr-FR" sz="4500" dirty="0" smtClean="0"/>
              <a:t>Solution : architecture &amp; design</a:t>
            </a:r>
            <a:br>
              <a:rPr lang="fr-FR" sz="4500" dirty="0" smtClean="0"/>
            </a:br>
            <a:r>
              <a:rPr lang="fr-FR" sz="4500" dirty="0" smtClean="0">
                <a:solidFill>
                  <a:schemeClr val="accent6"/>
                </a:solidFill>
              </a:rPr>
              <a:t>III.   </a:t>
            </a:r>
            <a:r>
              <a:rPr lang="fr-FR" sz="4500" dirty="0" smtClean="0"/>
              <a:t>Vie du projet</a:t>
            </a:r>
            <a:br>
              <a:rPr lang="fr-FR" sz="4500" dirty="0" smtClean="0"/>
            </a:br>
            <a:r>
              <a:rPr lang="fr-FR" sz="4500" dirty="0" smtClean="0">
                <a:solidFill>
                  <a:schemeClr val="accent6"/>
                </a:solidFill>
              </a:rPr>
              <a:t>IV.   </a:t>
            </a:r>
            <a:r>
              <a:rPr lang="fr-FR" sz="4500" dirty="0" smtClean="0"/>
              <a:t>Performances</a:t>
            </a:r>
            <a:br>
              <a:rPr lang="fr-FR" sz="4500" dirty="0" smtClean="0"/>
            </a:br>
            <a:r>
              <a:rPr lang="fr-FR" sz="4500" dirty="0" smtClean="0">
                <a:solidFill>
                  <a:schemeClr val="accent6"/>
                </a:solidFill>
              </a:rPr>
              <a:t>V.    </a:t>
            </a:r>
            <a:r>
              <a:rPr lang="fr-FR" sz="4500" dirty="0" smtClean="0"/>
              <a:t>Conclusion</a:t>
            </a:r>
            <a:endParaRPr lang="fr-FR" sz="4500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0" y="5330952"/>
            <a:ext cx="12192000" cy="97045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000" dirty="0" smtClean="0"/>
              <a:t>Sommaire</a:t>
            </a:r>
            <a:endParaRPr lang="fr-FR" sz="6000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1600" dirty="0" smtClean="0"/>
              <a:t>2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8789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51394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I. </a:t>
            </a:r>
            <a:r>
              <a:rPr lang="fr-FR" sz="5400" dirty="0" smtClean="0"/>
              <a:t>Contexte et Problématique</a:t>
            </a:r>
            <a:endParaRPr lang="fr-FR" sz="54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94" y="3589606"/>
            <a:ext cx="3132091" cy="3193057"/>
          </a:xfrm>
        </p:spPr>
      </p:pic>
      <p:sp>
        <p:nvSpPr>
          <p:cNvPr id="5" name="ZoneTexte 4"/>
          <p:cNvSpPr txBox="1"/>
          <p:nvPr/>
        </p:nvSpPr>
        <p:spPr>
          <a:xfrm>
            <a:off x="0" y="2798058"/>
            <a:ext cx="12192000" cy="6309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FR" sz="3500" dirty="0" smtClean="0"/>
              <a:t>Trouver le chemin optimal pour résoudre le labyrinthe</a:t>
            </a:r>
            <a:endParaRPr lang="fr-FR" sz="3500" dirty="0"/>
          </a:p>
        </p:txBody>
      </p:sp>
      <p:sp>
        <p:nvSpPr>
          <p:cNvPr id="7" name="Ellipse 6"/>
          <p:cNvSpPr/>
          <p:nvPr/>
        </p:nvSpPr>
        <p:spPr>
          <a:xfrm>
            <a:off x="6491745" y="5494919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373685" y="6190207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7383053" y="4112900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7840068" y="6175580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8352331" y="4826752"/>
            <a:ext cx="191588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488429" y="5452762"/>
            <a:ext cx="353598" cy="322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088475" y="5319695"/>
            <a:ext cx="13724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 smtClean="0"/>
              <a:t>5 points</a:t>
            </a:r>
            <a:endParaRPr lang="fr-FR" sz="2500" dirty="0"/>
          </a:p>
        </p:txBody>
      </p:sp>
      <p:sp>
        <p:nvSpPr>
          <p:cNvPr id="15" name="Ellipse 14"/>
          <p:cNvSpPr/>
          <p:nvPr/>
        </p:nvSpPr>
        <p:spPr>
          <a:xfrm>
            <a:off x="2488429" y="5820954"/>
            <a:ext cx="353598" cy="3204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7591548" y="6305589"/>
            <a:ext cx="191588" cy="1828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910542" y="5734274"/>
            <a:ext cx="1728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 smtClean="0"/>
              <a:t>500 points</a:t>
            </a:r>
            <a:endParaRPr lang="fr-FR" sz="2500" dirty="0"/>
          </a:p>
        </p:txBody>
      </p:sp>
      <p:sp>
        <p:nvSpPr>
          <p:cNvPr id="18" name="Rectangle 17"/>
          <p:cNvSpPr/>
          <p:nvPr/>
        </p:nvSpPr>
        <p:spPr>
          <a:xfrm>
            <a:off x="2329974" y="4666898"/>
            <a:ext cx="2442535" cy="1635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329973" y="4112900"/>
            <a:ext cx="2442535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3000" dirty="0" smtClean="0"/>
              <a:t>Exemple</a:t>
            </a:r>
            <a:endParaRPr lang="fr-FR" sz="3000" dirty="0"/>
          </a:p>
        </p:txBody>
      </p:sp>
      <p:sp>
        <p:nvSpPr>
          <p:cNvPr id="20" name="Rectangle 19"/>
          <p:cNvSpPr/>
          <p:nvPr/>
        </p:nvSpPr>
        <p:spPr>
          <a:xfrm>
            <a:off x="2329975" y="4636194"/>
            <a:ext cx="238558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dirty="0" smtClean="0"/>
              <a:t>Récompenses</a:t>
            </a:r>
            <a:endParaRPr lang="fr-FR" sz="2500" dirty="0"/>
          </a:p>
        </p:txBody>
      </p:sp>
      <p:sp>
        <p:nvSpPr>
          <p:cNvPr id="21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1600" dirty="0" smtClean="0"/>
              <a:t>3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022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22217"/>
            <a:ext cx="12192000" cy="896984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II</a:t>
            </a:r>
            <a:r>
              <a:rPr lang="fr-FR" sz="5400" dirty="0">
                <a:solidFill>
                  <a:schemeClr val="accent6"/>
                </a:solidFill>
              </a:rPr>
              <a:t>. </a:t>
            </a:r>
            <a:r>
              <a:rPr lang="fr-FR" sz="5400" dirty="0" smtClean="0"/>
              <a:t>Solution : architecture et design</a:t>
            </a:r>
            <a:endParaRPr lang="fr-FR" sz="54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96685" y="2225042"/>
            <a:ext cx="10511245" cy="4563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500" b="1" dirty="0"/>
          </a:p>
        </p:txBody>
      </p:sp>
      <p:cxnSp>
        <p:nvCxnSpPr>
          <p:cNvPr id="8" name="Connecteur droit 7"/>
          <p:cNvCxnSpPr>
            <a:stCxn id="4" idx="0"/>
            <a:endCxn id="4" idx="2"/>
          </p:cNvCxnSpPr>
          <p:nvPr/>
        </p:nvCxnSpPr>
        <p:spPr>
          <a:xfrm>
            <a:off x="5952308" y="2225042"/>
            <a:ext cx="0" cy="456329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404200" y="2802998"/>
            <a:ext cx="1810111" cy="47705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fr-FR" sz="2500" b="1" dirty="0" smtClean="0"/>
              <a:t>Labyrinthe</a:t>
            </a:r>
            <a:endParaRPr lang="fr-FR" sz="25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567748" y="2802998"/>
            <a:ext cx="1151277" cy="47705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fr-FR" sz="2500" b="1" dirty="0" smtClean="0"/>
              <a:t>Agent</a:t>
            </a:r>
            <a:endParaRPr lang="fr-FR" sz="2500" b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60" y="3402946"/>
            <a:ext cx="3175852" cy="302396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55" y="3564309"/>
            <a:ext cx="4802203" cy="2701239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4855027" y="2377440"/>
            <a:ext cx="2194560" cy="102550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dirty="0" smtClean="0"/>
              <a:t>System</a:t>
            </a:r>
            <a:endParaRPr lang="fr-FR" sz="3000" b="1" dirty="0"/>
          </a:p>
        </p:txBody>
      </p:sp>
      <p:cxnSp>
        <p:nvCxnSpPr>
          <p:cNvPr id="24" name="Connecteur en angle 23"/>
          <p:cNvCxnSpPr>
            <a:stCxn id="15" idx="7"/>
            <a:endCxn id="10" idx="0"/>
          </p:cNvCxnSpPr>
          <p:nvPr/>
        </p:nvCxnSpPr>
        <p:spPr>
          <a:xfrm rot="16200000" flipH="1">
            <a:off x="7298106" y="1957717"/>
            <a:ext cx="275376" cy="1415186"/>
          </a:xfrm>
          <a:prstGeom prst="bentConnector3">
            <a:avLst>
              <a:gd name="adj1" fmla="val -64815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15" idx="1"/>
            <a:endCxn id="9" idx="0"/>
          </p:cNvCxnSpPr>
          <p:nvPr/>
        </p:nvCxnSpPr>
        <p:spPr>
          <a:xfrm rot="16200000" flipH="1" flipV="1">
            <a:off x="4105147" y="1731731"/>
            <a:ext cx="275376" cy="1867157"/>
          </a:xfrm>
          <a:prstGeom prst="bentConnector3">
            <a:avLst>
              <a:gd name="adj1" fmla="val -7114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1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70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851"/>
            <a:ext cx="12192000" cy="926589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II. </a:t>
            </a:r>
            <a:r>
              <a:rPr lang="fr-FR" sz="5400" dirty="0" smtClean="0"/>
              <a:t>Solution : architecture et design</a:t>
            </a:r>
            <a:endParaRPr lang="fr-FR" sz="5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1896554"/>
            <a:ext cx="8778240" cy="4961446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473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851"/>
            <a:ext cx="12192000" cy="926589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 smtClean="0">
                <a:solidFill>
                  <a:schemeClr val="accent6"/>
                </a:solidFill>
              </a:rPr>
              <a:t>II. </a:t>
            </a:r>
            <a:r>
              <a:rPr lang="fr-FR" sz="5400" dirty="0" smtClean="0"/>
              <a:t>Solution : architecture et design</a:t>
            </a:r>
            <a:endParaRPr lang="fr-FR" sz="5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7784"/>
            <a:ext cx="8281851" cy="497021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762" y="3034292"/>
            <a:ext cx="3560400" cy="2677200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1600" dirty="0" smtClean="0"/>
              <a:t>6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821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 smtClean="0"/>
              <a:t>Parenthèse – Le Q-Learning</a:t>
            </a:r>
            <a:endParaRPr lang="fr-FR" sz="5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7719"/>
            <a:ext cx="7298005" cy="246782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585" y="1997887"/>
            <a:ext cx="4447197" cy="4288746"/>
          </a:xfrm>
          <a:prstGeom prst="rect">
            <a:avLst/>
          </a:prstGeom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1600" dirty="0" smtClean="0"/>
              <a:t>7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4205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850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>
                <a:solidFill>
                  <a:schemeClr val="accent6"/>
                </a:solidFill>
              </a:rPr>
              <a:t>III. </a:t>
            </a:r>
            <a:r>
              <a:rPr lang="fr-FR" sz="5400" dirty="0" smtClean="0"/>
              <a:t>Vie du projet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000" b="1" dirty="0" smtClean="0"/>
              <a:t>1</a:t>
            </a:r>
            <a:r>
              <a:rPr lang="fr-FR" sz="2000" b="1" baseline="30000" dirty="0" smtClean="0"/>
              <a:t>ère</a:t>
            </a:r>
            <a:r>
              <a:rPr lang="fr-FR" sz="2000" b="1" dirty="0" smtClean="0"/>
              <a:t> partie du projet</a:t>
            </a:r>
          </a:p>
          <a:p>
            <a:r>
              <a:rPr lang="fr-FR" dirty="0" smtClean="0"/>
              <a:t>Classe Environnement 2D</a:t>
            </a:r>
          </a:p>
          <a:p>
            <a:pPr lvl="1"/>
            <a:r>
              <a:rPr lang="fr-FR" dirty="0"/>
              <a:t>Modélisation d’un labyrinthe aléatoire et de ses différents états / Visualisation graphique</a:t>
            </a:r>
          </a:p>
          <a:p>
            <a:pPr lvl="1"/>
            <a:r>
              <a:rPr lang="fr-FR" dirty="0" smtClean="0"/>
              <a:t>Méthode « </a:t>
            </a:r>
            <a:r>
              <a:rPr lang="fr-FR" dirty="0" err="1" smtClean="0"/>
              <a:t>possibleActions</a:t>
            </a:r>
            <a:r>
              <a:rPr lang="fr-FR" dirty="0" smtClean="0"/>
              <a:t> » essentielle </a:t>
            </a:r>
            <a:r>
              <a:rPr lang="fr-FR" dirty="0"/>
              <a:t>pour l’agent et évolution du </a:t>
            </a:r>
            <a:r>
              <a:rPr lang="fr-FR" dirty="0" smtClean="0"/>
              <a:t>labyrinthe</a:t>
            </a:r>
          </a:p>
          <a:p>
            <a:r>
              <a:rPr lang="fr-FR" dirty="0" smtClean="0"/>
              <a:t>Tests / Méthode agile</a:t>
            </a:r>
          </a:p>
          <a:p>
            <a:pPr lvl="1"/>
            <a:r>
              <a:rPr lang="fr-FR" dirty="0" smtClean="0"/>
              <a:t>Tests unitaires de l’environnement et tests globaux de modélisation du labyrinthe</a:t>
            </a:r>
          </a:p>
          <a:p>
            <a:pPr lvl="1"/>
            <a:r>
              <a:rPr lang="fr-FR" dirty="0" smtClean="0"/>
              <a:t>Classe Agent aléatoire</a:t>
            </a:r>
            <a:endParaRPr lang="fr-FR" dirty="0"/>
          </a:p>
          <a:p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9763433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1600" dirty="0" smtClean="0"/>
              <a:t>8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796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07850"/>
            <a:ext cx="12192000" cy="97045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fr-FR" sz="5400" dirty="0">
                <a:solidFill>
                  <a:schemeClr val="accent6"/>
                </a:solidFill>
              </a:rPr>
              <a:t>III. </a:t>
            </a:r>
            <a:r>
              <a:rPr lang="fr-FR" sz="5400" dirty="0" smtClean="0"/>
              <a:t>Vie du projet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000" b="1" dirty="0" smtClean="0"/>
              <a:t>2</a:t>
            </a:r>
            <a:r>
              <a:rPr lang="fr-FR" sz="2000" b="1" baseline="30000" dirty="0" smtClean="0"/>
              <a:t>ème</a:t>
            </a:r>
            <a:r>
              <a:rPr lang="fr-FR" sz="2000" b="1" dirty="0" smtClean="0"/>
              <a:t> partie du projet</a:t>
            </a:r>
          </a:p>
          <a:p>
            <a:r>
              <a:rPr lang="fr-FR" dirty="0" smtClean="0"/>
              <a:t>Classe Agent Q-Learning</a:t>
            </a:r>
          </a:p>
          <a:p>
            <a:pPr lvl="1"/>
            <a:r>
              <a:rPr lang="fr-FR" dirty="0" smtClean="0"/>
              <a:t>Matrice de Qualité et son évolution</a:t>
            </a:r>
            <a:endParaRPr lang="fr-FR" dirty="0"/>
          </a:p>
          <a:p>
            <a:r>
              <a:rPr lang="fr-FR" dirty="0" smtClean="0"/>
              <a:t>Tests</a:t>
            </a:r>
          </a:p>
          <a:p>
            <a:pPr lvl="1"/>
            <a:r>
              <a:rPr lang="fr-FR" dirty="0" smtClean="0"/>
              <a:t>Tests unitaires de l’agent et tests globaux appliqués au labyrinthe</a:t>
            </a:r>
          </a:p>
          <a:p>
            <a:pPr lvl="1"/>
            <a:r>
              <a:rPr lang="fr-FR" dirty="0" smtClean="0"/>
              <a:t>Méthode pour créer un labyrinthe lu dans un fichier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9763432" y="6400801"/>
            <a:ext cx="2428568" cy="4571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IN104 – Page </a:t>
            </a:r>
            <a:r>
              <a:rPr lang="fr-FR" sz="1600" dirty="0" smtClean="0"/>
              <a:t>9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0239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Personnalisé 1">
      <a:dk1>
        <a:srgbClr val="313131"/>
      </a:dk1>
      <a:lt1>
        <a:sysClr val="window" lastClr="FFFFFF"/>
      </a:lt1>
      <a:dk2>
        <a:srgbClr val="31313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Personnalisé 1">
    <a:dk1>
      <a:srgbClr val="00C6BB"/>
    </a:dk1>
    <a:lt1>
      <a:sysClr val="window" lastClr="FFFFFF"/>
    </a:lt1>
    <a:dk2>
      <a:srgbClr val="00C6BB"/>
    </a:dk2>
    <a:lt2>
      <a:srgbClr val="636363"/>
    </a:lt2>
    <a:accent1>
      <a:srgbClr val="313131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Personnalisé 1">
    <a:dk1>
      <a:srgbClr val="00C6BB"/>
    </a:dk1>
    <a:lt1>
      <a:sysClr val="window" lastClr="FFFFFF"/>
    </a:lt1>
    <a:dk2>
      <a:srgbClr val="00C6BB"/>
    </a:dk2>
    <a:lt2>
      <a:srgbClr val="636363"/>
    </a:lt2>
    <a:accent1>
      <a:srgbClr val="313131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205</TotalTime>
  <Words>315</Words>
  <Application>Microsoft Office PowerPoint</Application>
  <PresentationFormat>Grand écran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Concis</vt:lpstr>
      <vt:lpstr>Apprentissage par renforcement</vt:lpstr>
      <vt:lpstr>I.     Contexte et Problématique II.    Solution : architecture &amp; design III.   Vie du projet IV.   Performances V.    Conclusion</vt:lpstr>
      <vt:lpstr>I. Contexte et Problématique</vt:lpstr>
      <vt:lpstr>II. Solution : architecture et design</vt:lpstr>
      <vt:lpstr>II. Solution : architecture et design</vt:lpstr>
      <vt:lpstr>II. Solution : architecture et design</vt:lpstr>
      <vt:lpstr>Parenthèse – Le Q-Learning</vt:lpstr>
      <vt:lpstr>III. Vie du projet</vt:lpstr>
      <vt:lpstr>III. Vie du projet</vt:lpstr>
      <vt:lpstr>III. Vie du projet</vt:lpstr>
      <vt:lpstr>IV. Performance</vt:lpstr>
      <vt:lpstr>IV. Performance</vt:lpstr>
      <vt:lpstr>IV. Performance</vt:lpstr>
      <vt:lpstr>V.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par renforcement</dc:title>
  <dc:creator>luc.zorrilla@ensta-paristech.fr</dc:creator>
  <cp:lastModifiedBy>luc.zorrilla@ensta-paristech.fr</cp:lastModifiedBy>
  <cp:revision>30</cp:revision>
  <dcterms:created xsi:type="dcterms:W3CDTF">2018-06-11T11:29:19Z</dcterms:created>
  <dcterms:modified xsi:type="dcterms:W3CDTF">2018-06-11T17:06:00Z</dcterms:modified>
</cp:coreProperties>
</file>