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9"/>
  </p:notesMasterIdLst>
  <p:sldIdLst>
    <p:sldId id="359" r:id="rId2"/>
    <p:sldId id="337" r:id="rId3"/>
    <p:sldId id="383" r:id="rId4"/>
    <p:sldId id="361" r:id="rId5"/>
    <p:sldId id="362" r:id="rId6"/>
    <p:sldId id="364" r:id="rId7"/>
    <p:sldId id="394" r:id="rId8"/>
    <p:sldId id="365" r:id="rId9"/>
    <p:sldId id="366" r:id="rId10"/>
    <p:sldId id="385" r:id="rId11"/>
    <p:sldId id="386" r:id="rId12"/>
    <p:sldId id="387" r:id="rId13"/>
    <p:sldId id="388" r:id="rId14"/>
    <p:sldId id="367" r:id="rId15"/>
    <p:sldId id="368" r:id="rId16"/>
    <p:sldId id="369" r:id="rId17"/>
    <p:sldId id="370" r:id="rId18"/>
    <p:sldId id="371" r:id="rId19"/>
    <p:sldId id="389" r:id="rId20"/>
    <p:sldId id="390" r:id="rId21"/>
    <p:sldId id="391" r:id="rId22"/>
    <p:sldId id="392" r:id="rId23"/>
    <p:sldId id="393" r:id="rId24"/>
    <p:sldId id="380" r:id="rId25"/>
    <p:sldId id="381" r:id="rId26"/>
    <p:sldId id="382" r:id="rId27"/>
    <p:sldId id="332" r:id="rId28"/>
  </p:sldIdLst>
  <p:sldSz cx="9144000" cy="5143500" type="screen16x9"/>
  <p:notesSz cx="6794500" cy="99250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 POSTE" id="{673686FB-2847-4F63-8EA4-7A6FACB8D03B}">
          <p14:sldIdLst>
            <p14:sldId id="359"/>
            <p14:sldId id="337"/>
            <p14:sldId id="383"/>
            <p14:sldId id="361"/>
            <p14:sldId id="362"/>
            <p14:sldId id="364"/>
            <p14:sldId id="394"/>
            <p14:sldId id="365"/>
            <p14:sldId id="366"/>
            <p14:sldId id="385"/>
            <p14:sldId id="386"/>
            <p14:sldId id="387"/>
            <p14:sldId id="388"/>
            <p14:sldId id="367"/>
            <p14:sldId id="368"/>
            <p14:sldId id="369"/>
            <p14:sldId id="370"/>
            <p14:sldId id="371"/>
            <p14:sldId id="389"/>
            <p14:sldId id="390"/>
            <p14:sldId id="391"/>
            <p14:sldId id="392"/>
            <p14:sldId id="393"/>
            <p14:sldId id="380"/>
            <p14:sldId id="381"/>
            <p14:sldId id="382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AEEFA-26A6-401C-BA49-3B5C06DD299D}" v="1436" dt="2019-06-06T16:35:50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86" autoAdjust="0"/>
  </p:normalViewPr>
  <p:slideViewPr>
    <p:cSldViewPr showGuides="1">
      <p:cViewPr varScale="1">
        <p:scale>
          <a:sx n="105" d="100"/>
          <a:sy n="105" d="100"/>
        </p:scale>
        <p:origin x="768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3876" y="7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11/06/2019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4399"/>
            <a:ext cx="5435600" cy="446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944283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5" y="9427075"/>
            <a:ext cx="2944283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374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22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956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19998" y="2966628"/>
            <a:ext cx="7380000" cy="648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19999" y="1747544"/>
            <a:ext cx="7380000" cy="1080000"/>
          </a:xfrm>
        </p:spPr>
        <p:txBody>
          <a:bodyPr anchor="b" anchorCtr="0"/>
          <a:lstStyle>
            <a:lvl1pPr>
              <a:lnSpc>
                <a:spcPct val="83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719999" y="4437380"/>
            <a:ext cx="7020000" cy="216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fr-FR"/>
              <a:t>C0 - Public / C1 - Interne / C2 - Restreint / C3 - Confidentiel / C4 - Secret - 10/04/2018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algn="l"/>
            <a:r>
              <a:rPr lang="fr-FR"/>
              <a:t>Titre de la présentation (menu "Insertion / En-tête et pied de page")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5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20000" y="3680058"/>
            <a:ext cx="7020000" cy="756000"/>
          </a:xfrm>
        </p:spPr>
        <p:txBody>
          <a:bodyPr anchor="b" anchorCtr="0"/>
          <a:lstStyle>
            <a:lvl1pPr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20000" y="396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19998" y="2966628"/>
            <a:ext cx="7380000" cy="648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19999" y="1747544"/>
            <a:ext cx="7380000" cy="1080000"/>
          </a:xfrm>
        </p:spPr>
        <p:txBody>
          <a:bodyPr anchor="b" anchorCtr="0"/>
          <a:lstStyle>
            <a:lvl1pPr>
              <a:lnSpc>
                <a:spcPct val="83000"/>
              </a:lnSpc>
              <a:defRPr sz="40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95154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96000" y="1419622"/>
            <a:ext cx="8352000" cy="2952328"/>
          </a:xfrm>
        </p:spPr>
        <p:txBody>
          <a:bodyPr/>
          <a:lstStyle>
            <a:lvl1pPr>
              <a:defRPr sz="1100"/>
            </a:lvl1pPr>
            <a:lvl2pPr>
              <a:defRPr sz="1100">
                <a:latin typeface="+mj-lt"/>
              </a:defRPr>
            </a:lvl2pPr>
            <a:lvl3pPr>
              <a:defRPr sz="1100">
                <a:latin typeface="+mn-lt"/>
              </a:defRPr>
            </a:lvl3pPr>
            <a:lvl4pPr>
              <a:defRPr sz="1100" baseline="0">
                <a:latin typeface="+mn-lt"/>
              </a:defRPr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 err="1"/>
              <a:t>Texteq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96000" y="545906"/>
            <a:ext cx="8352000" cy="479756"/>
          </a:xfrm>
        </p:spPr>
        <p:txBody>
          <a:bodyPr/>
          <a:lstStyle/>
          <a:p>
            <a:r>
              <a:rPr lang="fr-FR" noProof="0" dirty="0"/>
              <a:t>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719999" y="545906"/>
            <a:ext cx="7830000" cy="648000"/>
          </a:xfrm>
        </p:spPr>
        <p:txBody>
          <a:bodyPr/>
          <a:lstStyle/>
          <a:p>
            <a:r>
              <a:rPr lang="fr-FR" noProof="0" dirty="0"/>
              <a:t>Titre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20000" y="1454400"/>
            <a:ext cx="4878000" cy="266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 marL="324000" indent="-72000">
              <a:defRPr/>
            </a:lvl4pPr>
            <a:lvl5pPr marL="396000" indent="-72000"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958000" y="1242000"/>
            <a:ext cx="2592000" cy="2898000"/>
          </a:xfrm>
        </p:spPr>
        <p:txBody>
          <a:bodyPr tIns="540000" anchor="ctr" anchorCtr="0"/>
          <a:lstStyle>
            <a:lvl1pPr algn="ctr">
              <a:defRPr sz="1000" cap="all" baseline="0"/>
            </a:lvl1pPr>
          </a:lstStyle>
          <a:p>
            <a:r>
              <a:rPr lang="fr-FR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4251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&amp; 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719999" y="545906"/>
            <a:ext cx="7830000" cy="648000"/>
          </a:xfrm>
        </p:spPr>
        <p:txBody>
          <a:bodyPr/>
          <a:lstStyle/>
          <a:p>
            <a:r>
              <a:rPr lang="fr-FR" noProof="0" dirty="0"/>
              <a:t>Titre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20000" y="1454400"/>
            <a:ext cx="4878000" cy="266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8" hasCustomPrompt="1"/>
          </p:nvPr>
        </p:nvSpPr>
        <p:spPr bwMode="gray">
          <a:xfrm>
            <a:off x="6570000" y="1242000"/>
            <a:ext cx="1368000" cy="1368000"/>
          </a:xfrm>
        </p:spPr>
        <p:txBody>
          <a:bodyPr tIns="540000" anchor="ctr" anchorCtr="0"/>
          <a:lstStyle>
            <a:lvl1pPr algn="ctr">
              <a:defRPr sz="1000" cap="all" baseline="0"/>
            </a:lvl1pPr>
          </a:lstStyle>
          <a:p>
            <a:r>
              <a:rPr lang="fr-FR" dirty="0"/>
              <a:t>Graphique</a:t>
            </a:r>
          </a:p>
        </p:txBody>
      </p:sp>
      <p:sp>
        <p:nvSpPr>
          <p:cNvPr id="16" name="Espace réservé du graphique 14"/>
          <p:cNvSpPr>
            <a:spLocks noGrp="1"/>
          </p:cNvSpPr>
          <p:nvPr>
            <p:ph type="chart" sz="quarter" idx="19" hasCustomPrompt="1"/>
          </p:nvPr>
        </p:nvSpPr>
        <p:spPr bwMode="gray">
          <a:xfrm>
            <a:off x="6570000" y="2772000"/>
            <a:ext cx="1368000" cy="1368000"/>
          </a:xfrm>
        </p:spPr>
        <p:txBody>
          <a:bodyPr tIns="540000" anchor="ctr" anchorCtr="0"/>
          <a:lstStyle>
            <a:lvl1pPr algn="ctr">
              <a:defRPr sz="1000" cap="all" baseline="0"/>
            </a:lvl1pPr>
          </a:lstStyle>
          <a:p>
            <a:r>
              <a:rPr lang="fr-FR" dirty="0"/>
              <a:t>Graphique</a:t>
            </a:r>
          </a:p>
        </p:txBody>
      </p:sp>
    </p:spTree>
    <p:extLst>
      <p:ext uri="{BB962C8B-B14F-4D97-AF65-F5344CB8AC3E}">
        <p14:creationId xmlns:p14="http://schemas.microsoft.com/office/powerpoint/2010/main" val="264295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s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882000" y="918330"/>
            <a:ext cx="7380000" cy="1152000"/>
          </a:xfrm>
        </p:spPr>
        <p:txBody>
          <a:bodyPr anchor="b" anchorCtr="0"/>
          <a:lstStyle>
            <a:lvl1pPr algn="ctr">
              <a:lnSpc>
                <a:spcPct val="83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5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r>
              <a:rPr lang="fr-FR"/>
              <a:t>C0 - Public / C1 - Interne / C2 - Restreint / C3 - Confidentiel / C4 - Secret - 10/04/2018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algn="l"/>
            <a:r>
              <a:rPr lang="fr-FR"/>
              <a:t>Titre de la présentation (menu "Insertion / En-tête et pied de page")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5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772000" y="3942000"/>
            <a:ext cx="3600000" cy="900000"/>
          </a:xfrm>
        </p:spPr>
        <p:txBody>
          <a:bodyPr anchor="b" anchorCtr="0"/>
          <a:lstStyle>
            <a:lvl1pPr algn="ctr">
              <a:defRPr sz="1000" baseline="0">
                <a:latin typeface="+mj-lt"/>
              </a:defRPr>
            </a:lvl1pPr>
            <a:lvl2pPr marL="0" indent="0" algn="ctr">
              <a:buNone/>
              <a:defRPr/>
            </a:lvl2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71600" y="2718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3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s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882000" y="918330"/>
            <a:ext cx="7380000" cy="1152000"/>
          </a:xfrm>
        </p:spPr>
        <p:txBody>
          <a:bodyPr anchor="b" anchorCtr="0"/>
          <a:lstStyle>
            <a:lvl1pPr algn="ctr">
              <a:lnSpc>
                <a:spcPct val="83000"/>
              </a:lnSpc>
              <a:defRPr sz="30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5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r>
              <a:rPr lang="fr-FR"/>
              <a:t>C0 - Public / C1 - Interne / C2 - Restreint / C3 - Confidentiel / C4 - Secret - 10/04/2018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algn="l"/>
            <a:r>
              <a:rPr lang="fr-FR"/>
              <a:t>Titre de la présentation (menu "Insertion / En-tête et pied de page")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5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772000" y="3942000"/>
            <a:ext cx="3600000" cy="900000"/>
          </a:xfrm>
        </p:spPr>
        <p:txBody>
          <a:bodyPr anchor="b" anchorCtr="0"/>
          <a:lstStyle>
            <a:lvl1pPr algn="ctr">
              <a:defRPr sz="1000" baseline="0">
                <a:latin typeface="+mj-lt"/>
              </a:defRPr>
            </a:lvl1pPr>
            <a:lvl2pPr marL="0" indent="0" algn="ctr">
              <a:buNone/>
              <a:defRPr/>
            </a:lvl2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71600" y="2718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95536" y="545906"/>
            <a:ext cx="8352927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95536" y="1239750"/>
            <a:ext cx="8352927" cy="32762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208000" y="4284000"/>
            <a:ext cx="720000" cy="720000"/>
          </a:xfrm>
          <a:prstGeom prst="rect">
            <a:avLst/>
          </a:prstGeom>
        </p:spPr>
      </p:pic>
      <p:sp>
        <p:nvSpPr>
          <p:cNvPr id="28" name="Espace réservé du numéro de diapositive 5">
            <a:extLst>
              <a:ext uri="{FF2B5EF4-FFF2-40B4-BE49-F238E27FC236}">
                <a16:creationId xmlns:a16="http://schemas.microsoft.com/office/drawing/2014/main" id="{37FFBC1C-4F4E-4DAB-9A65-159648FC931C}"/>
              </a:ext>
            </a:extLst>
          </p:cNvPr>
          <p:cNvSpPr txBox="1">
            <a:spLocks/>
          </p:cNvSpPr>
          <p:nvPr/>
        </p:nvSpPr>
        <p:spPr bwMode="gray">
          <a:xfrm>
            <a:off x="4392000" y="4745692"/>
            <a:ext cx="360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9" name="Espace réservé de la date 3">
            <a:extLst>
              <a:ext uri="{FF2B5EF4-FFF2-40B4-BE49-F238E27FC236}">
                <a16:creationId xmlns:a16="http://schemas.microsoft.com/office/drawing/2014/main" id="{2CFC9519-4432-4B92-B7F8-1DB70242881D}"/>
              </a:ext>
            </a:extLst>
          </p:cNvPr>
          <p:cNvSpPr txBox="1">
            <a:spLocks/>
          </p:cNvSpPr>
          <p:nvPr/>
        </p:nvSpPr>
        <p:spPr bwMode="gray">
          <a:xfrm>
            <a:off x="647584" y="4745692"/>
            <a:ext cx="3600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C3 - Confidentiel – 27/06/2019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1" r:id="rId2"/>
    <p:sldLayoutId id="2147483798" r:id="rId3"/>
    <p:sldLayoutId id="2147483810" r:id="rId4"/>
    <p:sldLayoutId id="2147483809" r:id="rId5"/>
    <p:sldLayoutId id="2147483812" r:id="rId6"/>
    <p:sldLayoutId id="2147483813" r:id="rId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300" b="0" kern="1200">
          <a:solidFill>
            <a:schemeClr val="tx2"/>
          </a:solidFill>
          <a:latin typeface="+mj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2pPr>
      <a:lvl3pPr marL="252000" indent="-72000" algn="l" defTabSz="914400" rtl="0" eaLnBrk="1" latinLnBrk="0" hangingPunct="1">
        <a:lnSpc>
          <a:spcPct val="100000"/>
        </a:lnSpc>
        <a:spcBef>
          <a:spcPts val="300"/>
        </a:spcBef>
        <a:buSzPct val="100000"/>
        <a:buFont typeface="Montserrat Medium" panose="00000600000000000000" pitchFamily="2" charset="0"/>
        <a:buChar char="-"/>
        <a:defRPr sz="1000" kern="1200">
          <a:solidFill>
            <a:schemeClr val="tx2"/>
          </a:solidFill>
          <a:latin typeface="+mn-lt"/>
          <a:ea typeface="+mn-ea"/>
          <a:cs typeface="+mn-cs"/>
        </a:defRPr>
      </a:lvl3pPr>
      <a:lvl4pPr marL="323850" indent="-71438" algn="l" defTabSz="914400" rtl="0" eaLnBrk="1" latinLnBrk="0" hangingPunct="1">
        <a:lnSpc>
          <a:spcPct val="100000"/>
        </a:lnSpc>
        <a:spcBef>
          <a:spcPts val="300"/>
        </a:spcBef>
        <a:buSzPct val="10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4pPr>
      <a:lvl5pPr marL="396000" indent="-72000" algn="l" defTabSz="914400" rtl="0" eaLnBrk="1" latinLnBrk="0" hangingPunct="1">
        <a:lnSpc>
          <a:spcPct val="100000"/>
        </a:lnSpc>
        <a:spcBef>
          <a:spcPts val="300"/>
        </a:spcBef>
        <a:buSzPct val="10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5" Type="http://schemas.openxmlformats.org/officeDocument/2006/relationships/image" Target="../media/image19.jp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26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30.jpg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hyperlink" Target="https://medium.com/@rameez.s.shaikh/angular-7-spring-boot-basic-authentication-example-98455b73d033" TargetMode="External"/><Relationship Id="rId7" Type="http://schemas.openxmlformats.org/officeDocument/2006/relationships/hyperlink" Target="https://docs.oracle.com/javase/7/docs/api/java/util/Collection.html" TargetMode="Externa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jpg"/><Relationship Id="rId5" Type="http://schemas.openxmlformats.org/officeDocument/2006/relationships/hyperlink" Target="https://stackoverflow.com/questions/52174740/java-sql-sqlexception-access-denied-for-user-localhost-using-password-no" TargetMode="External"/><Relationship Id="rId4" Type="http://schemas.openxmlformats.org/officeDocument/2006/relationships/image" Target="../media/image41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Laurent PICARD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719999" y="1747544"/>
            <a:ext cx="7380000" cy="1080000"/>
          </a:xfrm>
        </p:spPr>
        <p:txBody>
          <a:bodyPr/>
          <a:lstStyle/>
          <a:p>
            <a:r>
              <a:rPr lang="fr-FR" sz="3600" dirty="0"/>
              <a:t>Présentation </a:t>
            </a:r>
            <a:br>
              <a:rPr lang="fr-FR" sz="3600" dirty="0"/>
            </a:br>
            <a:r>
              <a:rPr lang="fr-FR" sz="3600" dirty="0"/>
              <a:t>du projet chef d’œuvre </a:t>
            </a:r>
            <a:br>
              <a:rPr lang="fr-FR" sz="3600" dirty="0"/>
            </a:br>
            <a:r>
              <a:rPr lang="fr-FR" b="1" dirty="0"/>
              <a:t>« Smart Fitness »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C3 - Confidentiel – 27/06/2019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 (menu "Insertion / En-tête et pied de page")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Branche Services COURRIER COLIS</a:t>
            </a:r>
          </a:p>
          <a:p>
            <a:r>
              <a:rPr lang="fr-FR"/>
              <a:t>Direction des systèmes d’information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477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545906"/>
            <a:ext cx="8748000" cy="479756"/>
          </a:xfrm>
        </p:spPr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 </a:t>
            </a:r>
            <a:br>
              <a:rPr lang="fr-FR" dirty="0"/>
            </a:br>
            <a:r>
              <a:rPr lang="fr-FR" dirty="0"/>
              <a:t> 5. Le </a:t>
            </a:r>
            <a:r>
              <a:rPr lang="fr-FR" dirty="0" err="1"/>
              <a:t>front-end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04193D-051D-467B-AF95-8D1F22A543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47664" y="1239930"/>
            <a:ext cx="5760360" cy="2663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219C74-AE94-4348-8022-28087FBA992B}"/>
              </a:ext>
            </a:extLst>
          </p:cNvPr>
          <p:cNvSpPr/>
          <p:nvPr/>
        </p:nvSpPr>
        <p:spPr>
          <a:xfrm>
            <a:off x="683568" y="3933172"/>
            <a:ext cx="6291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/>
            <a:r>
              <a:rPr lang="fr-FR" dirty="0" err="1">
                <a:latin typeface="Arial" pitchFamily="18"/>
                <a:ea typeface="DejaVu Sans" pitchFamily="2"/>
                <a:cs typeface="DejaVu Sans" pitchFamily="2"/>
              </a:rPr>
              <a:t>Angular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  <a:sym typeface="Wingdings" panose="05000000000000000000" pitchFamily="2" charset="2"/>
              </a:rPr>
              <a:t>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</a:rPr>
              <a:t> Pages SPA 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  <a:sym typeface="Wingdings" panose="05000000000000000000" pitchFamily="2" charset="2"/>
              </a:rPr>
              <a:t>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</a:rPr>
              <a:t> évite le rechargement des pages</a:t>
            </a:r>
          </a:p>
        </p:txBody>
      </p:sp>
    </p:spTree>
    <p:extLst>
      <p:ext uri="{BB962C8B-B14F-4D97-AF65-F5344CB8AC3E}">
        <p14:creationId xmlns:p14="http://schemas.microsoft.com/office/powerpoint/2010/main" val="240994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545906"/>
            <a:ext cx="8748000" cy="479756"/>
          </a:xfrm>
        </p:spPr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 </a:t>
            </a:r>
            <a:br>
              <a:rPr lang="fr-FR" dirty="0"/>
            </a:br>
            <a:r>
              <a:rPr lang="fr-FR" dirty="0"/>
              <a:t> 6. Le Web Responsive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19C74-AE94-4348-8022-28087FBA992B}"/>
              </a:ext>
            </a:extLst>
          </p:cNvPr>
          <p:cNvSpPr/>
          <p:nvPr/>
        </p:nvSpPr>
        <p:spPr>
          <a:xfrm>
            <a:off x="611560" y="4228262"/>
            <a:ext cx="4672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/>
            <a:r>
              <a:rPr lang="fr-FR" dirty="0" err="1">
                <a:latin typeface="Arial" pitchFamily="18"/>
                <a:ea typeface="DejaVu Sans" pitchFamily="2"/>
                <a:cs typeface="DejaVu Sans" pitchFamily="2"/>
              </a:rPr>
              <a:t>Angular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dirty="0" err="1">
                <a:latin typeface="Arial" pitchFamily="18"/>
                <a:ea typeface="DejaVu Sans" pitchFamily="2"/>
                <a:cs typeface="DejaVu Sans" pitchFamily="2"/>
              </a:rPr>
              <a:t>Material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  <a:sym typeface="Wingdings" panose="05000000000000000000" pitchFamily="2" charset="2"/>
              </a:rPr>
              <a:t> Sites Web </a:t>
            </a:r>
            <a:r>
              <a:rPr lang="fr-FR" i="1" dirty="0">
                <a:latin typeface="Arial" pitchFamily="18"/>
                <a:ea typeface="DejaVu Sans" pitchFamily="2"/>
                <a:cs typeface="DejaVu Sans" pitchFamily="2"/>
                <a:sym typeface="Wingdings" panose="05000000000000000000" pitchFamily="2" charset="2"/>
              </a:rPr>
              <a:t>Responsives</a:t>
            </a:r>
            <a:endParaRPr lang="fr-FR" i="1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DE89E5-3114-4D0B-9378-B907197E68E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751540" y="980990"/>
            <a:ext cx="2649229" cy="2954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735565-6FAE-4D9C-AC94-66A4CFAC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001" y="1923677"/>
            <a:ext cx="5121710" cy="11886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371F7F-D965-42A5-92A7-C2FE3E285033}"/>
              </a:ext>
            </a:extLst>
          </p:cNvPr>
          <p:cNvSpPr/>
          <p:nvPr/>
        </p:nvSpPr>
        <p:spPr>
          <a:xfrm>
            <a:off x="2087873" y="3308951"/>
            <a:ext cx="17194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fr-FR" sz="1000" b="1" i="1" dirty="0">
                <a:latin typeface="Arial" pitchFamily="18"/>
                <a:ea typeface="DejaVu Sans" pitchFamily="2"/>
                <a:cs typeface="DejaVu Sans" pitchFamily="2"/>
              </a:rPr>
              <a:t>Largeur écran ≥ 600 px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067FA9-162E-47E6-9F38-4BDA78D96951}"/>
              </a:ext>
            </a:extLst>
          </p:cNvPr>
          <p:cNvSpPr/>
          <p:nvPr/>
        </p:nvSpPr>
        <p:spPr>
          <a:xfrm>
            <a:off x="6363494" y="3988309"/>
            <a:ext cx="1584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fr-FR" sz="1000" b="1" i="1" dirty="0">
                <a:latin typeface="Arial" pitchFamily="18"/>
                <a:ea typeface="DejaVu Sans" pitchFamily="2"/>
                <a:cs typeface="DejaVu Sans" pitchFamily="2"/>
              </a:rPr>
              <a:t>Largeur écran &lt; 600 px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CEAD62E-DF64-4ADC-AD1C-CCB63AD0C724}"/>
              </a:ext>
            </a:extLst>
          </p:cNvPr>
          <p:cNvCxnSpPr/>
          <p:nvPr/>
        </p:nvCxnSpPr>
        <p:spPr>
          <a:xfrm>
            <a:off x="5751540" y="906274"/>
            <a:ext cx="0" cy="332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545906"/>
            <a:ext cx="8748000" cy="479756"/>
          </a:xfrm>
        </p:spPr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7. Le XSS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19C74-AE94-4348-8022-28087FBA992B}"/>
              </a:ext>
            </a:extLst>
          </p:cNvPr>
          <p:cNvSpPr/>
          <p:nvPr/>
        </p:nvSpPr>
        <p:spPr>
          <a:xfrm>
            <a:off x="4572000" y="1472917"/>
            <a:ext cx="48965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fr-FR" sz="1400" dirty="0" err="1">
                <a:latin typeface="Arial" pitchFamily="18"/>
                <a:ea typeface="DejaVu Sans" pitchFamily="2"/>
                <a:cs typeface="DejaVu Sans" pitchFamily="2"/>
              </a:rPr>
              <a:t>Angular</a:t>
            </a:r>
            <a:r>
              <a:rPr lang="fr-FR" sz="1400" dirty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1400" dirty="0" err="1">
                <a:latin typeface="Arial" pitchFamily="18"/>
                <a:ea typeface="DejaVu Sans" pitchFamily="2"/>
                <a:cs typeface="DejaVu Sans" pitchFamily="2"/>
              </a:rPr>
              <a:t>Material</a:t>
            </a:r>
            <a:r>
              <a:rPr lang="fr-FR" sz="1400" dirty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1400" dirty="0">
                <a:latin typeface="Arial" pitchFamily="18"/>
                <a:ea typeface="DejaVu Sans" pitchFamily="2"/>
                <a:cs typeface="DejaVu Sans" pitchFamily="2"/>
                <a:sym typeface="Wingdings" panose="05000000000000000000" pitchFamily="2" charset="2"/>
              </a:rPr>
              <a:t> Protection contre les failles XSS</a:t>
            </a:r>
          </a:p>
          <a:p>
            <a:pPr lvl="0">
              <a:buSzPct val="45000"/>
            </a:pPr>
            <a:r>
              <a:rPr lang="fr-FR" sz="1200" dirty="0" err="1"/>
              <a:t>Sanitization</a:t>
            </a:r>
            <a:r>
              <a:rPr lang="fr-FR" sz="1200" dirty="0"/>
              <a:t> des données (encodage HTML / JavaScript)</a:t>
            </a:r>
          </a:p>
          <a:p>
            <a:pPr lvl="0" hangingPunct="0"/>
            <a:endParaRPr lang="fr-FR" i="1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5E2FE1-953A-4065-833A-333520B2D3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579648" y="2081978"/>
            <a:ext cx="2520269" cy="27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75329B27-E3F3-4AB1-A360-9E4D6ECCC3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12" y="882108"/>
            <a:ext cx="913387" cy="734364"/>
          </a:xfrm>
          <a:prstGeom prst="rect">
            <a:avLst/>
          </a:prstGeom>
        </p:spPr>
      </p:pic>
      <p:pic>
        <p:nvPicPr>
          <p:cNvPr id="9" name="Picture 2" descr="security(2016)73">
            <a:extLst>
              <a:ext uri="{FF2B5EF4-FFF2-40B4-BE49-F238E27FC236}">
                <a16:creationId xmlns:a16="http://schemas.microsoft.com/office/drawing/2014/main" id="{63231922-2F7A-4002-A3A0-FF0EC24FD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2" y="78578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F8B83F9-A240-4797-B430-EC9EE04EE15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83753" y="1940102"/>
            <a:ext cx="3568930" cy="24176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DB47834-6237-4933-8A1E-748B8F96C618}"/>
              </a:ext>
            </a:extLst>
          </p:cNvPr>
          <p:cNvCxnSpPr/>
          <p:nvPr/>
        </p:nvCxnSpPr>
        <p:spPr>
          <a:xfrm>
            <a:off x="4572000" y="1194069"/>
            <a:ext cx="0" cy="332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682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545906"/>
            <a:ext cx="8748000" cy="479756"/>
          </a:xfrm>
        </p:spPr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8. Le </a:t>
            </a:r>
            <a:r>
              <a:rPr lang="fr-FR" dirty="0" err="1"/>
              <a:t>back-end</a:t>
            </a:r>
            <a:endParaRPr lang="fr-FR" dirty="0"/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2FD0FF4-4D3A-41E5-934F-F4689E96D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9932"/>
            <a:ext cx="5635716" cy="370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5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460E9F-FAAA-4EA8-9D47-3FC6440F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</a:pPr>
            <a:r>
              <a:rPr lang="fr-FR" dirty="0"/>
              <a:t>Le Modèle MVCL (Modèle Vue Contrôleur Logique métier)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9. Le modèle MVC + 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9A88C-1DA7-4F44-8781-9FF3BD9ED6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9812" y="2067694"/>
            <a:ext cx="7624377" cy="1567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458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10. Le CSRF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C3795A5-38C3-4528-AAC2-E8BD54CDA49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09994" y="2855063"/>
            <a:ext cx="2739182" cy="153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569E5C-4FFE-4564-970C-03122ABEC3D3}"/>
              </a:ext>
            </a:extLst>
          </p:cNvPr>
          <p:cNvSpPr/>
          <p:nvPr/>
        </p:nvSpPr>
        <p:spPr>
          <a:xfrm>
            <a:off x="428016" y="2067694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fr-FR" dirty="0">
                <a:latin typeface="Arial" pitchFamily="18"/>
                <a:ea typeface="DejaVu Sans" pitchFamily="2"/>
                <a:cs typeface="DejaVu Sans" pitchFamily="2"/>
              </a:rPr>
              <a:t>CSRF – Cross-Site </a:t>
            </a:r>
            <a:r>
              <a:rPr lang="fr-FR" dirty="0" err="1">
                <a:latin typeface="Arial" pitchFamily="18"/>
                <a:ea typeface="DejaVu Sans" pitchFamily="2"/>
                <a:cs typeface="DejaVu Sans" pitchFamily="2"/>
              </a:rPr>
              <a:t>Request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dirty="0" err="1">
                <a:latin typeface="Arial" pitchFamily="18"/>
                <a:ea typeface="DejaVu Sans" pitchFamily="2"/>
                <a:cs typeface="DejaVu Sans" pitchFamily="2"/>
              </a:rPr>
              <a:t>Forgery</a:t>
            </a:r>
            <a:endParaRPr lang="fr-FR" sz="1600" dirty="0"/>
          </a:p>
          <a:p>
            <a:pPr lvl="0" hangingPunct="0"/>
            <a:endParaRPr lang="fr-FR" i="1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1A3A02B-8B8F-4C1B-9520-D1D4AEC99F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98060" y="3451433"/>
            <a:ext cx="4445940" cy="792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 descr="security(2016)73">
            <a:extLst>
              <a:ext uri="{FF2B5EF4-FFF2-40B4-BE49-F238E27FC236}">
                <a16:creationId xmlns:a16="http://schemas.microsoft.com/office/drawing/2014/main" id="{56B76564-0748-4D38-92C4-E96ADB111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0204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B681C1-4AE6-43F8-9264-7C24963A6D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43" y="1082008"/>
            <a:ext cx="958986" cy="771026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E1EEFD2-E559-4268-80C8-E9110E8DF333}"/>
              </a:ext>
            </a:extLst>
          </p:cNvPr>
          <p:cNvCxnSpPr/>
          <p:nvPr/>
        </p:nvCxnSpPr>
        <p:spPr>
          <a:xfrm>
            <a:off x="4572000" y="1194069"/>
            <a:ext cx="0" cy="332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Image associÃ©e">
            <a:extLst>
              <a:ext uri="{FF2B5EF4-FFF2-40B4-BE49-F238E27FC236}">
                <a16:creationId xmlns:a16="http://schemas.microsoft.com/office/drawing/2014/main" id="{C45B2EBE-42E0-4C40-B1FF-DBF80337F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55545" y="1750114"/>
            <a:ext cx="3784418" cy="15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05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460E9F-FAAA-4EA8-9D47-3FC6440FC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544422"/>
            <a:ext cx="8352000" cy="2952328"/>
          </a:xfrm>
        </p:spPr>
        <p:txBody>
          <a:bodyPr/>
          <a:lstStyle/>
          <a:p>
            <a:pPr>
              <a:buSzPct val="45000"/>
            </a:pPr>
            <a:r>
              <a:rPr lang="fr-FR" dirty="0"/>
              <a:t>Les composants d’accès</a:t>
            </a:r>
          </a:p>
          <a:p>
            <a:pPr lvl="0">
              <a:buSzPct val="45000"/>
            </a:pPr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11. Spring Data JPA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B232F2B-6831-4280-A56F-EEF543CF6B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14"/>
          <a:stretch/>
        </p:blipFill>
        <p:spPr>
          <a:xfrm>
            <a:off x="2411760" y="1416522"/>
            <a:ext cx="4475880" cy="6144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71923E-3F29-4708-9BB4-349826DBF79F}"/>
              </a:ext>
            </a:extLst>
          </p:cNvPr>
          <p:cNvSpPr/>
          <p:nvPr/>
        </p:nvSpPr>
        <p:spPr>
          <a:xfrm>
            <a:off x="683568" y="2290398"/>
            <a:ext cx="7416824" cy="1205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hangingPunct="0">
              <a:spcBef>
                <a:spcPts val="0"/>
              </a:spcBef>
              <a:spcAft>
                <a:spcPts val="1148"/>
              </a:spcAft>
              <a:buSzPct val="75000"/>
            </a:pPr>
            <a:r>
              <a:rPr lang="fr-FR" dirty="0">
                <a:latin typeface="Liberation Sans" pitchFamily="34"/>
              </a:rPr>
              <a:t>- Mapping entités Modèle Objet / tables Base De Données</a:t>
            </a:r>
          </a:p>
          <a:p>
            <a:pPr marL="0" lvl="1" indent="0" hangingPunct="0">
              <a:spcBef>
                <a:spcPts val="0"/>
              </a:spcBef>
              <a:spcAft>
                <a:spcPts val="1148"/>
              </a:spcAft>
              <a:buSzPct val="75000"/>
            </a:pPr>
            <a:r>
              <a:rPr lang="fr-FR" dirty="0">
                <a:latin typeface="Liberation Sans" pitchFamily="34"/>
              </a:rPr>
              <a:t>- </a:t>
            </a:r>
            <a:r>
              <a:rPr lang="fr-FR" dirty="0" err="1">
                <a:latin typeface="Liberation Sans" pitchFamily="34"/>
              </a:rPr>
              <a:t>JpaRepository</a:t>
            </a:r>
            <a:r>
              <a:rPr lang="fr-FR" dirty="0">
                <a:latin typeface="Liberation Sans" pitchFamily="34"/>
              </a:rPr>
              <a:t> ⇒ CRUD auto-générées</a:t>
            </a:r>
          </a:p>
          <a:p>
            <a:pPr marL="0" lvl="1" indent="0" hangingPunct="0">
              <a:spcBef>
                <a:spcPts val="0"/>
              </a:spcBef>
              <a:spcAft>
                <a:spcPts val="1148"/>
              </a:spcAft>
              <a:buSzPct val="75000"/>
            </a:pPr>
            <a:r>
              <a:rPr lang="fr-FR" dirty="0">
                <a:latin typeface="Liberation Sans" pitchFamily="34"/>
              </a:rPr>
              <a:t>- Requêtes à partir des noms de méthodes</a:t>
            </a:r>
          </a:p>
        </p:txBody>
      </p:sp>
    </p:spTree>
    <p:extLst>
      <p:ext uri="{BB962C8B-B14F-4D97-AF65-F5344CB8AC3E}">
        <p14:creationId xmlns:p14="http://schemas.microsoft.com/office/powerpoint/2010/main" val="3425248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460E9F-FAAA-4EA8-9D47-3FC6440F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45000"/>
            </a:pPr>
            <a:r>
              <a:rPr lang="fr-FR" dirty="0"/>
              <a:t>Les requêtes par noms de méthode</a:t>
            </a:r>
          </a:p>
          <a:p>
            <a:pPr lvl="0">
              <a:buSzPct val="45000"/>
            </a:pPr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 </a:t>
            </a:r>
            <a:br>
              <a:rPr lang="fr-FR" dirty="0"/>
            </a:br>
            <a:r>
              <a:rPr lang="fr-FR" dirty="0"/>
              <a:t> 12. Les requêtes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3354CC-1DDD-4806-9520-A666807C7D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1851670"/>
            <a:ext cx="7025176" cy="2400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70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 </a:t>
            </a:r>
            <a:br>
              <a:rPr lang="fr-FR" dirty="0"/>
            </a:br>
            <a:r>
              <a:rPr lang="fr-FR" dirty="0"/>
              <a:t> 13. L’injection SQL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5BC2C6-CD2F-4E7A-98FF-2642FF5FF5E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b="61118"/>
          <a:stretch>
            <a:fillRect/>
          </a:stretch>
        </p:blipFill>
        <p:spPr>
          <a:xfrm>
            <a:off x="808558" y="2241718"/>
            <a:ext cx="3388072" cy="1389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547A20D-1960-4624-9582-7D24119340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66254" y="1735844"/>
            <a:ext cx="648072" cy="5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DCF1512A-EAD2-4E92-B93B-50241B9ABC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90" y="1136375"/>
            <a:ext cx="958986" cy="7710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C0CB5B-944E-4CF2-B7DF-32430AAABA72}"/>
              </a:ext>
            </a:extLst>
          </p:cNvPr>
          <p:cNvSpPr/>
          <p:nvPr/>
        </p:nvSpPr>
        <p:spPr>
          <a:xfrm>
            <a:off x="4704723" y="2717062"/>
            <a:ext cx="3649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Liberation Sans" pitchFamily="34"/>
              </a:rPr>
              <a:t> - Mapping </a:t>
            </a:r>
          </a:p>
          <a:p>
            <a:r>
              <a:rPr lang="fr-FR" dirty="0">
                <a:latin typeface="Liberation Sans" pitchFamily="34"/>
              </a:rPr>
              <a:t> - Requêtes paramétrées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AE63AB2-D59A-4E98-AF6E-4105D9E4CE8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673843" y="3733170"/>
            <a:ext cx="4208219" cy="27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security(2016)73">
            <a:extLst>
              <a:ext uri="{FF2B5EF4-FFF2-40B4-BE49-F238E27FC236}">
                <a16:creationId xmlns:a16="http://schemas.microsoft.com/office/drawing/2014/main" id="{21F9C9A8-9BD7-41A7-B160-F634A8F2B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450" y="119785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A626DC1-8B0D-4815-9C19-A48DF027423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0" r="42083" b="81714"/>
          <a:stretch/>
        </p:blipFill>
        <p:spPr>
          <a:xfrm>
            <a:off x="5573946" y="1941133"/>
            <a:ext cx="1911080" cy="6144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E5A5CEB-1BB4-40F0-8DD4-545E9254FEC4}"/>
              </a:ext>
            </a:extLst>
          </p:cNvPr>
          <p:cNvCxnSpPr/>
          <p:nvPr/>
        </p:nvCxnSpPr>
        <p:spPr>
          <a:xfrm>
            <a:off x="4572000" y="1275606"/>
            <a:ext cx="0" cy="332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58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14. Java doc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797539-246E-49A0-8651-D713325BDE0F}"/>
              </a:ext>
            </a:extLst>
          </p:cNvPr>
          <p:cNvSpPr/>
          <p:nvPr/>
        </p:nvSpPr>
        <p:spPr>
          <a:xfrm>
            <a:off x="396000" y="1240464"/>
            <a:ext cx="590419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u="sng" dirty="0"/>
              <a:t>Objectif</a:t>
            </a:r>
            <a:r>
              <a:rPr lang="fr-FR" dirty="0"/>
              <a:t> : La documentation des composants du code source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07E932C-378D-4ADC-8047-AB6E9899B08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 flipH="1">
            <a:off x="6300192" y="1196900"/>
            <a:ext cx="1152000" cy="81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9BAB5C0-4B1C-4226-B587-9C57024B0B0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33881" y="2200126"/>
            <a:ext cx="4142879" cy="2476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577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400" dirty="0"/>
              <a:t>Le contexte de mon stage </a:t>
            </a:r>
          </a:p>
          <a:p>
            <a:pPr lvl="2"/>
            <a:r>
              <a:rPr lang="fr-FR" sz="1400" dirty="0"/>
              <a:t> Le Groupe La Poste</a:t>
            </a:r>
          </a:p>
          <a:p>
            <a:pPr lvl="2"/>
            <a:r>
              <a:rPr lang="fr-FR" sz="1400" dirty="0"/>
              <a:t> Simplon et Colissimo</a:t>
            </a:r>
          </a:p>
          <a:p>
            <a:pPr lvl="1"/>
            <a:r>
              <a:rPr lang="fr-FR" sz="1400" dirty="0"/>
              <a:t>Mon projet chef d’œuvre « Smart Fitness »</a:t>
            </a:r>
          </a:p>
          <a:p>
            <a:pPr lvl="2"/>
            <a:r>
              <a:rPr lang="fr-FR" sz="1400" dirty="0"/>
              <a:t>Les fonctionnalités de l’application</a:t>
            </a:r>
          </a:p>
          <a:p>
            <a:pPr lvl="2"/>
            <a:r>
              <a:rPr lang="fr-FR" sz="1400" dirty="0"/>
              <a:t>La conception et le codage</a:t>
            </a:r>
          </a:p>
          <a:p>
            <a:pPr lvl="2"/>
            <a:r>
              <a:rPr lang="fr-FR" sz="1400" dirty="0"/>
              <a:t>Une recherche à partir d’un site anglophone</a:t>
            </a:r>
          </a:p>
          <a:p>
            <a:pPr lvl="2"/>
            <a:r>
              <a:rPr lang="fr-FR" sz="1400" dirty="0"/>
              <a:t>Une démonstration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417604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15. Les tests unitaires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797539-246E-49A0-8651-D713325BDE0F}"/>
              </a:ext>
            </a:extLst>
          </p:cNvPr>
          <p:cNvSpPr/>
          <p:nvPr/>
        </p:nvSpPr>
        <p:spPr>
          <a:xfrm>
            <a:off x="1691680" y="3363838"/>
            <a:ext cx="511256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dirty="0"/>
              <a:t>Entrée donnée </a:t>
            </a:r>
            <a:r>
              <a:rPr lang="fr-FR" dirty="0">
                <a:sym typeface="Wingdings" panose="05000000000000000000" pitchFamily="2" charset="2"/>
              </a:rPr>
              <a:t> sortie attendue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85989A-F66B-4E1D-852E-CDE12A66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47664" y="2283718"/>
            <a:ext cx="4965300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D20866-C040-4317-82A2-F34F5938F356}"/>
              </a:ext>
            </a:extLst>
          </p:cNvPr>
          <p:cNvSpPr/>
          <p:nvPr/>
        </p:nvSpPr>
        <p:spPr>
          <a:xfrm>
            <a:off x="611560" y="1169678"/>
            <a:ext cx="511256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u="sng" dirty="0"/>
              <a:t>Objectif</a:t>
            </a:r>
            <a:r>
              <a:rPr lang="fr-FR" dirty="0"/>
              <a:t> : Tester les méthodes de chaque classe</a:t>
            </a:r>
          </a:p>
        </p:txBody>
      </p:sp>
    </p:spTree>
    <p:extLst>
      <p:ext uri="{BB962C8B-B14F-4D97-AF65-F5344CB8AC3E}">
        <p14:creationId xmlns:p14="http://schemas.microsoft.com/office/powerpoint/2010/main" val="3437041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 </a:t>
            </a:r>
            <a:br>
              <a:rPr lang="fr-FR" dirty="0"/>
            </a:br>
            <a:r>
              <a:rPr lang="fr-FR" dirty="0"/>
              <a:t>16. Les tests fonctionnels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D20866-C040-4317-82A2-F34F5938F356}"/>
              </a:ext>
            </a:extLst>
          </p:cNvPr>
          <p:cNvSpPr/>
          <p:nvPr/>
        </p:nvSpPr>
        <p:spPr>
          <a:xfrm>
            <a:off x="611560" y="1169678"/>
            <a:ext cx="511256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u="sng" dirty="0"/>
              <a:t>Objectif</a:t>
            </a:r>
            <a:r>
              <a:rPr lang="fr-FR" dirty="0"/>
              <a:t> : Tester les fonctionnalités de l’application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8235D0-2FD5-48F1-8E40-8728079CDA7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07904" y="2071710"/>
            <a:ext cx="2304000" cy="5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6E4F71-8333-4891-BE17-F6F7BF1551C6}"/>
              </a:ext>
            </a:extLst>
          </p:cNvPr>
          <p:cNvSpPr/>
          <p:nvPr/>
        </p:nvSpPr>
        <p:spPr>
          <a:xfrm>
            <a:off x="899592" y="2071710"/>
            <a:ext cx="259228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dirty="0"/>
              <a:t>Élaborer des scénarios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3A9E109-E67C-4387-8168-A3CCE3781D5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99592" y="2623352"/>
            <a:ext cx="7286399" cy="177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529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 </a:t>
            </a:r>
            <a:br>
              <a:rPr lang="fr-FR" dirty="0"/>
            </a:br>
            <a:r>
              <a:rPr lang="fr-FR" dirty="0"/>
              <a:t>17. Le 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D20866-C040-4317-82A2-F34F5938F356}"/>
              </a:ext>
            </a:extLst>
          </p:cNvPr>
          <p:cNvSpPr/>
          <p:nvPr/>
        </p:nvSpPr>
        <p:spPr>
          <a:xfrm>
            <a:off x="611560" y="1169678"/>
            <a:ext cx="576064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u="sng" dirty="0"/>
              <a:t>Objectifs</a:t>
            </a:r>
            <a:r>
              <a:rPr lang="fr-FR" dirty="0"/>
              <a:t> : - Produire un code de qualité  </a:t>
            </a:r>
          </a:p>
          <a:p>
            <a:pPr lvl="0">
              <a:lnSpc>
                <a:spcPct val="150000"/>
              </a:lnSpc>
              <a:buSzPct val="45000"/>
            </a:pPr>
            <a:r>
              <a:rPr lang="fr-FR" dirty="0"/>
              <a:t>	 - détecter les bugs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AAD17B1-5F12-41B5-9C49-6AF9D07BC07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228000" y="1079772"/>
            <a:ext cx="2520000" cy="6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06D22A4-6592-4BBF-B299-0593F2BA553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58528" y="2202332"/>
            <a:ext cx="7775588" cy="1861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0386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 – 18.</a:t>
            </a:r>
            <a:br>
              <a:rPr lang="fr-FR" dirty="0"/>
            </a:br>
            <a:r>
              <a:rPr lang="fr-FR" dirty="0"/>
              <a:t> La sécurité applicative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D20866-C040-4317-82A2-F34F5938F356}"/>
              </a:ext>
            </a:extLst>
          </p:cNvPr>
          <p:cNvSpPr/>
          <p:nvPr/>
        </p:nvSpPr>
        <p:spPr>
          <a:xfrm>
            <a:off x="611560" y="1169678"/>
            <a:ext cx="604867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u="sng" dirty="0"/>
              <a:t>Objectifs</a:t>
            </a:r>
            <a:r>
              <a:rPr lang="fr-FR" dirty="0"/>
              <a:t> : Identifier les failles de sécurité de l’application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5946EF-AA28-45DD-9981-201CC7E03F5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541096" y="1718321"/>
            <a:ext cx="1975120" cy="7494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7891C1-09B8-4BF7-A876-FD0C13FE83CC}"/>
              </a:ext>
            </a:extLst>
          </p:cNvPr>
          <p:cNvSpPr/>
          <p:nvPr/>
        </p:nvSpPr>
        <p:spPr>
          <a:xfrm>
            <a:off x="827584" y="1778565"/>
            <a:ext cx="322601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dirty="0"/>
              <a:t>Réaliser des tests de pénétration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D55C6F-BA86-4BDB-B7E8-2756B9CC90B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59632" y="2467768"/>
            <a:ext cx="6300239" cy="2134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555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58C704D-4FE6-42C6-8D3A-3A19C902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>
                <a:solidFill>
                  <a:srgbClr val="717073"/>
                </a:solidFill>
              </a:rPr>
              <a:t>Mon projet chef d’œuvre « Smart Fitness »: </a:t>
            </a:r>
            <a:r>
              <a:rPr lang="fr-FR" dirty="0"/>
              <a:t>Recherche sur un site anglophone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A856E22-F0A4-45A0-8D8F-6083847B4C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79912" y="1131590"/>
            <a:ext cx="3699042" cy="1655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hlinkClick r:id="rId3"/>
            <a:extLst>
              <a:ext uri="{FF2B5EF4-FFF2-40B4-BE49-F238E27FC236}">
                <a16:creationId xmlns:a16="http://schemas.microsoft.com/office/drawing/2014/main" id="{8026F9EC-6539-4766-BE09-4861D4E700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0240" y="1507319"/>
            <a:ext cx="2561760" cy="58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hlinkClick r:id="rId5"/>
            <a:extLst>
              <a:ext uri="{FF2B5EF4-FFF2-40B4-BE49-F238E27FC236}">
                <a16:creationId xmlns:a16="http://schemas.microsoft.com/office/drawing/2014/main" id="{5289E681-2A11-4531-A86D-970D604EA37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81128" y="3215206"/>
            <a:ext cx="2634686" cy="956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hlinkClick r:id="rId7"/>
            <a:extLst>
              <a:ext uri="{FF2B5EF4-FFF2-40B4-BE49-F238E27FC236}">
                <a16:creationId xmlns:a16="http://schemas.microsoft.com/office/drawing/2014/main" id="{E212CD6D-EC35-4336-8CC0-6D3CCF767F3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4644008" y="3168572"/>
            <a:ext cx="2966759" cy="1056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010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58C704D-4FE6-42C6-8D3A-3A19C902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>
                <a:solidFill>
                  <a:srgbClr val="717073"/>
                </a:solidFill>
              </a:rPr>
              <a:t>Mon projet chef d’œuvre « Smart Fitness »: </a:t>
            </a:r>
            <a:r>
              <a:rPr lang="fr-FR" dirty="0"/>
              <a:t>Démonstration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8AC1791-EB32-4C3D-828A-5E5612026D8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4064" y="1044087"/>
            <a:ext cx="6019139" cy="3615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7657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0E864F2-EC7B-438A-A3A2-A2D8E7D3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</a:pPr>
            <a:r>
              <a:rPr lang="fr-FR" dirty="0"/>
              <a:t>Différents profils : </a:t>
            </a:r>
          </a:p>
          <a:p>
            <a:pPr lvl="0">
              <a:buSzPct val="45000"/>
              <a:buFont typeface="StarSymbol"/>
              <a:buChar char="●"/>
            </a:pPr>
            <a:endParaRPr lang="fr-FR" dirty="0"/>
          </a:p>
          <a:p>
            <a:pPr lvl="0">
              <a:buSzPct val="45000"/>
            </a:pPr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58C704D-4FE6-42C6-8D3A-3A19C902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>
                <a:solidFill>
                  <a:srgbClr val="717073"/>
                </a:solidFill>
              </a:rPr>
              <a:t>Mon projet chef d’œuvre « Smart Fitness »: </a:t>
            </a:r>
            <a:r>
              <a:rPr lang="fr-FR" dirty="0"/>
              <a:t>Démonstration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F5F7258-60FC-4670-89E3-022DF4076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64573"/>
              </p:ext>
            </p:extLst>
          </p:nvPr>
        </p:nvGraphicFramePr>
        <p:xfrm>
          <a:off x="357248" y="2073522"/>
          <a:ext cx="8429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8568">
                  <a:extLst>
                    <a:ext uri="{9D8B030D-6E8A-4147-A177-3AD203B41FA5}">
                      <a16:colId xmlns:a16="http://schemas.microsoft.com/office/drawing/2014/main" val="1203709863"/>
                    </a:ext>
                  </a:extLst>
                </a:gridCol>
                <a:gridCol w="5870936">
                  <a:extLst>
                    <a:ext uri="{9D8B030D-6E8A-4147-A177-3AD203B41FA5}">
                      <a16:colId xmlns:a16="http://schemas.microsoft.com/office/drawing/2014/main" val="252540995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lvl="0">
                        <a:buSzPct val="45000"/>
                      </a:pPr>
                      <a:r>
                        <a:rPr lang="fr-FR" sz="1400" dirty="0"/>
                        <a:t>Menu profil 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endParaRPr lang="fr-FR" sz="1400" dirty="0"/>
                    </a:p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45000"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Menu profil manager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endParaRPr lang="fr-FR" sz="1400" dirty="0"/>
                    </a:p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20108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716EDA03-0D8F-4578-83B9-5BF5DB628F8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1920" y="2931790"/>
            <a:ext cx="4034399" cy="500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7D41944-489A-424E-876E-DDE551F3431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3848" y="2211710"/>
            <a:ext cx="5175002" cy="440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577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 pour votre attention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fr-FR" dirty="0">
                <a:latin typeface="+mj-lt"/>
              </a:rPr>
              <a:t>PICARD Laurent </a:t>
            </a:r>
          </a:p>
          <a:p>
            <a:pPr lvl="1"/>
            <a:r>
              <a:rPr lang="fr-FR" dirty="0"/>
              <a:t>laurent2.picard@laposte.fr</a:t>
            </a:r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/>
              <a:t>Titre de la présentation (menu "Insertion / En-tête et pied de page")</a:t>
            </a:r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23" name="Espace réservé de la date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C0 - Public / C1 - Interne / C2 - Restreint / C3 - Confidentiel / C4 - Secret - 10/04/2018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563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5D4896-E12D-441E-9795-FDFAAA8392C9}"/>
              </a:ext>
            </a:extLst>
          </p:cNvPr>
          <p:cNvSpPr/>
          <p:nvPr/>
        </p:nvSpPr>
        <p:spPr>
          <a:xfrm>
            <a:off x="467544" y="4597594"/>
            <a:ext cx="2376264" cy="422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Le contexte de mon stage </a:t>
            </a:r>
            <a:br>
              <a:rPr lang="fr-FR" sz="1200" dirty="0"/>
            </a:br>
            <a:r>
              <a:rPr lang="fr-FR" dirty="0"/>
              <a:t>Le Groupe</a:t>
            </a:r>
            <a:br>
              <a:rPr lang="fr-FR" dirty="0"/>
            </a:br>
            <a:r>
              <a:rPr lang="fr-FR" dirty="0"/>
              <a:t>La Poste</a:t>
            </a:r>
          </a:p>
        </p:txBody>
      </p:sp>
      <p:pic>
        <p:nvPicPr>
          <p:cNvPr id="5" name="Picture 2" descr="Image associÃ©e">
            <a:extLst>
              <a:ext uri="{FF2B5EF4-FFF2-40B4-BE49-F238E27FC236}">
                <a16:creationId xmlns:a16="http://schemas.microsoft.com/office/drawing/2014/main" id="{F2F70EBD-AABE-45E0-995B-178CC34D1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90" y="339502"/>
            <a:ext cx="5642160" cy="459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59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AAAD8F-A5DE-4CAD-991D-E5B0BE436F38}"/>
              </a:ext>
            </a:extLst>
          </p:cNvPr>
          <p:cNvSpPr/>
          <p:nvPr/>
        </p:nvSpPr>
        <p:spPr>
          <a:xfrm>
            <a:off x="539552" y="1097670"/>
            <a:ext cx="2520280" cy="3130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5C3BC83-D718-4946-B602-D8781B601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872" y="1491630"/>
            <a:ext cx="4968552" cy="2952328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Stage réalisé au sein de la DSI Colissimo </a:t>
            </a:r>
          </a:p>
          <a:p>
            <a:endParaRPr lang="fr-FR" dirty="0"/>
          </a:p>
          <a:p>
            <a:r>
              <a:rPr lang="fr-FR" b="1" dirty="0"/>
              <a:t>Colissimo, </a:t>
            </a:r>
            <a:r>
              <a:rPr lang="fr-FR" dirty="0"/>
              <a:t>dont l’ambition est d'être le dynamiseur du commerce connecté en livrant les particuliers où, quand et comme ils veulent, </a:t>
            </a:r>
          </a:p>
          <a:p>
            <a:endParaRPr lang="fr-FR" dirty="0"/>
          </a:p>
          <a:p>
            <a:r>
              <a:rPr lang="fr-FR" dirty="0"/>
              <a:t>La </a:t>
            </a:r>
            <a:r>
              <a:rPr lang="fr-FR" b="1" dirty="0"/>
              <a:t>DSI de Colissimo </a:t>
            </a:r>
            <a:r>
              <a:rPr lang="fr-FR" dirty="0"/>
              <a:t>dont les objectifs sont de :</a:t>
            </a:r>
          </a:p>
          <a:p>
            <a:pPr lvl="1"/>
            <a:r>
              <a:rPr lang="fr-FR" dirty="0"/>
              <a:t>Supporter l’excellence des services et le développement des offres</a:t>
            </a:r>
          </a:p>
          <a:p>
            <a:pPr lvl="1"/>
            <a:r>
              <a:rPr lang="fr-FR" dirty="0"/>
              <a:t>Devenir la plateforme de référence des services de livraison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Le contexte du stage professionnel</a:t>
            </a:r>
            <a:br>
              <a:rPr lang="fr-FR" dirty="0"/>
            </a:br>
            <a:r>
              <a:rPr lang="fr-FR" dirty="0"/>
              <a:t>Simplon et Colissimo</a:t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39155B5-A927-4173-91E6-2E84B7305C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4985" y="1226337"/>
            <a:ext cx="1512168" cy="2785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16" descr="Colissimo_cube_CMJN_ORANGE.png">
            <a:extLst>
              <a:ext uri="{FF2B5EF4-FFF2-40B4-BE49-F238E27FC236}">
                <a16:creationId xmlns:a16="http://schemas.microsoft.com/office/drawing/2014/main" id="{BAA8C604-6153-47CB-BABC-AD893C51D63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150" y="1378027"/>
            <a:ext cx="1184096" cy="29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416073-3C11-4BEF-A154-1F8DD6BE8057}"/>
              </a:ext>
            </a:extLst>
          </p:cNvPr>
          <p:cNvSpPr/>
          <p:nvPr/>
        </p:nvSpPr>
        <p:spPr>
          <a:xfrm>
            <a:off x="3199300" y="1097670"/>
            <a:ext cx="5405148" cy="3130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04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7862E2C-A771-43DA-AF90-FBD534A8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419622"/>
            <a:ext cx="4824072" cy="2952328"/>
          </a:xfrm>
        </p:spPr>
        <p:txBody>
          <a:bodyPr/>
          <a:lstStyle/>
          <a:p>
            <a:r>
              <a:rPr lang="fr-FR" dirty="0"/>
              <a:t>«  Smart Fitness  » est un site de gestion et de réservation d’équipements des salles de Fitness.</a:t>
            </a:r>
          </a:p>
          <a:p>
            <a:endParaRPr lang="fr-FR" dirty="0"/>
          </a:p>
          <a:p>
            <a:r>
              <a:rPr lang="fr-FR" dirty="0"/>
              <a:t>Il propose : </a:t>
            </a:r>
          </a:p>
          <a:p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Un accès « client»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Un accès « manager »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Un accès « administrateur »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AD03A02-E540-4B0C-A881-90BC392F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projet chef d’œuvre « Smart Fitness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1183E1-2598-4C4E-A1E1-973A239A419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1038228"/>
            <a:ext cx="4147310" cy="3358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314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5D4896-E12D-441E-9795-FDFAAA8392C9}"/>
              </a:ext>
            </a:extLst>
          </p:cNvPr>
          <p:cNvSpPr/>
          <p:nvPr/>
        </p:nvSpPr>
        <p:spPr>
          <a:xfrm>
            <a:off x="467544" y="4597594"/>
            <a:ext cx="2376264" cy="422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1. </a:t>
            </a:r>
            <a:r>
              <a:rPr lang="fr-FR" dirty="0">
                <a:sym typeface="Wingdings" panose="05000000000000000000" pitchFamily="2" charset="2"/>
              </a:rPr>
              <a:t>La modélisation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1894FE-976B-4BC2-BEAD-08F7193529B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67544" y="1113874"/>
            <a:ext cx="6480720" cy="396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134C031-8C59-4FEE-952A-55A127B5BF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421739" y="990241"/>
            <a:ext cx="1514160" cy="3943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526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F678139-529D-4082-B04C-CACE75CF503E}"/>
              </a:ext>
            </a:extLst>
          </p:cNvPr>
          <p:cNvSpPr/>
          <p:nvPr/>
        </p:nvSpPr>
        <p:spPr>
          <a:xfrm>
            <a:off x="539552" y="4597594"/>
            <a:ext cx="1656182" cy="422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C0C6A94-E20F-4ECB-8AB6-46FC7EEB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L’identité visuelle du site 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58C704D-4FE6-42C6-8D3A-3A19C902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2. </a:t>
            </a:r>
            <a:r>
              <a:rPr lang="fr-FR" dirty="0">
                <a:sym typeface="Wingdings" panose="05000000000000000000" pitchFamily="2" charset="2"/>
              </a:rPr>
              <a:t>L’identité visuelle</a:t>
            </a:r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27338D44-EE06-4D6B-89B7-1272D33B7A38}"/>
              </a:ext>
            </a:extLst>
          </p:cNvPr>
          <p:cNvGraphicFramePr>
            <a:graphicFrameLocks noGrp="1"/>
          </p:cNvGraphicFramePr>
          <p:nvPr/>
        </p:nvGraphicFramePr>
        <p:xfrm>
          <a:off x="357248" y="1707654"/>
          <a:ext cx="842950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752">
                  <a:extLst>
                    <a:ext uri="{9D8B030D-6E8A-4147-A177-3AD203B41FA5}">
                      <a16:colId xmlns:a16="http://schemas.microsoft.com/office/drawing/2014/main" val="1203709863"/>
                    </a:ext>
                  </a:extLst>
                </a:gridCol>
                <a:gridCol w="4214752">
                  <a:extLst>
                    <a:ext uri="{9D8B030D-6E8A-4147-A177-3AD203B41FA5}">
                      <a16:colId xmlns:a16="http://schemas.microsoft.com/office/drawing/2014/main" val="252540995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fr-FR" sz="1400" dirty="0"/>
                        <a:t> la page de réservation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Revenues et dépenses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11"/>
                  </a:ext>
                </a:extLst>
              </a:tr>
            </a:tbl>
          </a:graphicData>
        </a:graphic>
      </p:graphicFrame>
      <p:pic>
        <p:nvPicPr>
          <p:cNvPr id="13" name="Image 12">
            <a:extLst>
              <a:ext uri="{FF2B5EF4-FFF2-40B4-BE49-F238E27FC236}">
                <a16:creationId xmlns:a16="http://schemas.microsoft.com/office/drawing/2014/main" id="{C53F45BC-2785-44FB-A0DD-9355BC506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2095722"/>
            <a:ext cx="2231964" cy="295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97753A1-B506-429F-B9F5-E4D678E81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2098570"/>
            <a:ext cx="3672408" cy="2297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32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la codage</a:t>
            </a:r>
            <a:br>
              <a:rPr lang="fr-FR" dirty="0"/>
            </a:br>
            <a:r>
              <a:rPr lang="fr-FR" dirty="0"/>
              <a:t> 3. Les serveurs</a:t>
            </a:r>
          </a:p>
        </p:txBody>
      </p:sp>
      <p:pic>
        <p:nvPicPr>
          <p:cNvPr id="5" name="Espace réservé pour une image  2">
            <a:extLst>
              <a:ext uri="{FF2B5EF4-FFF2-40B4-BE49-F238E27FC236}">
                <a16:creationId xmlns:a16="http://schemas.microsoft.com/office/drawing/2014/main" id="{65A2F652-10C3-4679-99CA-C8528FEC3D5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547664" y="1306159"/>
            <a:ext cx="5064600" cy="34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8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4. La Base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8A046B-699F-4392-AF61-8D72E3631A1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 bwMode="gray">
          <a:xfrm>
            <a:off x="396000" y="1203598"/>
            <a:ext cx="8244456" cy="16672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AACCAA-BF55-4852-A003-A1F6639EF928}"/>
              </a:ext>
            </a:extLst>
          </p:cNvPr>
          <p:cNvSpPr/>
          <p:nvPr/>
        </p:nvSpPr>
        <p:spPr>
          <a:xfrm>
            <a:off x="396000" y="3083040"/>
            <a:ext cx="6696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fr-FR" b="1" dirty="0">
                <a:latin typeface="Arial" pitchFamily="18"/>
                <a:ea typeface="DejaVu Sans" pitchFamily="2"/>
                <a:cs typeface="DejaVu Sans" pitchFamily="2"/>
              </a:rPr>
              <a:t>Le cryptage des mots de passe en BDD -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E03BB95-26A1-4FE4-B990-6A6D3361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0268" y="3579862"/>
            <a:ext cx="8035920" cy="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security(2016)73">
            <a:extLst>
              <a:ext uri="{FF2B5EF4-FFF2-40B4-BE49-F238E27FC236}">
                <a16:creationId xmlns:a16="http://schemas.microsoft.com/office/drawing/2014/main" id="{E9B33D4A-48D2-487F-AA74-F3B47A004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01300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606108"/>
      </p:ext>
    </p:extLst>
  </p:cSld>
  <p:clrMapOvr>
    <a:masterClrMapping/>
  </p:clrMapOvr>
</p:sld>
</file>

<file path=ppt/theme/theme1.xml><?xml version="1.0" encoding="utf-8"?>
<a:theme xmlns:a="http://schemas.openxmlformats.org/drawingml/2006/main" name="LA POSTE">
  <a:themeElements>
    <a:clrScheme name="LA POSTE PPT">
      <a:dk1>
        <a:sysClr val="windowText" lastClr="000000"/>
      </a:dk1>
      <a:lt1>
        <a:sysClr val="window" lastClr="FFFFFF"/>
      </a:lt1>
      <a:dk2>
        <a:srgbClr val="717073"/>
      </a:dk2>
      <a:lt2>
        <a:srgbClr val="FFCB05"/>
      </a:lt2>
      <a:accent1>
        <a:srgbClr val="FFCB05"/>
      </a:accent1>
      <a:accent2>
        <a:srgbClr val="E56A54"/>
      </a:accent2>
      <a:accent3>
        <a:srgbClr val="009CBD"/>
      </a:accent3>
      <a:accent4>
        <a:srgbClr val="6CC24A"/>
      </a:accent4>
      <a:accent5>
        <a:srgbClr val="279989"/>
      </a:accent5>
      <a:accent6>
        <a:srgbClr val="485CC7"/>
      </a:accent6>
      <a:hlink>
        <a:srgbClr val="000000"/>
      </a:hlink>
      <a:folHlink>
        <a:srgbClr val="000000"/>
      </a:folHlink>
    </a:clrScheme>
    <a:fontScheme name="LA POSTE PPT">
      <a:majorFont>
        <a:latin typeface="Montserrat Medium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laposte_16-9.pptx" id="{051DBD9A-724E-4408-8417-82A6B33870F2}" vid="{180CAFBA-ABCB-42D9-86A1-2BA3781618A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466</Words>
  <Application>Microsoft Office PowerPoint</Application>
  <PresentationFormat>Affichage à l'écran (16:9)</PresentationFormat>
  <Paragraphs>105</Paragraphs>
  <Slides>27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Liberation Sans</vt:lpstr>
      <vt:lpstr>Montserrat Light</vt:lpstr>
      <vt:lpstr>Montserrat Medium</vt:lpstr>
      <vt:lpstr>StarSymbol</vt:lpstr>
      <vt:lpstr>LA POSTE</vt:lpstr>
      <vt:lpstr>Présentation  du projet chef d’œuvre  « Smart Fitness »</vt:lpstr>
      <vt:lpstr>Sommaire</vt:lpstr>
      <vt:lpstr>Le contexte de mon stage  Le Groupe La Poste</vt:lpstr>
      <vt:lpstr>Le contexte du stage professionnel Simplon et Colissimo </vt:lpstr>
      <vt:lpstr>Mon projet chef d’œuvre « Smart Fitness »</vt:lpstr>
      <vt:lpstr>Mon projet chef d’œuvre « Smart Fitness »: La conception et le codage  1. La modélisation</vt:lpstr>
      <vt:lpstr>Mon projet chef d’œuvre « Smart Fitness »: La conception et le codage  2. L’identité visuelle</vt:lpstr>
      <vt:lpstr>Mon projet chef d’œuvre « Smart Fitness »: La conception et la codage  3. Les serveurs</vt:lpstr>
      <vt:lpstr>Mon projet chef d’œuvre « Smart Fitness »: La conception et le codage  4. La Base De données</vt:lpstr>
      <vt:lpstr>Mon projet chef d’œuvre « Smart Fitness »: La conception et le codage   5. Le front-end</vt:lpstr>
      <vt:lpstr>Mon projet chef d’œuvre « Smart Fitness »: La conception et le codage   6. Le Web Responsive design</vt:lpstr>
      <vt:lpstr>Mon projet chef d’œuvre « Smart Fitness »: La conception et le codage  7. Le XSS</vt:lpstr>
      <vt:lpstr>Mon projet chef d’œuvre « Smart Fitness »: La conception et le codage  8. Le back-end</vt:lpstr>
      <vt:lpstr>Mon projet chef d’œuvre « Smart Fitness »: La conception et le codage  9. Le modèle MVC + L</vt:lpstr>
      <vt:lpstr>Mon projet chef d’œuvre « Smart Fitness »: La conception et le codage  10. Le CSRF</vt:lpstr>
      <vt:lpstr>Mon projet chef d’œuvre « Smart Fitness »: La conception et le codage  11. Spring Data JPA</vt:lpstr>
      <vt:lpstr>Mon projet chef d’œuvre « Smart Fitness »: La conception et le codage   12. Les requêtes </vt:lpstr>
      <vt:lpstr>Mon projet chef d’œuvre « Smart Fitness »: La conception et le codage   13. L’injection SQL</vt:lpstr>
      <vt:lpstr>Mon projet chef d’œuvre « Smart Fitness »: La conception et le codage  14. Java doc</vt:lpstr>
      <vt:lpstr>Mon projet chef d’œuvre « Smart Fitness »: La conception et le codage  15. Les tests unitaires</vt:lpstr>
      <vt:lpstr>Mon projet chef d’œuvre « Smart Fitness »: La conception et le codage  16. Les tests fonctionnels</vt:lpstr>
      <vt:lpstr>Mon projet chef d’œuvre « Smart Fitness »: La conception et le codage  17. Le code review</vt:lpstr>
      <vt:lpstr>Mon projet chef d’œuvre « Smart Fitness »: La conception et le codage – 18.  La sécurité applicative</vt:lpstr>
      <vt:lpstr>Mon projet chef d’œuvre « Smart Fitness »: Recherche sur un site anglophone</vt:lpstr>
      <vt:lpstr>Mon projet chef d’œuvre « Smart Fitness »: Démonstration</vt:lpstr>
      <vt:lpstr>Mon projet chef d’œuvre « Smart Fitness »: Démonstration</vt:lpstr>
      <vt:lpstr>Merci pour votre attention</vt:lpstr>
    </vt:vector>
  </TitlesOfParts>
  <Manager>LA POSTE</Manager>
  <Company>LA POSTE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 Jérémy AMOUROUS</dc:title>
  <dc:subject>LA POSTE</dc:subject>
  <dc:creator>AMOUROUS Jeremy</dc:creator>
  <cp:lastModifiedBy>Laurent Picard</cp:lastModifiedBy>
  <cp:revision>87</cp:revision>
  <cp:lastPrinted>2018-11-28T10:29:17Z</cp:lastPrinted>
  <dcterms:created xsi:type="dcterms:W3CDTF">2018-11-21T17:03:48Z</dcterms:created>
  <dcterms:modified xsi:type="dcterms:W3CDTF">2019-06-11T15:54:52Z</dcterms:modified>
</cp:coreProperties>
</file>