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F9D"/>
    <a:srgbClr val="7F7F7F"/>
    <a:srgbClr val="B5B5B5"/>
    <a:srgbClr val="A6A6A6"/>
    <a:srgbClr val="F7F7F7"/>
    <a:srgbClr val="0070C0"/>
    <a:srgbClr val="FFFCF3"/>
    <a:srgbClr val="A5A5A5"/>
    <a:srgbClr val="38572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>
        <p:scale>
          <a:sx n="62" d="100"/>
          <a:sy n="62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000" i="0" dirty="0">
                <a:solidFill>
                  <a:srgbClr val="A5A5A5"/>
                </a:solidFill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dirty="0">
                <a:solidFill>
                  <a:srgbClr val="A5A5A5"/>
                </a:solidFill>
              </a:rPr>
              <a:t>https://docs.fast.ai/ </a:t>
            </a:r>
            <a:endParaRPr lang="fr-FR" sz="12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rgbClr val="2F528F"/>
                </a:solidFill>
              </a:rPr>
              <a:t>Dataset</a:t>
            </a:r>
            <a:r>
              <a:rPr lang="fr-FR" b="1" dirty="0">
                <a:solidFill>
                  <a:srgbClr val="2F528F"/>
                </a:solidFill>
              </a:rPr>
              <a:t> to </a:t>
            </a:r>
            <a:r>
              <a:rPr lang="fr-FR" b="1" dirty="0" err="1">
                <a:solidFill>
                  <a:srgbClr val="2F528F"/>
                </a:solidFill>
              </a:rPr>
              <a:t>load</a:t>
            </a:r>
            <a:r>
              <a:rPr lang="fr-FR" b="1" dirty="0">
                <a:solidFill>
                  <a:srgbClr val="2F528F"/>
                </a:solidFill>
              </a:rPr>
              <a:t> a single </a:t>
            </a:r>
            <a:r>
              <a:rPr lang="fr-FR" b="1" dirty="0" err="1">
                <a:solidFill>
                  <a:srgbClr val="2F528F"/>
                </a:solidFill>
              </a:rPr>
              <a:t>example</a:t>
            </a:r>
            <a:endParaRPr lang="fr-FR" b="1" dirty="0">
              <a:solidFill>
                <a:srgbClr val="2F528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>
                <a:solidFill>
                  <a:srgbClr val="2F528F"/>
                </a:solidFill>
              </a:rPr>
              <a:t>One training </a:t>
            </a:r>
            <a:r>
              <a:rPr lang="fr-FR" sz="1600" b="1" i="1" dirty="0" err="1">
                <a:solidFill>
                  <a:srgbClr val="2F528F"/>
                </a:solidFill>
              </a:rPr>
              <a:t>example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-4260"/>
            <a:ext cx="4216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Concepts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Data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loading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target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1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/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798104"/>
            <a:ext cx="79695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2F528F"/>
                </a:solidFill>
              </a:rPr>
              <a:t>Dataset</a:t>
            </a:r>
            <a:r>
              <a:rPr lang="fr-FR" dirty="0">
                <a:solidFill>
                  <a:srgbClr val="2F528F"/>
                </a:solidFill>
              </a:rPr>
              <a:t> on </a:t>
            </a:r>
            <a:r>
              <a:rPr lang="fr-FR" dirty="0" err="1">
                <a:solidFill>
                  <a:srgbClr val="2F528F"/>
                </a:solidFill>
              </a:rPr>
              <a:t>disk</a:t>
            </a:r>
            <a:endParaRPr lang="fr-FR" dirty="0">
              <a:solidFill>
                <a:srgbClr val="2F528F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u="sng" dirty="0">
                <a:solidFill>
                  <a:srgbClr val="2F528F"/>
                </a:solidFill>
              </a:rPr>
              <a:t>Keys</a:t>
            </a:r>
            <a:r>
              <a:rPr lang="fr-FR" sz="1600" b="1" i="1" dirty="0">
                <a:solidFill>
                  <a:srgbClr val="2F528F"/>
                </a:solidFill>
              </a:rPr>
              <a:t> to </a:t>
            </a:r>
            <a:r>
              <a:rPr lang="fr-FR" sz="1600" b="1" i="1" dirty="0" err="1">
                <a:solidFill>
                  <a:srgbClr val="2F528F"/>
                </a:solidFill>
              </a:rPr>
              <a:t>fetch</a:t>
            </a:r>
            <a:r>
              <a:rPr lang="fr-FR" sz="1600" b="1" i="1" dirty="0">
                <a:solidFill>
                  <a:srgbClr val="2F528F"/>
                </a:solidFill>
              </a:rPr>
              <a:t> </a:t>
            </a:r>
            <a:r>
              <a:rPr lang="fr-FR" sz="1600" b="1" i="1" dirty="0" err="1">
                <a:solidFill>
                  <a:srgbClr val="2F528F"/>
                </a:solidFill>
              </a:rPr>
              <a:t>examples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17181"/>
            <a:ext cx="7969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 err="1"/>
              <a:t>list</a:t>
            </a:r>
            <a:r>
              <a:rPr lang="fr-FR" sz="900" b="1" dirty="0"/>
              <a:t> </a:t>
            </a:r>
            <a:r>
              <a:rPr lang="fr-FR" sz="900" dirty="0"/>
              <a:t>of</a:t>
            </a:r>
            <a:r>
              <a:rPr lang="fr-FR" sz="900" b="1" dirty="0"/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1056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[ filename1,</a:t>
            </a:r>
          </a:p>
          <a:p>
            <a:pPr algn="l"/>
            <a:r>
              <a:rPr lang="fr-FR" sz="1400" dirty="0"/>
              <a:t>  filename2,</a:t>
            </a:r>
          </a:p>
          <a:p>
            <a:pPr algn="l"/>
            <a:r>
              <a:rPr lang="fr-FR" sz="1400" dirty="0"/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u="sng" dirty="0">
                <a:solidFill>
                  <a:srgbClr val="2F528F"/>
                </a:solidFill>
              </a:rPr>
              <a:t>Indexes</a:t>
            </a:r>
            <a:r>
              <a:rPr lang="fr-FR" sz="1600" b="1" i="1" dirty="0">
                <a:solidFill>
                  <a:srgbClr val="2F528F"/>
                </a:solidFill>
              </a:rPr>
              <a:t> for train / </a:t>
            </a:r>
            <a:r>
              <a:rPr lang="fr-FR" sz="1600" b="1" i="1" dirty="0" err="1">
                <a:solidFill>
                  <a:srgbClr val="2F528F"/>
                </a:solidFill>
              </a:rPr>
              <a:t>valid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( [0,2,4, …] ,</a:t>
            </a:r>
          </a:p>
          <a:p>
            <a:pPr algn="l"/>
            <a:endParaRPr lang="fr-FR" sz="400" dirty="0"/>
          </a:p>
          <a:p>
            <a:pPr algn="l"/>
            <a:r>
              <a:rPr lang="fr-FR" sz="1400" dirty="0"/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61182"/>
            <a:ext cx="9134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 </a:t>
            </a:r>
            <a:r>
              <a:rPr lang="fr-FR" sz="900" dirty="0"/>
              <a:t>of </a:t>
            </a:r>
            <a:r>
              <a:rPr lang="fr-FR" sz="900" b="1" dirty="0" err="1"/>
              <a:t>lists</a:t>
            </a:r>
            <a:r>
              <a:rPr lang="fr-FR" sz="900" b="1" dirty="0"/>
              <a:t> </a:t>
            </a:r>
            <a:r>
              <a:rPr lang="fr-FR" sz="900" dirty="0"/>
              <a:t>of </a:t>
            </a:r>
            <a:r>
              <a:rPr lang="fr-FR" sz="900" b="1" dirty="0"/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fastai</a:t>
            </a:r>
            <a:r>
              <a:rPr lang="fr-FR" sz="900" dirty="0"/>
              <a:t> </a:t>
            </a:r>
            <a:r>
              <a:rPr lang="fr-FR" sz="900" b="1" dirty="0" err="1"/>
              <a:t>Datasets</a:t>
            </a:r>
            <a:endParaRPr lang="fr-FR" sz="9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7"/>
            <a:ext cx="3414204" cy="2793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rgbClr val="2F528F"/>
                </a:solidFill>
              </a:rPr>
              <a:t>Dataloader</a:t>
            </a:r>
            <a:r>
              <a:rPr lang="fr-FR" b="1" dirty="0">
                <a:solidFill>
                  <a:srgbClr val="2F528F"/>
                </a:solidFill>
              </a:rPr>
              <a:t> to </a:t>
            </a:r>
            <a:r>
              <a:rPr lang="fr-FR" b="1" dirty="0" err="1">
                <a:solidFill>
                  <a:srgbClr val="2F528F"/>
                </a:solidFill>
              </a:rPr>
              <a:t>create</a:t>
            </a:r>
            <a:r>
              <a:rPr lang="fr-FR" b="1" dirty="0">
                <a:solidFill>
                  <a:srgbClr val="2F528F"/>
                </a:solidFill>
              </a:rPr>
              <a:t> </a:t>
            </a:r>
            <a:r>
              <a:rPr lang="fr-FR" b="1" dirty="0" err="1">
                <a:solidFill>
                  <a:srgbClr val="2F528F"/>
                </a:solidFill>
              </a:rPr>
              <a:t>batches</a:t>
            </a:r>
            <a:endParaRPr lang="fr-FR" b="1" dirty="0">
              <a:solidFill>
                <a:srgbClr val="2F528F"/>
              </a:solidFill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Load</a:t>
            </a:r>
            <a:r>
              <a:rPr lang="fr-FR" sz="1600" dirty="0">
                <a:solidFill>
                  <a:schemeClr val="tx1"/>
                </a:solidFill>
              </a:rPr>
              <a:t> training </a:t>
            </a:r>
            <a:r>
              <a:rPr lang="fr-FR" sz="1600" dirty="0" err="1">
                <a:solidFill>
                  <a:schemeClr val="tx1"/>
                </a:solidFill>
              </a:rPr>
              <a:t>examples</a:t>
            </a:r>
            <a:r>
              <a:rPr lang="fr-FR" sz="1600" dirty="0">
                <a:solidFill>
                  <a:schemeClr val="tx1"/>
                </a:solidFill>
              </a:rPr>
              <a:t> in </a:t>
            </a:r>
            <a:r>
              <a:rPr lang="fr-FR" sz="1600" dirty="0" err="1">
                <a:solidFill>
                  <a:schemeClr val="tx1"/>
                </a:solidFill>
              </a:rPr>
              <a:t>parallel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Convert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numbers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Tensors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419597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Collate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examples</a:t>
            </a:r>
            <a:r>
              <a:rPr lang="fr-FR" sz="1600" dirty="0">
                <a:solidFill>
                  <a:schemeClr val="tx1"/>
                </a:solidFill>
              </a:rPr>
              <a:t> in </a:t>
            </a:r>
            <a:r>
              <a:rPr lang="fr-FR" sz="1600" dirty="0" err="1">
                <a:solidFill>
                  <a:schemeClr val="tx1"/>
                </a:solidFill>
              </a:rPr>
              <a:t>batches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4822671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Launch multiple </a:t>
            </a:r>
            <a:r>
              <a:rPr lang="fr-FR" sz="1600" dirty="0" err="1">
                <a:solidFill>
                  <a:schemeClr val="tx1"/>
                </a:solidFill>
              </a:rPr>
              <a:t>worker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processes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iter</a:t>
            </a:r>
            <a:r>
              <a:rPr lang="fr-FR" dirty="0"/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320252"/>
            <a:ext cx="110507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fastai</a:t>
            </a:r>
            <a:r>
              <a:rPr lang="fr-FR" sz="900" dirty="0"/>
              <a:t> </a:t>
            </a:r>
            <a:r>
              <a:rPr lang="fr-FR" sz="900" b="1" dirty="0" err="1"/>
              <a:t>DataLoaders</a:t>
            </a:r>
            <a:endParaRPr lang="fr-FR" sz="9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Shuffle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>
                <a:solidFill>
                  <a:srgbClr val="2F528F"/>
                </a:solidFill>
              </a:rPr>
              <a:t>One batch of examples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0640"/>
            <a:ext cx="206939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 </a:t>
            </a:r>
            <a:r>
              <a:rPr lang="fr-FR" sz="900" dirty="0"/>
              <a:t>of </a:t>
            </a:r>
            <a:r>
              <a:rPr lang="fr-FR" sz="900" b="1" dirty="0" err="1"/>
              <a:t>Tensors</a:t>
            </a:r>
            <a:r>
              <a:rPr lang="fr-FR" sz="900" b="1" dirty="0"/>
              <a:t> </a:t>
            </a:r>
            <a:r>
              <a:rPr lang="fr-FR" sz="900" dirty="0"/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/>
              <a:t>(</a:t>
            </a:r>
            <a:r>
              <a:rPr lang="fr-FR" sz="1600" dirty="0" err="1"/>
              <a:t>TensorText</a:t>
            </a:r>
            <a:r>
              <a:rPr lang="fr-FR" sz="1600" dirty="0"/>
              <a:t>,</a:t>
            </a:r>
          </a:p>
          <a:p>
            <a:pPr algn="l"/>
            <a:r>
              <a:rPr lang="fr-FR" sz="1600" dirty="0"/>
              <a:t> </a:t>
            </a:r>
            <a:r>
              <a:rPr lang="fr-FR" sz="1600" dirty="0" err="1"/>
              <a:t>TensorImage</a:t>
            </a:r>
            <a:r>
              <a:rPr lang="fr-FR" sz="1600" dirty="0"/>
              <a:t>,</a:t>
            </a:r>
            <a:br>
              <a:rPr lang="fr-FR" sz="1600" dirty="0"/>
            </a:br>
            <a:br>
              <a:rPr lang="fr-FR" sz="1000" dirty="0"/>
            </a:br>
            <a:r>
              <a:rPr lang="fr-FR" sz="1600" dirty="0"/>
              <a:t> </a:t>
            </a:r>
            <a:r>
              <a:rPr lang="fr-FR" sz="1600" dirty="0" err="1"/>
              <a:t>TensorBBox</a:t>
            </a:r>
            <a:r>
              <a:rPr lang="fr-FR" sz="1600" dirty="0"/>
              <a:t>,</a:t>
            </a:r>
          </a:p>
          <a:p>
            <a:pPr algn="l"/>
            <a:r>
              <a:rPr lang="fr-FR" sz="1600" dirty="0"/>
              <a:t> </a:t>
            </a:r>
            <a:r>
              <a:rPr lang="fr-FR" sz="1600" dirty="0" err="1"/>
              <a:t>TensorCategory</a:t>
            </a:r>
            <a:r>
              <a:rPr lang="fr-FR" sz="1600" dirty="0"/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target</a:t>
            </a:r>
            <a:endParaRPr lang="fr-FR" sz="12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200" dirty="0" err="1"/>
              <a:t>TensorImage.shape</a:t>
            </a:r>
            <a:br>
              <a:rPr lang="fr-FR" sz="1600" dirty="0"/>
            </a:br>
            <a:r>
              <a:rPr lang="fr-FR" sz="1000" dirty="0"/>
              <a:t>= </a:t>
            </a:r>
            <a:r>
              <a:rPr lang="fr-FR" sz="1000" b="1" dirty="0" err="1"/>
              <a:t>batch_size</a:t>
            </a:r>
            <a:r>
              <a:rPr lang="fr-FR" sz="1000" dirty="0"/>
              <a:t> x </a:t>
            </a:r>
            <a:br>
              <a:rPr lang="fr-FR" sz="1000" dirty="0"/>
            </a:br>
            <a:r>
              <a:rPr lang="fr-FR" sz="1000" dirty="0"/>
              <a:t>   channels x </a:t>
            </a:r>
            <a:r>
              <a:rPr lang="fr-FR" sz="1000" dirty="0" err="1"/>
              <a:t>width</a:t>
            </a:r>
            <a:r>
              <a:rPr lang="fr-FR" sz="1000" dirty="0"/>
              <a:t> x </a:t>
            </a:r>
            <a:r>
              <a:rPr lang="fr-FR" sz="1000" dirty="0" err="1"/>
              <a:t>height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-2028"/>
            <a:ext cx="267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show_image</a:t>
            </a:r>
            <a:r>
              <a:rPr lang="en-US" dirty="0"/>
              <a:t>(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im, ax</a:t>
            </a:r>
            <a:r>
              <a:rPr lang="it-IT" sz="1400" b="0" i="0" dirty="0">
                <a:effectLst/>
              </a:rPr>
              <a:t>=None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figsize</a:t>
            </a:r>
            <a:r>
              <a:rPr lang="it-IT" sz="1400" b="0" i="0" dirty="0">
                <a:effectLst/>
              </a:rPr>
              <a:t>=None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title</a:t>
            </a:r>
            <a:r>
              <a:rPr lang="it-IT" sz="1400" b="0" i="0" dirty="0">
                <a:effectLst/>
              </a:rPr>
              <a:t>=None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ctx</a:t>
            </a:r>
            <a:r>
              <a:rPr lang="it-IT" sz="14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show_titled_image</a:t>
            </a:r>
            <a:r>
              <a:rPr lang="en-US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o, </a:t>
            </a:r>
            <a:r>
              <a:rPr lang="fr-FR" sz="1400" b="0" i="0" dirty="0">
                <a:effectLst/>
              </a:rPr>
              <a:t>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show_images</a:t>
            </a:r>
            <a:r>
              <a:rPr lang="en-US" dirty="0"/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ims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nrows</a:t>
            </a:r>
            <a:r>
              <a:rPr lang="en-US" sz="1200" b="0" i="0" dirty="0">
                <a:effectLst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ncols</a:t>
            </a:r>
            <a:r>
              <a:rPr lang="en-US" sz="1200" b="0" i="0" dirty="0">
                <a:effectLst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titles</a:t>
            </a:r>
            <a:r>
              <a:rPr lang="en-US" sz="12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Show a PIL or </a:t>
            </a:r>
            <a:r>
              <a:rPr lang="en-US" sz="1400" b="0" i="0" dirty="0" err="1">
                <a:effectLst/>
              </a:rPr>
              <a:t>PyTorch</a:t>
            </a:r>
            <a:r>
              <a:rPr lang="en-US" sz="1400" b="0" i="0" dirty="0">
                <a:effectLst/>
              </a:rPr>
              <a:t> image on `ax`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Call `</a:t>
            </a:r>
            <a:r>
              <a:rPr lang="en-US" sz="1400" b="0" i="0" dirty="0" err="1">
                <a:effectLst/>
              </a:rPr>
              <a:t>show_image</a:t>
            </a:r>
            <a:r>
              <a:rPr lang="en-US" sz="1400" b="0" i="0" dirty="0">
                <a:effectLst/>
              </a:rPr>
              <a:t>` </a:t>
            </a:r>
            <a:r>
              <a:rPr lang="en-US" sz="1400" b="0" i="0" dirty="0" err="1">
                <a:effectLst/>
              </a:rPr>
              <a:t>destructuring</a:t>
            </a:r>
            <a:r>
              <a:rPr lang="en-US" sz="1400" b="0" i="0" dirty="0">
                <a:effectLst/>
              </a:rPr>
              <a:t> `o` to `(</a:t>
            </a:r>
            <a:r>
              <a:rPr lang="en-US" sz="1400" b="0" i="0" dirty="0" err="1">
                <a:effectLst/>
              </a:rPr>
              <a:t>img,title</a:t>
            </a:r>
            <a:r>
              <a:rPr lang="en-US" sz="1400" b="0" i="0" dirty="0">
                <a:effectLst/>
              </a:rPr>
              <a:t>)`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Show all images `</a:t>
            </a:r>
            <a:r>
              <a:rPr lang="en-US" sz="1400" b="0" i="0" dirty="0" err="1">
                <a:effectLst/>
              </a:rPr>
              <a:t>ims`</a:t>
            </a:r>
            <a:r>
              <a:rPr lang="en-US" sz="1400" b="0" i="0" dirty="0">
                <a:effectLst/>
              </a:rPr>
              <a:t> as subplots with `rows` using `titles`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ArrayImage</a:t>
            </a:r>
            <a:r>
              <a:rPr lang="en-US" dirty="0"/>
              <a:t> | </a:t>
            </a:r>
            <a:r>
              <a:rPr lang="en-US" dirty="0" err="1"/>
              <a:t>ArrayImageBW</a:t>
            </a:r>
            <a:r>
              <a:rPr lang="en-US" dirty="0"/>
              <a:t> | </a:t>
            </a:r>
            <a:r>
              <a:rPr lang="en-US" dirty="0" err="1"/>
              <a:t>ArrayMask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Classes based on </a:t>
            </a:r>
            <a:r>
              <a:rPr lang="en-US" sz="1400" b="0" i="0" dirty="0" err="1">
                <a:effectLst/>
              </a:rPr>
              <a:t>numpy</a:t>
            </a:r>
            <a:r>
              <a:rPr lang="en-US" sz="1400" b="0" i="0" dirty="0">
                <a:effectLst/>
              </a:rPr>
              <a:t> for arrays representing images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TensorImage</a:t>
            </a:r>
            <a:r>
              <a:rPr lang="fr-FR" dirty="0"/>
              <a:t> | </a:t>
            </a:r>
            <a:r>
              <a:rPr lang="fr-FR" dirty="0" err="1"/>
              <a:t>TensorImageBW</a:t>
            </a:r>
            <a:r>
              <a:rPr lang="fr-FR" dirty="0"/>
              <a:t> | </a:t>
            </a:r>
            <a:r>
              <a:rPr lang="en-US" dirty="0" err="1"/>
              <a:t>TensorMask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Classes based on </a:t>
            </a:r>
            <a:r>
              <a:rPr lang="en-US" sz="1400" b="0" i="0" dirty="0" err="1">
                <a:effectLst/>
              </a:rPr>
              <a:t>Pytorch</a:t>
            </a:r>
            <a:r>
              <a:rPr lang="en-US" sz="1400" b="0" i="0" dirty="0">
                <a:effectLst/>
              </a:rPr>
              <a:t> for tensors representing images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show_image_batch</a:t>
            </a:r>
            <a:r>
              <a:rPr lang="en-US" dirty="0"/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b, </a:t>
            </a:r>
            <a:r>
              <a:rPr lang="en-US" sz="900" b="0" i="0" dirty="0">
                <a:solidFill>
                  <a:srgbClr val="24292E"/>
                </a:solidFill>
                <a:effectLst/>
              </a:rPr>
              <a:t>show</a:t>
            </a:r>
            <a:r>
              <a:rPr lang="en-US" sz="900" b="0" i="0" dirty="0">
                <a:effectLst/>
              </a:rPr>
              <a:t>=</a:t>
            </a:r>
            <a:r>
              <a:rPr lang="en-US" sz="900" b="0" i="0" dirty="0" err="1">
                <a:solidFill>
                  <a:srgbClr val="24292E"/>
                </a:solidFill>
                <a:effectLst/>
              </a:rPr>
              <a:t>show_titled_image</a:t>
            </a:r>
            <a:r>
              <a:rPr lang="en-US" sz="900" b="0" i="0" dirty="0">
                <a:solidFill>
                  <a:srgbClr val="24292E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 items</a:t>
            </a:r>
            <a:r>
              <a:rPr lang="en-US" sz="1200" b="0" i="0" dirty="0">
                <a:effectLst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cols</a:t>
            </a:r>
            <a:r>
              <a:rPr lang="en-US" sz="1200" b="0" i="0" dirty="0">
                <a:effectLst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figsize</a:t>
            </a:r>
            <a:r>
              <a:rPr lang="en-US" sz="12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Display batch `b` in a grid of size `items` with `cols` width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PILImage</a:t>
            </a:r>
            <a:r>
              <a:rPr lang="fr-FR" dirty="0"/>
              <a:t> | </a:t>
            </a:r>
            <a:r>
              <a:rPr lang="fr-FR" dirty="0" err="1"/>
              <a:t>PILImageBW</a:t>
            </a:r>
            <a:r>
              <a:rPr lang="fr-FR" dirty="0"/>
              <a:t> | </a:t>
            </a:r>
            <a:r>
              <a:rPr lang="en-US" dirty="0" err="1"/>
              <a:t>PILMask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Classes based on PIL for images objects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InvisibleTensor.show</a:t>
            </a:r>
            <a:r>
              <a:rPr lang="fr-FR" dirty="0"/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No display (used in GANs)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0"/>
            <a:ext cx="575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show_title</a:t>
            </a:r>
            <a:r>
              <a:rPr lang="en-US" dirty="0"/>
              <a:t>(</a:t>
            </a:r>
            <a:r>
              <a:rPr lang="en-US" sz="1400" dirty="0"/>
              <a:t>o, </a:t>
            </a:r>
            <a:r>
              <a:rPr lang="it-IT" sz="1200" b="0" i="0" dirty="0">
                <a:solidFill>
                  <a:srgbClr val="24292E"/>
                </a:solidFill>
                <a:effectLst/>
              </a:rPr>
              <a:t>ax</a:t>
            </a:r>
            <a:r>
              <a:rPr lang="it-IT" sz="1200" b="0" i="0" dirty="0">
                <a:effectLst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</a:rPr>
              <a:t>, ctx</a:t>
            </a:r>
            <a:r>
              <a:rPr lang="it-IT" sz="1200" b="0" i="0" dirty="0">
                <a:effectLst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</a:rPr>
              <a:t>, label</a:t>
            </a:r>
            <a:r>
              <a:rPr lang="it-IT" sz="1200" b="0" i="0" dirty="0">
                <a:effectLst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</a:rPr>
              <a:t>, color</a:t>
            </a:r>
            <a:r>
              <a:rPr lang="it-IT" sz="1200" b="0" i="0" dirty="0">
                <a:effectLst/>
              </a:rPr>
              <a:t>='black'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Set title of `ax` to `o`, or print `o` if `ax` is `None`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TitledInt</a:t>
            </a:r>
            <a:r>
              <a:rPr lang="en-US" dirty="0"/>
              <a:t> | </a:t>
            </a:r>
            <a:r>
              <a:rPr lang="en-US" dirty="0" err="1"/>
              <a:t>TitledFloat</a:t>
            </a:r>
            <a:r>
              <a:rPr lang="en-US" dirty="0"/>
              <a:t> | </a:t>
            </a:r>
            <a:r>
              <a:rPr lang="en-US" dirty="0" err="1"/>
              <a:t>TitledStr</a:t>
            </a:r>
            <a:r>
              <a:rPr lang="en-US" dirty="0"/>
              <a:t> | </a:t>
            </a:r>
            <a:r>
              <a:rPr lang="en-US" dirty="0" err="1"/>
              <a:t>TitledTuple</a:t>
            </a:r>
            <a:r>
              <a:rPr lang="en-US" dirty="0"/>
              <a:t> | </a:t>
            </a:r>
            <a:r>
              <a:rPr lang="en-US" dirty="0" err="1"/>
              <a:t>TitledTensorScalar</a:t>
            </a:r>
            <a:r>
              <a:rPr lang="en-US" dirty="0"/>
              <a:t> | Category | </a:t>
            </a:r>
            <a:r>
              <a:rPr lang="en-US" dirty="0" err="1"/>
              <a:t>MultiCategory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display_df</a:t>
            </a:r>
            <a:r>
              <a:rPr lang="en-US" dirty="0"/>
              <a:t>(</a:t>
            </a:r>
            <a:r>
              <a:rPr lang="fr-FR" sz="1400" dirty="0"/>
              <a:t>df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Display `df` in a notebook or defaults to print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Adds</a:t>
            </a:r>
            <a:r>
              <a:rPr lang="fr-FR" sz="1400" dirty="0"/>
              <a:t> a simple show() </a:t>
            </a:r>
            <a:r>
              <a:rPr lang="fr-FR" sz="1400" dirty="0" err="1"/>
              <a:t>method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displays the </a:t>
            </a:r>
            <a:r>
              <a:rPr lang="fr-FR" sz="1400" dirty="0" err="1"/>
              <a:t>number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TensorPoint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</a:t>
            </a:r>
            <a:r>
              <a:rPr lang="nl-NL" sz="1400" b="0" i="0" dirty="0">
                <a:solidFill>
                  <a:srgbClr val="24292E"/>
                </a:solidFill>
                <a:effectLst/>
              </a:rPr>
              <a:t>s</a:t>
            </a:r>
            <a:r>
              <a:rPr lang="nl-NL" sz="1400" b="0" i="0" dirty="0">
                <a:effectLst/>
              </a:rPr>
              <a:t>=10</a:t>
            </a:r>
            <a:r>
              <a:rPr lang="nl-NL" sz="1400" b="0" i="0" dirty="0">
                <a:solidFill>
                  <a:srgbClr val="24292E"/>
                </a:solidFill>
                <a:effectLst/>
              </a:rPr>
              <a:t>, marker</a:t>
            </a:r>
            <a:r>
              <a:rPr lang="nl-NL" sz="1400" b="0" i="0" dirty="0">
                <a:effectLst/>
              </a:rPr>
              <a:t>='.'</a:t>
            </a:r>
            <a:r>
              <a:rPr lang="nl-NL" sz="1400" b="0" i="0" dirty="0">
                <a:solidFill>
                  <a:srgbClr val="24292E"/>
                </a:solidFill>
                <a:effectLst/>
              </a:rPr>
              <a:t>, c</a:t>
            </a:r>
            <a:r>
              <a:rPr lang="nl-NL" sz="1400" b="0" i="0" dirty="0">
                <a:effectLst/>
              </a:rPr>
              <a:t>='r'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TensorBBox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color</a:t>
            </a:r>
            <a:r>
              <a:rPr lang="en-US" sz="1400" b="0" i="0" dirty="0">
                <a:effectLst/>
              </a:rPr>
              <a:t>='white'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text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text_size</a:t>
            </a:r>
            <a:r>
              <a:rPr lang="en-US" sz="1400" b="0" i="0" dirty="0">
                <a:effectLst/>
              </a:rPr>
              <a:t>=14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Displays </a:t>
            </a:r>
            <a:r>
              <a:rPr lang="fr-FR" sz="1400" dirty="0" err="1"/>
              <a:t>bounding</a:t>
            </a:r>
            <a:r>
              <a:rPr lang="fr-FR" sz="1400" dirty="0"/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LabeledBBox</a:t>
            </a:r>
            <a:br>
              <a:rPr lang="en-US" dirty="0"/>
            </a:br>
            <a:r>
              <a:rPr lang="en-US" dirty="0"/>
              <a:t>.show(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color</a:t>
            </a:r>
            <a:r>
              <a:rPr lang="en-US" sz="1400" b="0" i="0" dirty="0">
                <a:effectLst/>
              </a:rPr>
              <a:t>='white'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text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text_size</a:t>
            </a:r>
            <a:r>
              <a:rPr lang="en-US" sz="1400" b="0" i="0" dirty="0">
                <a:effectLst/>
              </a:rPr>
              <a:t>=14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Displays </a:t>
            </a:r>
            <a:r>
              <a:rPr lang="fr-FR" sz="1400" dirty="0" err="1"/>
              <a:t>bounding</a:t>
            </a:r>
            <a:r>
              <a:rPr lang="fr-FR" sz="1400" dirty="0"/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TabularPandas.show</a:t>
            </a:r>
            <a:r>
              <a:rPr lang="en-US" dirty="0"/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fr-FR" sz="1400" b="0" i="0" dirty="0">
                <a:effectLst/>
              </a:rPr>
              <a:t>=10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>
                <a:effectLst/>
              </a:rPr>
              <a:t>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0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Plot - Training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learner.recorder.plot_sched</a:t>
            </a:r>
            <a:r>
              <a:rPr lang="en-US" dirty="0"/>
              <a:t>(</a:t>
            </a:r>
            <a:r>
              <a:rPr lang="en-US" b="0" i="0" dirty="0">
                <a:effectLst/>
              </a:rPr>
              <a:t>(</a:t>
            </a:r>
            <a:r>
              <a:rPr lang="en-US" sz="1400" b="0" i="0" dirty="0">
                <a:effectLst/>
              </a:rPr>
              <a:t>keys=None, </a:t>
            </a:r>
            <a:r>
              <a:rPr lang="en-US" sz="1400" b="0" i="0" dirty="0" err="1">
                <a:effectLst/>
              </a:rPr>
              <a:t>figsize</a:t>
            </a:r>
            <a:r>
              <a:rPr lang="en-US" sz="14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Plot hyperparameters scheduled by </a:t>
            </a:r>
            <a:r>
              <a:rPr lang="fr-FR" sz="1400" b="0" i="0" dirty="0" err="1">
                <a:effectLst/>
              </a:rPr>
              <a:t>ParamScheduler</a:t>
            </a:r>
            <a:r>
              <a:rPr lang="fr-FR" sz="1400" dirty="0"/>
              <a:t> c</a:t>
            </a:r>
            <a:r>
              <a:rPr lang="fr-FR" sz="1400" b="0" i="0" dirty="0">
                <a:effectLst/>
              </a:rPr>
              <a:t>allback</a:t>
            </a:r>
            <a:r>
              <a:rPr lang="en-US" sz="1400" b="0" i="0" dirty="0">
                <a:effectLst/>
              </a:rPr>
              <a:t> 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learner.activation_stats.plot_layer_stats</a:t>
            </a:r>
            <a:r>
              <a:rPr lang="en-US" dirty="0"/>
              <a:t>(</a:t>
            </a:r>
            <a:r>
              <a:rPr lang="en-US" sz="1400" dirty="0" err="1"/>
              <a:t>idx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Plot the mean and std of activations at layer x, which were recorded by the </a:t>
            </a:r>
            <a:r>
              <a:rPr lang="fr-FR" sz="1400" b="0" i="0" dirty="0" err="1">
                <a:effectLst/>
              </a:rPr>
              <a:t>ActivationStats</a:t>
            </a:r>
            <a:r>
              <a:rPr lang="fr-FR" sz="1400" dirty="0"/>
              <a:t> c</a:t>
            </a:r>
            <a:r>
              <a:rPr lang="fr-FR" sz="1400" b="0" i="0" dirty="0">
                <a:effectLst/>
              </a:rPr>
              <a:t>allback</a:t>
            </a:r>
            <a:r>
              <a:rPr lang="en-US" sz="1400" b="0" i="0" dirty="0">
                <a:effectLst/>
              </a:rPr>
              <a:t> 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learner</a:t>
            </a:r>
            <a:r>
              <a:rPr lang="fr-FR" sz="1600" dirty="0"/>
              <a:t> = </a:t>
            </a:r>
            <a:r>
              <a:rPr lang="fr-FR" sz="1600" dirty="0" err="1"/>
              <a:t>Learner</a:t>
            </a:r>
            <a:r>
              <a:rPr lang="fr-FR" sz="1600" dirty="0"/>
              <a:t>(…, </a:t>
            </a:r>
            <a:r>
              <a:rPr lang="fr-FR" sz="1600" b="1" dirty="0" err="1"/>
              <a:t>cbs</a:t>
            </a:r>
            <a:r>
              <a:rPr lang="fr-FR" sz="1600" b="1" dirty="0"/>
              <a:t>=</a:t>
            </a:r>
            <a:r>
              <a:rPr lang="fr-FR" sz="1600" b="1" dirty="0" err="1"/>
              <a:t>ActivationStats</a:t>
            </a:r>
            <a:r>
              <a:rPr lang="fr-FR" sz="1600" b="1" dirty="0"/>
              <a:t>(</a:t>
            </a:r>
            <a:r>
              <a:rPr lang="fr-FR" sz="1600" b="1" dirty="0" err="1"/>
              <a:t>with_hist</a:t>
            </a:r>
            <a:r>
              <a:rPr lang="fr-FR" sz="1600" b="1" dirty="0"/>
              <a:t>=</a:t>
            </a:r>
            <a:r>
              <a:rPr lang="fr-FR" sz="1600" b="1" dirty="0" err="1"/>
              <a:t>True</a:t>
            </a:r>
            <a:r>
              <a:rPr lang="fr-FR" sz="1600" b="1" dirty="0"/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learner.</a:t>
            </a:r>
            <a:r>
              <a:rPr lang="fr-FR" sz="1600" b="1" i="0" dirty="0" err="1">
                <a:effectLst/>
              </a:rPr>
              <a:t>fit_one_cycle</a:t>
            </a:r>
            <a:r>
              <a:rPr lang="fr-FR" sz="1600" b="1" i="0" dirty="0">
                <a:effectLst/>
              </a:rPr>
              <a:t>()</a:t>
            </a:r>
            <a:r>
              <a:rPr lang="fr-FR" sz="1600" b="0" i="0" dirty="0">
                <a:effectLst/>
              </a:rPr>
              <a:t> or </a:t>
            </a:r>
            <a:r>
              <a:rPr lang="fr-FR" sz="1600" b="0" i="0" dirty="0" err="1">
                <a:effectLst/>
              </a:rPr>
              <a:t>learner.fit</a:t>
            </a:r>
            <a:r>
              <a:rPr lang="fr-FR" sz="1600" b="0" i="0" dirty="0">
                <a:effectLst/>
              </a:rPr>
              <a:t>(</a:t>
            </a:r>
            <a:r>
              <a:rPr lang="fr-FR" sz="1600" b="0" i="0" dirty="0" err="1">
                <a:effectLst/>
              </a:rPr>
              <a:t>n_epoch</a:t>
            </a:r>
            <a:r>
              <a:rPr lang="fr-FR" sz="1600" b="0" i="0" dirty="0">
                <a:effectLst/>
              </a:rPr>
              <a:t>, </a:t>
            </a:r>
            <a:r>
              <a:rPr lang="fr-FR" sz="1600" b="1" i="0" dirty="0" err="1">
                <a:effectLst/>
              </a:rPr>
              <a:t>cbs</a:t>
            </a:r>
            <a:r>
              <a:rPr lang="fr-FR" sz="1600" b="1" i="0" dirty="0">
                <a:effectLst/>
              </a:rPr>
              <a:t>=</a:t>
            </a:r>
            <a:r>
              <a:rPr lang="fr-FR" sz="1600" b="1" i="0" dirty="0" err="1">
                <a:effectLst/>
              </a:rPr>
              <a:t>ParamScheduler</a:t>
            </a:r>
            <a:r>
              <a:rPr lang="fr-FR" sz="1600" b="1" i="0" dirty="0">
                <a:effectLst/>
              </a:rPr>
              <a:t>(</a:t>
            </a:r>
            <a:r>
              <a:rPr lang="fr-FR" sz="1600" b="1" i="0" dirty="0" err="1">
                <a:effectLst/>
              </a:rPr>
              <a:t>scheds</a:t>
            </a:r>
            <a:r>
              <a:rPr lang="fr-FR" sz="1600" b="1" i="0" dirty="0">
                <a:effectLst/>
              </a:rPr>
              <a:t>)</a:t>
            </a:r>
            <a:r>
              <a:rPr lang="fr-FR" sz="1600" b="0" i="0" dirty="0">
                <a:effectLst/>
              </a:rPr>
              <a:t>+L(</a:t>
            </a:r>
            <a:r>
              <a:rPr lang="fr-FR" sz="1600" b="0" i="0" dirty="0" err="1">
                <a:effectLst/>
              </a:rPr>
              <a:t>cbs</a:t>
            </a:r>
            <a:r>
              <a:rPr lang="fr-FR" sz="1600" b="0" i="0" dirty="0">
                <a:effectLst/>
              </a:rPr>
              <a:t>), ...)</a:t>
            </a:r>
            <a:endParaRPr lang="fr-FR" sz="16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learner.recorder</a:t>
            </a:r>
            <a:r>
              <a:rPr lang="en-US" dirty="0"/>
              <a:t>.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plot_loss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skip_start</a:t>
            </a:r>
            <a:r>
              <a:rPr lang="en-US" sz="1400" b="0" i="0" dirty="0">
                <a:effectLst/>
              </a:rPr>
              <a:t>=5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with_valid</a:t>
            </a:r>
            <a:r>
              <a:rPr lang="en-US" sz="1400" b="0" i="0" dirty="0">
                <a:effectLst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Plot the losses after each epoch from `</a:t>
            </a:r>
            <a:r>
              <a:rPr lang="en-US" sz="1400" dirty="0" err="1"/>
              <a:t>skip_start</a:t>
            </a:r>
            <a:r>
              <a:rPr lang="en-US" sz="1400" dirty="0"/>
              <a:t>` epoch and onward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ShowGraphCallback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Add this callback to display </a:t>
            </a:r>
            <a:r>
              <a:rPr lang="en-US" sz="1400" b="0" i="0" dirty="0">
                <a:effectLst/>
              </a:rPr>
              <a:t>a graph of training and validation loss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WandbCallback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(…)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Saves model topology, losses &amp; metrics for https://wandb.ai/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TensorBoardCallback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(…)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Saves model topology, losses &amp; metrics for </a:t>
            </a:r>
            <a:r>
              <a:rPr lang="en-US" sz="1400" b="0" i="0" dirty="0" err="1">
                <a:effectLst/>
              </a:rPr>
              <a:t>tensorboard</a:t>
            </a:r>
            <a:r>
              <a:rPr lang="en-US" sz="1400" b="0" i="0" dirty="0">
                <a:effectLst/>
              </a:rPr>
              <a:t> &amp; projector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/>
              <a:t>then</a:t>
            </a:r>
            <a:endParaRPr lang="fr-FR" i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/>
              <a:t>then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0"/>
            <a:ext cx="5762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evaluation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Interpretation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Interpretation.from_learner</a:t>
            </a:r>
            <a:r>
              <a:rPr lang="en-US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learn,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ds_idx</a:t>
            </a:r>
            <a:r>
              <a:rPr lang="en-US" sz="1400" b="0" i="0" dirty="0">
                <a:effectLst/>
              </a:rPr>
              <a:t>=1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dl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act</a:t>
            </a:r>
            <a:r>
              <a:rPr lang="en-US" sz="14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69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top_losses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k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largest</a:t>
            </a:r>
            <a:r>
              <a:rPr lang="en-US" sz="1400" b="0" i="0" dirty="0">
                <a:effectLst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plot_top_losses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k, largest</a:t>
            </a:r>
            <a:r>
              <a:rPr lang="en-US" sz="1400" b="0" i="0" dirty="0">
                <a:effectLst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ClassificationInterpretation</a:t>
            </a:r>
            <a:r>
              <a:rPr lang="en-US" dirty="0"/>
              <a:t> / </a:t>
            </a:r>
            <a:r>
              <a:rPr lang="en-US" dirty="0" err="1"/>
              <a:t>SegmentationInterpretation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confusion_matrix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plot_confusion_matrix</a:t>
            </a:r>
            <a:r>
              <a:rPr lang="en-US" dirty="0"/>
              <a:t>(</a:t>
            </a:r>
            <a:r>
              <a:rPr lang="en-US" sz="1400" dirty="0"/>
              <a:t>normalize=False, title='Confusion matrix', </a:t>
            </a:r>
            <a:r>
              <a:rPr lang="en-US" sz="1400" dirty="0" err="1"/>
              <a:t>cmap</a:t>
            </a:r>
            <a:r>
              <a:rPr lang="en-US" sz="1400" dirty="0"/>
              <a:t>="Blues", </a:t>
            </a:r>
            <a:r>
              <a:rPr lang="en-US" sz="1400" dirty="0" err="1"/>
              <a:t>norm_dec</a:t>
            </a:r>
            <a:r>
              <a:rPr lang="en-US" sz="1400" dirty="0"/>
              <a:t>=2, </a:t>
            </a:r>
            <a:r>
              <a:rPr lang="en-US" sz="1400" dirty="0" err="1"/>
              <a:t>plot_txt</a:t>
            </a:r>
            <a:r>
              <a:rPr lang="en-US" sz="1400" dirty="0"/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most_confused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min_val</a:t>
            </a:r>
            <a:r>
              <a:rPr lang="en-US" sz="1400" b="0" i="0" dirty="0">
                <a:effectLst/>
              </a:rPr>
              <a:t>=1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print_classification_report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Construct interpretation object from a learner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`k` largest(/smallest) losses and indexes, defaulting to all losses (sorted by `largest`).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Type </a:t>
            </a:r>
            <a:r>
              <a:rPr lang="fr-FR" sz="1400" dirty="0" err="1"/>
              <a:t>dispatched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to display top </a:t>
            </a:r>
            <a:r>
              <a:rPr lang="fr-FR" sz="1400" dirty="0" err="1"/>
              <a:t>losses</a:t>
            </a:r>
            <a:r>
              <a:rPr lang="fr-FR" sz="1400" dirty="0"/>
              <a:t> </a:t>
            </a:r>
            <a:r>
              <a:rPr lang="fr-FR" sz="1400" dirty="0" err="1"/>
              <a:t>depending</a:t>
            </a:r>
            <a:r>
              <a:rPr lang="fr-FR" sz="1400" dirty="0"/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/>
              <a:t>Interpretation methods for classification models.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/>
              <a:t>Confusion matrix as an `np.ndarray`.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Plot the confusion matrix, with `title` and using `cmap`.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Sorted descending list of largest non-diagonal entries of confusion matrix, presented as actual, predicted, number of occurrences.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Print </a:t>
            </a:r>
            <a:r>
              <a:rPr lang="fr-FR" sz="1400" dirty="0" err="1"/>
              <a:t>scikit-learn</a:t>
            </a:r>
            <a:r>
              <a:rPr lang="fr-FR" sz="1400" dirty="0"/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x: </a:t>
            </a:r>
            <a:r>
              <a:rPr lang="fr-FR" sz="1400" dirty="0" err="1">
                <a:solidFill>
                  <a:schemeClr val="tx1"/>
                </a:solidFill>
              </a:rPr>
              <a:t>TensorImage</a:t>
            </a:r>
            <a:r>
              <a:rPr lang="fr-FR" sz="1400" dirty="0">
                <a:solidFill>
                  <a:schemeClr val="tx1"/>
                </a:solidFill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chemeClr val="tx1"/>
                </a:solidFill>
              </a:rPr>
              <a:t>x: TensorImage, y:TensorMultiCategory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chemeClr val="tx1"/>
                </a:solidFill>
              </a:rPr>
              <a:t>x: TensorText, y:TensorCategory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0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Metrics</a:t>
            </a:r>
            <a:r>
              <a:rPr lang="fr-FR" sz="3200" dirty="0">
                <a:solidFill>
                  <a:srgbClr val="7F7F7F"/>
                </a:solidFill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</a:rPr>
              <a:t>reset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before_train</a:t>
            </a:r>
            <a:r>
              <a:rPr lang="fr-FR" sz="1400" dirty="0">
                <a:solidFill>
                  <a:srgbClr val="212121"/>
                </a:solidFill>
              </a:rPr>
              <a:t> / </a:t>
            </a:r>
            <a:r>
              <a:rPr lang="fr-FR" sz="1400" dirty="0" err="1">
                <a:solidFill>
                  <a:srgbClr val="212121"/>
                </a:solidFill>
              </a:rPr>
              <a:t>before_validate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</a:rPr>
              <a:t>value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after_train</a:t>
            </a:r>
            <a:r>
              <a:rPr lang="fr-FR" sz="1400" dirty="0">
                <a:solidFill>
                  <a:srgbClr val="212121"/>
                </a:solidFill>
              </a:rPr>
              <a:t> / </a:t>
            </a:r>
            <a:r>
              <a:rPr lang="fr-FR" sz="1400" dirty="0" err="1">
                <a:solidFill>
                  <a:srgbClr val="212121"/>
                </a:solidFill>
              </a:rPr>
              <a:t>after_validate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accumulate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learn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after_batch</a:t>
            </a:r>
            <a:endParaRPr lang="fr-F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Metric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</a:rPr>
              <a:t>self.total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= 0</a:t>
            </a:r>
            <a:endParaRPr lang="fr-F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AvgLoss</a:t>
            </a:r>
            <a:r>
              <a:rPr lang="fr-FR" b="1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Metric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</a:rPr>
              <a:t>self.total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>
                <a:effectLst/>
              </a:rPr>
              <a:t>+=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learn.loss.</a:t>
            </a:r>
            <a:r>
              <a:rPr lang="en-US" sz="1600" b="0" i="0" dirty="0" err="1">
                <a:effectLst/>
              </a:rPr>
              <a:t>mean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()</a:t>
            </a:r>
            <a:r>
              <a:rPr lang="en-US" sz="1600" b="0" i="0" dirty="0">
                <a:effectLst/>
              </a:rPr>
              <a:t>*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bs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return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self.total</a:t>
            </a:r>
            <a:r>
              <a:rPr lang="en-US" sz="1600" b="0" i="0" dirty="0">
                <a:effectLst/>
              </a:rPr>
              <a:t>/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self.count</a:t>
            </a:r>
            <a:endParaRPr lang="fr-FR" sz="160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AvgMetric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func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Average the values of `</a:t>
            </a:r>
            <a:r>
              <a:rPr lang="en-US" sz="1600" b="0" i="0" dirty="0" err="1">
                <a:effectLst/>
              </a:rPr>
              <a:t>func</a:t>
            </a:r>
            <a:r>
              <a:rPr lang="en-US" sz="1600" b="0" i="0" dirty="0">
                <a:effectLst/>
              </a:rPr>
              <a:t>` taking into account potential different batch sizes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AvgLoss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AvgSmoothLoss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(beta</a:t>
            </a:r>
            <a:r>
              <a:rPr lang="fr-FR" b="0" i="0" dirty="0">
                <a:effectLst/>
              </a:rPr>
              <a:t>=0.98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Average the losses taking into account potential different batch sizes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Smooth average of the losses (exponentially weighted with `beta`)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ValueMetric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func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metric_name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Use to include a pre-calculated metric value (in a `Callback`) returned by `</a:t>
            </a:r>
            <a:r>
              <a:rPr lang="en-US" sz="1600" b="0" i="0" dirty="0" err="1">
                <a:effectLst/>
              </a:rPr>
              <a:t>func</a:t>
            </a:r>
            <a:r>
              <a:rPr lang="en-US" sz="1600" b="0" i="0" dirty="0">
                <a:effectLst/>
              </a:rPr>
              <a:t>`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mk_metric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(m)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Convert `m` to an `</a:t>
            </a:r>
            <a:r>
              <a:rPr lang="en-US" sz="1600" b="0" i="0" dirty="0" err="1">
                <a:effectLst/>
              </a:rPr>
              <a:t>AvgMetric</a:t>
            </a:r>
            <a:r>
              <a:rPr lang="en-US" sz="1600" b="0" i="0" dirty="0">
                <a:effectLst/>
              </a:rPr>
              <a:t>`, unless it's already a `Metric`</a:t>
            </a:r>
            <a:endParaRPr lang="fr-FR" sz="16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AccumMetric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func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…)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Stores predictions and targets to perform final calculations with `</a:t>
            </a:r>
            <a:r>
              <a:rPr lang="en-US" sz="1600" b="0" i="0" dirty="0" err="1">
                <a:effectLst/>
              </a:rPr>
              <a:t>func</a:t>
            </a:r>
            <a:r>
              <a:rPr lang="en-US" sz="1600" b="0" i="0" dirty="0">
                <a:effectLst/>
              </a:rPr>
              <a:t>`</a:t>
            </a:r>
            <a:endParaRPr lang="fr-FR" sz="1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292E"/>
                </a:solidFill>
                <a:effectLst/>
              </a:rPr>
              <a:t>skm_to_fastai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func</a:t>
            </a:r>
            <a:r>
              <a:rPr lang="en-US" b="0" i="0" dirty="0">
                <a:solidFill>
                  <a:srgbClr val="24292E"/>
                </a:solidFill>
                <a:effectLst/>
              </a:rPr>
              <a:t>, …)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Convert `</a:t>
            </a:r>
            <a:r>
              <a:rPr lang="en-US" sz="1600" b="0" i="0" dirty="0" err="1">
                <a:effectLst/>
              </a:rPr>
              <a:t>func</a:t>
            </a:r>
            <a:r>
              <a:rPr lang="en-US" sz="1600" b="0" i="0" dirty="0">
                <a:effectLst/>
              </a:rPr>
              <a:t>` from </a:t>
            </a:r>
            <a:r>
              <a:rPr lang="en-US" sz="1600" b="0" i="0" dirty="0" err="1">
                <a:effectLst/>
              </a:rPr>
              <a:t>sklearn.metrics</a:t>
            </a:r>
            <a:r>
              <a:rPr lang="en-US" sz="1600" b="0" i="0" dirty="0">
                <a:effectLst/>
              </a:rPr>
              <a:t> to a </a:t>
            </a:r>
            <a:r>
              <a:rPr lang="en-US" sz="1600" b="0" i="0" dirty="0" err="1">
                <a:effectLst/>
              </a:rPr>
              <a:t>fastai</a:t>
            </a:r>
            <a:r>
              <a:rPr lang="en-US" sz="1600" b="0" i="0" dirty="0">
                <a:effectLst/>
              </a:rPr>
              <a:t> metric`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0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Metrics</a:t>
            </a:r>
            <a:r>
              <a:rPr lang="fr-FR" sz="3200" dirty="0">
                <a:solidFill>
                  <a:srgbClr val="7F7F7F"/>
                </a:solidFill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Regression</a:t>
            </a:r>
            <a:endParaRPr lang="fr-FR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accuracy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error_rate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top_k_accuracy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APScoreBinary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BalancedAccuracy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BrierScore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CohenKappa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F1Score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FBeta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HammingLoss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Jaccard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Precision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Recall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RocAuc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RocAucBinary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MatthewsCorrCoef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Perplexity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accuracy_multi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APScoreMulti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BrierScoreMulti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FBetaMulti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HammingLossMulti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JaccardMulti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PrecisionMulti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RecallMulti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RocAucMulti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MatthewsCorrCoefMulti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rmse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msle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exp_rmspe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ExplainedVariance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R2Score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PearsonCorrCoef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SpearmanCorrCoef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foreground_acc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JaccardCoeff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DiceMulti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CorpusBLEUMetric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LossMetrics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2686"/>
            <a:ext cx="468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Training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_</a:t>
            </a:r>
            <a:r>
              <a:rPr lang="fr-FR" b="1" dirty="0" err="1">
                <a:solidFill>
                  <a:schemeClr val="tx1"/>
                </a:solidFill>
              </a:rPr>
              <a:t>end_cleanup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after_fit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_</a:t>
            </a:r>
            <a:r>
              <a:rPr lang="fr-FR" b="1" dirty="0" err="1">
                <a:solidFill>
                  <a:schemeClr val="tx1"/>
                </a:solidFill>
              </a:rPr>
              <a:t>do_fit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before_epoch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after_epoch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before_train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for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epoch </a:t>
            </a:r>
            <a:r>
              <a:rPr lang="en-US" b="0" i="0" dirty="0">
                <a:effectLst/>
              </a:rPr>
              <a:t>in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range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self.n_epoch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_</a:t>
            </a:r>
            <a:r>
              <a:rPr lang="fr-FR" b="1" dirty="0" err="1">
                <a:solidFill>
                  <a:schemeClr val="tx1"/>
                </a:solidFill>
              </a:rPr>
              <a:t>do_epoch_train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_</a:t>
            </a:r>
            <a:r>
              <a:rPr lang="fr-FR" b="1" dirty="0" err="1">
                <a:solidFill>
                  <a:schemeClr val="tx1"/>
                </a:solidFill>
              </a:rPr>
              <a:t>do_epoch_validate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after_train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before_validate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after_validate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all_batches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all_batches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s</a:t>
            </a:r>
            <a:r>
              <a:rPr lang="en-US" sz="1400" b="0" i="0" dirty="0" err="1">
                <a:effectLst/>
              </a:rPr>
              <a:t>elf.opt</a:t>
            </a:r>
            <a:r>
              <a:rPr lang="en-US" sz="1400" b="0" i="0" dirty="0">
                <a:effectLst/>
              </a:rPr>
              <a:t> =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fr-FR" sz="1400" b="0" i="0" dirty="0" err="1">
                <a:effectLst/>
              </a:rPr>
              <a:t>opt_func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fr-FR" sz="1400" b="0" i="0" dirty="0" err="1">
                <a:effectLst/>
              </a:rPr>
              <a:t>splitter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self.model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)).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set_hypers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lr</a:t>
            </a:r>
            <a:r>
              <a:rPr lang="fr-FR" sz="1400" dirty="0">
                <a:solidFill>
                  <a:srgbClr val="24292E"/>
                </a:solidFill>
              </a:rPr>
              <a:t> &amp;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wd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)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self.n_epoch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=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n_epoch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self.epoch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epoch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self.dl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>
                <a:effectLst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self.dls.train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self.dl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>
                <a:effectLst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self.dls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[1]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</a:rPr>
              <a:t>with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torch.</a:t>
            </a:r>
            <a:r>
              <a:rPr lang="fr-FR" sz="1400" b="0" i="0" dirty="0" err="1">
                <a:effectLst/>
              </a:rPr>
              <a:t>no_grad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():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self.dl,self.xb,self.yb,self.pred,self.loss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400" b="0" i="0" dirty="0">
                <a:effectLst/>
              </a:rPr>
              <a:t>None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self.final_record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= </a:t>
            </a:r>
            <a:r>
              <a:rPr lang="en-US" sz="1400" dirty="0">
                <a:solidFill>
                  <a:srgbClr val="24292E"/>
                </a:solidFill>
              </a:rPr>
              <a:t>Recorder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.log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self.epoch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0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self.loss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0</a:t>
            </a:r>
            <a:endParaRPr lang="fr-FR" sz="14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s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elf.train_iter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0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s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elf.pct_train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0</a:t>
            </a:r>
            <a:endParaRPr lang="fr-FR" sz="1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self.model.</a:t>
            </a:r>
            <a:r>
              <a:rPr lang="fr-FR" sz="1400" b="0" i="0" dirty="0">
                <a:effectLst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).reset()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s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elf.pct_train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self.epoch</a:t>
            </a:r>
            <a:r>
              <a:rPr lang="fr-FR" sz="1400" b="0" i="0" dirty="0">
                <a:effectLst/>
              </a:rPr>
              <a:t>/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self.n_epoch</a:t>
            </a:r>
            <a:endParaRPr lang="fr-FR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self.model.train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self.training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=True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self.model.eval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self.training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=False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79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1" dirty="0"/>
              <a:t>=&gt; </a:t>
            </a:r>
            <a:r>
              <a:rPr lang="fr-FR" sz="1800" b="1" i="1" dirty="0" err="1"/>
              <a:t>see</a:t>
            </a:r>
            <a:r>
              <a:rPr lang="fr-FR" sz="1800" b="1" i="1" dirty="0"/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79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1" dirty="0"/>
              <a:t>=&gt; </a:t>
            </a:r>
            <a:r>
              <a:rPr lang="fr-FR" sz="1800" b="1" i="1" dirty="0" err="1"/>
              <a:t>see</a:t>
            </a:r>
            <a:r>
              <a:rPr lang="fr-FR" sz="1800" b="1" i="1" dirty="0"/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2686"/>
            <a:ext cx="468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Training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before_batch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</a:rPr>
              <a:t>for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i,b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>
                <a:effectLst/>
              </a:rPr>
              <a:t>in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 err="1">
                <a:effectLst/>
              </a:rPr>
              <a:t>enumerate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self.dl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all_batches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</a:rPr>
              <a:t>self.n_iter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600" b="0" i="0" dirty="0">
                <a:effectLst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600" b="0" i="0" dirty="0" err="1">
                <a:effectLst/>
              </a:rPr>
              <a:t>len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one_batch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</a:rPr>
              <a:t>self</a:t>
            </a:r>
            <a:r>
              <a:rPr lang="fr-FR" sz="1600" dirty="0" err="1">
                <a:solidFill>
                  <a:srgbClr val="24292E"/>
                </a:solidFill>
              </a:rPr>
              <a:t>.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iter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600" b="0" i="0" dirty="0">
                <a:effectLst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600" b="0" i="0" dirty="0">
                <a:effectLst/>
              </a:rPr>
              <a:t>i</a:t>
            </a:r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</a:rPr>
              <a:t>b.</a:t>
            </a:r>
            <a:r>
              <a:rPr lang="fr-FR" sz="1600" b="0" i="0" dirty="0">
                <a:effectLst/>
              </a:rPr>
              <a:t>to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device</a:t>
            </a:r>
            <a:r>
              <a:rPr lang="fr-FR" sz="1600" b="0" i="0" dirty="0">
                <a:effectLst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self.dls.device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after_batch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i="0" dirty="0">
                <a:solidFill>
                  <a:srgbClr val="24292E"/>
                </a:solidFill>
                <a:effectLst/>
              </a:rPr>
              <a:t>_</a:t>
            </a:r>
            <a:r>
              <a:rPr lang="fr-FR" b="1" i="0" dirty="0" err="1">
                <a:solidFill>
                  <a:srgbClr val="24292E"/>
                </a:solidFill>
                <a:effectLst/>
              </a:rPr>
              <a:t>do_one_batch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</a:rPr>
              <a:t>self.xb,self.yb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600" b="0" i="0" dirty="0">
                <a:effectLst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b[: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n_inp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],b[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n_inp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:]</a:t>
            </a:r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self.pred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>
                <a:effectLst/>
              </a:rPr>
              <a:t>=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fr-FR" b="0" i="0" dirty="0" err="1">
                <a:effectLst/>
              </a:rPr>
              <a:t>model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>
                <a:effectLst/>
              </a:rPr>
              <a:t>*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self.xb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after_pred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self.loss</a:t>
            </a:r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= </a:t>
            </a:r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self.loss_func</a:t>
            </a:r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(</a:t>
            </a:r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self.pred</a:t>
            </a:r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, *</a:t>
            </a:r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self.yb</a:t>
            </a:r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)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after_loss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i="0" dirty="0" err="1">
                <a:solidFill>
                  <a:srgbClr val="FF0000"/>
                </a:solidFill>
                <a:effectLst/>
              </a:rPr>
              <a:t>elf.training</a:t>
            </a:r>
            <a:r>
              <a:rPr lang="en-US" i="0" dirty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i="0" dirty="0">
                <a:solidFill>
                  <a:srgbClr val="FF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FF0000"/>
                </a:solidFill>
                <a:effectLst/>
              </a:rPr>
              <a:t>len</a:t>
            </a:r>
            <a:r>
              <a:rPr lang="en-US" i="0" dirty="0">
                <a:solidFill>
                  <a:srgbClr val="FF0000"/>
                </a:solidFill>
                <a:effectLst/>
              </a:rPr>
              <a:t>(</a:t>
            </a:r>
            <a:r>
              <a:rPr lang="en-US" i="0" dirty="0" err="1">
                <a:solidFill>
                  <a:srgbClr val="FF0000"/>
                </a:solidFill>
                <a:effectLst/>
              </a:rPr>
              <a:t>self.yb</a:t>
            </a:r>
            <a:r>
              <a:rPr lang="en-US" i="0" dirty="0">
                <a:solidFill>
                  <a:srgbClr val="FF0000"/>
                </a:solidFill>
                <a:effectLst/>
              </a:rPr>
              <a:t>):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before_backward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self.loss_grad.backward</a:t>
            </a:r>
            <a:r>
              <a:rPr lang="fr-FR" b="0" i="0" dirty="0">
                <a:effectLst/>
              </a:rPr>
              <a:t>()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self.opt.zero_grad</a:t>
            </a:r>
            <a:r>
              <a:rPr lang="fr-FR" b="0" i="0" dirty="0">
                <a:effectLst/>
              </a:rPr>
              <a:t>()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before_step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self.opt.step</a:t>
            </a:r>
            <a:r>
              <a:rPr lang="fr-FR" b="0" i="0" dirty="0">
                <a:effectLst/>
              </a:rPr>
              <a:t>()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after_step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&lt;= if </a:t>
            </a:r>
            <a:r>
              <a:rPr lang="fr-FR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len</a:t>
            </a:r>
            <a:r>
              <a:rPr lang="fr-FR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(</a:t>
            </a:r>
            <a:r>
              <a:rPr lang="fr-FR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self.yb</a:t>
            </a:r>
            <a:r>
              <a:rPr lang="fr-FR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)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</a:rPr>
              <a:t>self.smooth_loss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>
                <a:effectLst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24292E"/>
                </a:solidFill>
              </a:rPr>
              <a:t>Recoder.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smooth_loss.value</a:t>
            </a:r>
            <a:endParaRPr lang="fr-FR" sz="14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s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elf.train_iter</a:t>
            </a:r>
            <a:r>
              <a:rPr lang="fr-FR" sz="1400" dirty="0">
                <a:solidFill>
                  <a:srgbClr val="24292E"/>
                </a:solidFill>
              </a:rPr>
              <a:t>+=1</a:t>
            </a:r>
            <a:endParaRPr lang="fr-FR" sz="1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s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elf.pct_train</a:t>
            </a:r>
            <a:r>
              <a:rPr lang="fr-FR" sz="1400" dirty="0">
                <a:solidFill>
                  <a:srgbClr val="24292E"/>
                </a:solidFill>
              </a:rPr>
              <a:t>+= </a:t>
            </a:r>
            <a:r>
              <a:rPr lang="fr-FR" sz="1400" b="0" i="0" dirty="0">
                <a:effectLst/>
              </a:rPr>
              <a:t>1./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self.n_iter</a:t>
            </a:r>
            <a:r>
              <a:rPr lang="fr-FR" sz="1400" b="0" i="0" dirty="0">
                <a:effectLst/>
              </a:rPr>
              <a:t>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self.n_epoch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)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11204"/>
            <a:ext cx="210232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!   t</a:t>
            </a:r>
            <a:r>
              <a:rPr lang="en-US" sz="1400" b="1" i="0" dirty="0">
                <a:solidFill>
                  <a:srgbClr val="FF0000"/>
                </a:solidFill>
                <a:effectLst/>
              </a:rPr>
              <a:t>raining only   !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11075"/>
            <a:ext cx="5744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Customize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training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add_cbs</a:t>
            </a:r>
            <a:r>
              <a:rPr lang="fr-FR" dirty="0">
                <a:solidFill>
                  <a:srgbClr val="212121"/>
                </a:solidFill>
              </a:rPr>
              <a:t>(</a:t>
            </a:r>
            <a:r>
              <a:rPr lang="fr-FR" dirty="0" err="1">
                <a:solidFill>
                  <a:srgbClr val="212121"/>
                </a:solidFill>
              </a:rPr>
              <a:t>cbs</a:t>
            </a:r>
            <a:r>
              <a:rPr lang="fr-FR" dirty="0">
                <a:solidFill>
                  <a:srgbClr val="212121"/>
                </a:solidFill>
              </a:rPr>
              <a:t>)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add_cb</a:t>
            </a:r>
            <a:r>
              <a:rPr lang="fr-FR" dirty="0">
                <a:solidFill>
                  <a:srgbClr val="212121"/>
                </a:solidFill>
              </a:rPr>
              <a:t>(cb)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remove_cb</a:t>
            </a:r>
            <a:r>
              <a:rPr lang="fr-FR" dirty="0">
                <a:solidFill>
                  <a:srgbClr val="212121"/>
                </a:solidFill>
              </a:rPr>
              <a:t>(cb)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remove_cbs</a:t>
            </a:r>
            <a:r>
              <a:rPr lang="fr-FR" dirty="0">
                <a:solidFill>
                  <a:srgbClr val="212121"/>
                </a:solidFill>
              </a:rPr>
              <a:t>(</a:t>
            </a:r>
            <a:r>
              <a:rPr lang="fr-FR" dirty="0" err="1">
                <a:solidFill>
                  <a:srgbClr val="212121"/>
                </a:solidFill>
              </a:rPr>
              <a:t>cbs</a:t>
            </a:r>
            <a:r>
              <a:rPr lang="fr-FR" dirty="0">
                <a:solidFill>
                  <a:srgbClr val="212121"/>
                </a:solidFill>
              </a:rPr>
              <a:t>)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show_training_loop</a:t>
            </a:r>
            <a:r>
              <a:rPr lang="fr-FR" dirty="0">
                <a:solidFill>
                  <a:srgbClr val="212121"/>
                </a:solidFill>
              </a:rPr>
              <a:t>()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82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</a:rPr>
              <a:t>    </a:t>
            </a:r>
            <a:r>
              <a:rPr lang="en-US" sz="1100" dirty="0" err="1">
                <a:solidFill>
                  <a:srgbClr val="212121"/>
                </a:solidFill>
              </a:rPr>
              <a:t>after_create</a:t>
            </a:r>
            <a:endParaRPr lang="en-US" sz="1100" dirty="0">
              <a:solidFill>
                <a:srgbClr val="2121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</a:rPr>
              <a:t>    </a:t>
            </a:r>
            <a:r>
              <a:rPr lang="en-US" sz="1100" dirty="0" err="1">
                <a:solidFill>
                  <a:srgbClr val="212121"/>
                </a:solidFill>
              </a:rPr>
              <a:t>before_fit</a:t>
            </a:r>
            <a:endParaRPr lang="en-US" sz="1100" dirty="0">
              <a:solidFill>
                <a:srgbClr val="212121"/>
              </a:solidFill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before_epoch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before_train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before_batch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after_pred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after_loss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before_backward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before_step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after_cancel_step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after_step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after_cancel_batch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after_batch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after_cancel_train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after_train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before_validate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before_batch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after_pred</a:t>
            </a:r>
            <a:endParaRPr lang="en-US" sz="1100" dirty="0">
              <a:solidFill>
                <a:srgbClr val="212121"/>
              </a:solidFill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after_loss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after_cancel_batch</a:t>
            </a:r>
            <a:endParaRPr lang="en-US" sz="1100" dirty="0">
              <a:solidFill>
                <a:srgbClr val="212121"/>
              </a:solidFill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after_batch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after_cancel_validate</a:t>
            </a:r>
            <a:endParaRPr lang="en-US" sz="1100" dirty="0">
              <a:solidFill>
                <a:srgbClr val="212121"/>
              </a:solidFill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after_validate</a:t>
            </a:r>
            <a:endParaRPr lang="en-US" sz="1100" dirty="0">
              <a:solidFill>
                <a:srgbClr val="212121"/>
              </a:solidFill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after_cancel_epoch</a:t>
            </a:r>
            <a:endParaRPr lang="en-US" sz="1100" dirty="0">
              <a:solidFill>
                <a:srgbClr val="212121"/>
              </a:solidFill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</a:rPr>
              <a:t>after_epoch</a:t>
            </a:r>
            <a:endParaRPr lang="en-US" sz="1100" dirty="0">
              <a:solidFill>
                <a:srgbClr val="2121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</a:rPr>
              <a:t>   </a:t>
            </a:r>
            <a:r>
              <a:rPr lang="en-US" sz="1100" dirty="0" err="1">
                <a:solidFill>
                  <a:srgbClr val="212121"/>
                </a:solidFill>
              </a:rPr>
              <a:t>after_cancel_fit</a:t>
            </a:r>
            <a:endParaRPr lang="en-US" sz="1100" dirty="0">
              <a:solidFill>
                <a:srgbClr val="2121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</a:rPr>
              <a:t>   </a:t>
            </a:r>
            <a:r>
              <a:rPr lang="en-US" sz="1100" dirty="0" err="1">
                <a:solidFill>
                  <a:srgbClr val="212121"/>
                </a:solidFill>
              </a:rPr>
              <a:t>after_fit</a:t>
            </a:r>
            <a:endParaRPr lang="en-US" sz="1100" dirty="0">
              <a:solidFill>
                <a:srgbClr val="21212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event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cs typeface="Courier New" panose="02070309020205020404" pitchFamily="49" charset="0"/>
              </a:rPr>
              <a:t>ordered_cbs</a:t>
            </a:r>
            <a:r>
              <a:rPr lang="fr-FR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cs typeface="Courier New" panose="020703090202050204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fr-FR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Add `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cbs`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to the list of `Callback` and register `self` as their learner</a:t>
            </a:r>
            <a:endParaRPr lang="en-US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Remove `</a:t>
            </a:r>
            <a:r>
              <a:rPr lang="en-US" sz="1200" dirty="0" err="1"/>
              <a:t>cbs`</a:t>
            </a:r>
            <a:r>
              <a:rPr lang="en-US" sz="1200" dirty="0"/>
              <a:t> from the list of `Callback` and deregister `self` as their learner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List of `Callback`s, in order, for an `event` in the training loop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Show each step in the training loop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to_fp16()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to_fp32()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Enable mixed precision training (native </a:t>
            </a:r>
            <a:r>
              <a:rPr lang="en-US" sz="1200" dirty="0" err="1"/>
              <a:t>Pytorch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.)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Disable mixed precision training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to_distributed</a:t>
            </a:r>
            <a:r>
              <a:rPr lang="fr-FR" dirty="0">
                <a:solidFill>
                  <a:srgbClr val="212121"/>
                </a:solidFill>
              </a:rPr>
              <a:t>()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detach_distributed</a:t>
            </a:r>
            <a:r>
              <a:rPr lang="fr-FR" dirty="0">
                <a:solidFill>
                  <a:srgbClr val="212121"/>
                </a:solidFill>
              </a:rPr>
              <a:t>()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Enable distributed training (</a:t>
            </a:r>
            <a:r>
              <a:rPr lang="en-US" sz="1200" dirty="0" err="1"/>
              <a:t>DistributedDataParallel</a:t>
            </a:r>
            <a:r>
              <a:rPr lang="en-US" sz="1200" dirty="0"/>
              <a:t>)</a:t>
            </a:r>
            <a:endParaRPr lang="fr-FR" sz="12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Disable distributed training</a:t>
            </a:r>
            <a:endParaRPr lang="fr-FR" sz="12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0"/>
            <a:ext cx="3978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Learner</a:t>
            </a:r>
            <a:r>
              <a:rPr lang="fr-FR" sz="3200" dirty="0">
                <a:solidFill>
                  <a:srgbClr val="7F7F7F"/>
                </a:solidFill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Hyperparams</a:t>
            </a:r>
            <a:r>
              <a:rPr lang="fr-FR" sz="2000" b="1" dirty="0"/>
              <a:t> </a:t>
            </a:r>
            <a:r>
              <a:rPr lang="fr-FR" sz="2000" b="1" dirty="0" err="1"/>
              <a:t>scheduling</a:t>
            </a:r>
            <a:endParaRPr lang="fr-FR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31332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ParamScheduler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31332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LRFinder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Progress and </a:t>
            </a:r>
            <a:r>
              <a:rPr lang="fr-FR" sz="2000" b="1" dirty="0" err="1"/>
              <a:t>logging</a:t>
            </a:r>
            <a:endParaRPr lang="fr-FR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313327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ShowGraphCallback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313327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CSVLogger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197999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ShortEpochCallback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GradientAccumulation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GradientClip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BnFreeze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197998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Tracking</a:t>
            </a:r>
            <a:r>
              <a:rPr lang="fr-FR" sz="2000" b="1" dirty="0"/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TerminateOnNaNCallback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TrackerCallback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EarlyStoppingCallback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SaveModelCallback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19172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ReduceLROnPlateau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93889" y="4251368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Prediction</a:t>
            </a:r>
            <a:r>
              <a:rPr lang="fr-FR" sz="2000" b="1" dirty="0"/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33033" y="484371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GatherPredsCallback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33032" y="548039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FetchPredsCallback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33032" y="607274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MCDropoutCallback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197998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Integrations</a:t>
            </a:r>
            <a:endParaRPr lang="fr-FR" sz="2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70994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WandbCallback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354015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TensorBoardCallback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3972448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NeptuneCallback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64611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AzureMLCallback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197998"/>
            <a:ext cx="2927641" cy="18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79034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CollectDataCallback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61DB45-22B2-498C-AD13-4E34D1ACDE05}"/>
              </a:ext>
            </a:extLst>
          </p:cNvPr>
          <p:cNvSpPr/>
          <p:nvPr/>
        </p:nvSpPr>
        <p:spPr>
          <a:xfrm>
            <a:off x="6719192" y="342702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CudaCallback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0"/>
            <a:ext cx="4577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rgbClr val="2F528F"/>
                </a:solidFill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/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>
                <a:solidFill>
                  <a:srgbClr val="2F528F"/>
                </a:solidFill>
              </a:rPr>
              <a:t>One batch of examples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54191"/>
            <a:ext cx="206939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 </a:t>
            </a:r>
            <a:r>
              <a:rPr lang="fr-FR" sz="900" dirty="0"/>
              <a:t>of </a:t>
            </a:r>
            <a:r>
              <a:rPr lang="fr-FR" sz="900" b="1" dirty="0" err="1"/>
              <a:t>Tensors</a:t>
            </a:r>
            <a:r>
              <a:rPr lang="fr-FR" sz="900" b="1" dirty="0"/>
              <a:t> </a:t>
            </a:r>
            <a:r>
              <a:rPr lang="fr-FR" sz="900" dirty="0"/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/>
              <a:t>(</a:t>
            </a:r>
            <a:r>
              <a:rPr lang="fr-FR" sz="1600" dirty="0" err="1"/>
              <a:t>TensorText</a:t>
            </a:r>
            <a:r>
              <a:rPr lang="fr-FR" sz="1600" dirty="0"/>
              <a:t>,</a:t>
            </a:r>
          </a:p>
          <a:p>
            <a:pPr algn="l"/>
            <a:r>
              <a:rPr lang="fr-FR" sz="1600" dirty="0"/>
              <a:t> </a:t>
            </a:r>
            <a:r>
              <a:rPr lang="fr-FR" sz="1600" dirty="0" err="1"/>
              <a:t>TensorImage</a:t>
            </a:r>
            <a:r>
              <a:rPr lang="fr-FR" sz="1600" dirty="0"/>
              <a:t>,</a:t>
            </a:r>
            <a:br>
              <a:rPr lang="fr-FR" sz="1600" dirty="0"/>
            </a:br>
            <a:endParaRPr lang="fr-FR" sz="1050" dirty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  <a:p>
            <a:pPr algn="l"/>
            <a:br>
              <a:rPr lang="fr-FR" sz="1000" dirty="0"/>
            </a:br>
            <a:r>
              <a:rPr lang="fr-FR" sz="1600" dirty="0"/>
              <a:t> </a:t>
            </a:r>
            <a:r>
              <a:rPr lang="fr-FR" sz="1600" dirty="0" err="1"/>
              <a:t>TensorBBox</a:t>
            </a:r>
            <a:r>
              <a:rPr lang="fr-FR" sz="1600" dirty="0"/>
              <a:t>,</a:t>
            </a:r>
          </a:p>
          <a:p>
            <a:pPr algn="l"/>
            <a:r>
              <a:rPr lang="fr-FR" sz="1600" dirty="0"/>
              <a:t> </a:t>
            </a:r>
            <a:r>
              <a:rPr lang="fr-FR" sz="1600" dirty="0" err="1"/>
              <a:t>TensorCategory</a:t>
            </a:r>
            <a:r>
              <a:rPr lang="fr-FR" sz="1600" dirty="0"/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target</a:t>
            </a:r>
            <a:endParaRPr lang="fr-FR" sz="12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200" dirty="0" err="1"/>
              <a:t>TensorImage.shape</a:t>
            </a:r>
            <a:br>
              <a:rPr lang="fr-FR" sz="1600" dirty="0"/>
            </a:br>
            <a:r>
              <a:rPr lang="fr-FR" sz="1000" dirty="0"/>
              <a:t>= </a:t>
            </a:r>
            <a:r>
              <a:rPr lang="fr-FR" sz="1000" b="1" dirty="0" err="1"/>
              <a:t>batch_size</a:t>
            </a:r>
            <a:r>
              <a:rPr lang="fr-FR" sz="1000" dirty="0"/>
              <a:t> x </a:t>
            </a:r>
            <a:br>
              <a:rPr lang="fr-FR" sz="1000" dirty="0"/>
            </a:br>
            <a:r>
              <a:rPr lang="fr-FR" sz="1000" dirty="0"/>
              <a:t>   channels x </a:t>
            </a:r>
            <a:r>
              <a:rPr lang="fr-FR" sz="1000" dirty="0" err="1"/>
              <a:t>width</a:t>
            </a:r>
            <a:r>
              <a:rPr lang="fr-FR" sz="1000" dirty="0"/>
              <a:t> x </a:t>
            </a:r>
            <a:r>
              <a:rPr lang="fr-FR" sz="1000" dirty="0" err="1"/>
              <a:t>height</a:t>
            </a:r>
            <a:endParaRPr lang="fr-FR" sz="1600" dirty="0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>
                <a:solidFill>
                  <a:srgbClr val="2F528F"/>
                </a:solidFill>
              </a:rPr>
              <a:t>Modules</a:t>
            </a:r>
          </a:p>
          <a:p>
            <a:pPr algn="ctr"/>
            <a:r>
              <a:rPr lang="fr-FR" sz="1600" b="1" i="1" dirty="0" err="1">
                <a:solidFill>
                  <a:srgbClr val="2F528F"/>
                </a:solidFill>
              </a:rPr>
              <a:t>parameters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 err="1"/>
              <a:t>Tensors</a:t>
            </a:r>
            <a:r>
              <a:rPr lang="fr-FR" sz="900" b="1" dirty="0"/>
              <a:t> </a:t>
            </a:r>
            <a:r>
              <a:rPr lang="fr-FR" sz="900" dirty="0" err="1"/>
              <a:t>stored</a:t>
            </a:r>
            <a:r>
              <a:rPr lang="fr-FR" sz="900" dirty="0"/>
              <a:t> in a </a:t>
            </a:r>
            <a:r>
              <a:rPr lang="fr-FR" sz="900" dirty="0" err="1"/>
              <a:t>tree</a:t>
            </a:r>
            <a:r>
              <a:rPr lang="fr-FR" sz="900" dirty="0"/>
              <a:t> of </a:t>
            </a:r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/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Execute a graph of </a:t>
            </a:r>
            <a:r>
              <a:rPr lang="fr-FR" sz="1600" dirty="0" err="1">
                <a:solidFill>
                  <a:schemeClr val="tx1"/>
                </a:solidFill>
              </a:rPr>
              <a:t>Pytorch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operations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>
                <a:solidFill>
                  <a:srgbClr val="2F528F"/>
                </a:solidFill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/>
              <a:t>(Tensor,</a:t>
            </a:r>
          </a:p>
          <a:p>
            <a:pPr algn="l"/>
            <a:r>
              <a:rPr lang="fr-FR" sz="1800" dirty="0"/>
              <a:t> Tensor)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 </a:t>
            </a:r>
            <a:r>
              <a:rPr lang="fr-FR" sz="900" dirty="0"/>
              <a:t>of </a:t>
            </a:r>
            <a:r>
              <a:rPr lang="fr-FR" sz="900" b="1" dirty="0" err="1"/>
              <a:t>Tensors</a:t>
            </a:r>
            <a:endParaRPr lang="fr-FR" sz="900" dirty="0"/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rgbClr val="2F528F"/>
                </a:solidFill>
              </a:rPr>
              <a:t>Loss</a:t>
            </a:r>
            <a:r>
              <a:rPr lang="fr-FR" b="1" dirty="0">
                <a:solidFill>
                  <a:srgbClr val="2F528F"/>
                </a:solidFill>
              </a:rPr>
              <a:t> </a:t>
            </a:r>
            <a:r>
              <a:rPr lang="fr-FR" b="1" dirty="0" err="1">
                <a:solidFill>
                  <a:srgbClr val="2F528F"/>
                </a:solidFill>
              </a:rPr>
              <a:t>function</a:t>
            </a:r>
            <a:endParaRPr lang="fr-FR" b="1" dirty="0">
              <a:solidFill>
                <a:srgbClr val="2F528F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/>
              <a:t>Module </a:t>
            </a:r>
            <a:r>
              <a:rPr lang="fr-FR" sz="900" dirty="0"/>
              <a:t>+ </a:t>
            </a:r>
            <a:r>
              <a:rPr lang="fr-FR" sz="900" dirty="0" err="1"/>
              <a:t>fastai</a:t>
            </a:r>
            <a:r>
              <a:rPr lang="fr-FR" sz="900" dirty="0"/>
              <a:t> </a:t>
            </a:r>
            <a:r>
              <a:rPr lang="fr-FR" sz="900" dirty="0" err="1"/>
              <a:t>methods</a:t>
            </a:r>
            <a:endParaRPr lang="fr-FR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Decode</a:t>
            </a:r>
            <a:r>
              <a:rPr lang="fr-FR" sz="1600" dirty="0">
                <a:solidFill>
                  <a:schemeClr val="tx1"/>
                </a:solidFill>
              </a:rPr>
              <a:t> activations to </a:t>
            </a:r>
            <a:r>
              <a:rPr lang="fr-FR" sz="1600" dirty="0" err="1">
                <a:solidFill>
                  <a:schemeClr val="tx1"/>
                </a:solidFill>
              </a:rPr>
              <a:t>predictions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Compute</a:t>
            </a:r>
            <a:r>
              <a:rPr lang="fr-FR" sz="1600" dirty="0">
                <a:solidFill>
                  <a:schemeClr val="tx1"/>
                </a:solidFill>
              </a:rPr>
              <a:t> the distance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between</a:t>
            </a:r>
            <a:r>
              <a:rPr lang="fr-FR" sz="1600" dirty="0">
                <a:solidFill>
                  <a:schemeClr val="tx1"/>
                </a:solidFill>
              </a:rPr>
              <a:t> activations 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and </a:t>
            </a:r>
            <a:r>
              <a:rPr lang="fr-FR" sz="1600" dirty="0" err="1">
                <a:solidFill>
                  <a:schemeClr val="tx1"/>
                </a:solidFill>
              </a:rPr>
              <a:t>targets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br>
              <a:rPr lang="fr-FR" sz="400" dirty="0">
                <a:solidFill>
                  <a:schemeClr val="tx1"/>
                </a:solidFill>
              </a:rPr>
            </a:br>
            <a:r>
              <a:rPr lang="fr-FR" sz="1100" dirty="0">
                <a:solidFill>
                  <a:schemeClr val="tx1"/>
                </a:solidFill>
              </a:rPr>
              <a:t>(</a:t>
            </a:r>
            <a:r>
              <a:rPr lang="fr-FR" sz="1100" dirty="0" err="1">
                <a:solidFill>
                  <a:schemeClr val="tx1"/>
                </a:solidFill>
              </a:rPr>
              <a:t>loss</a:t>
            </a:r>
            <a:r>
              <a:rPr lang="fr-FR" sz="1100" dirty="0">
                <a:solidFill>
                  <a:schemeClr val="tx1"/>
                </a:solidFill>
              </a:rPr>
              <a:t> = </a:t>
            </a:r>
            <a:r>
              <a:rPr lang="fr-FR" sz="1100" dirty="0" err="1">
                <a:solidFill>
                  <a:schemeClr val="tx1"/>
                </a:solidFill>
              </a:rPr>
              <a:t>prediction</a:t>
            </a:r>
            <a:r>
              <a:rPr lang="fr-FR" sz="1100" dirty="0">
                <a:solidFill>
                  <a:schemeClr val="tx1"/>
                </a:solidFill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 err="1">
                <a:solidFill>
                  <a:srgbClr val="2F528F"/>
                </a:solidFill>
              </a:rPr>
              <a:t>Decoded</a:t>
            </a:r>
            <a:br>
              <a:rPr lang="fr-FR" sz="1600" b="1" i="1" dirty="0">
                <a:solidFill>
                  <a:srgbClr val="2F528F"/>
                </a:solidFill>
              </a:rPr>
            </a:br>
            <a:r>
              <a:rPr lang="fr-FR" sz="1600" b="1" i="1" dirty="0" err="1">
                <a:solidFill>
                  <a:srgbClr val="2F528F"/>
                </a:solidFill>
              </a:rPr>
              <a:t>Predictions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(boxes, </a:t>
            </a:r>
          </a:p>
          <a:p>
            <a:r>
              <a:rPr lang="fr-FR" sz="1800" dirty="0"/>
              <a:t> classes)</a:t>
            </a:r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/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decodes</a:t>
            </a:r>
            <a:endParaRPr lang="fr-FR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 err="1">
                <a:solidFill>
                  <a:srgbClr val="2F528F"/>
                </a:solidFill>
              </a:rPr>
              <a:t>Loss</a:t>
            </a:r>
            <a:endParaRPr lang="fr-FR" sz="1600" b="1" i="1" dirty="0">
              <a:solidFill>
                <a:srgbClr val="2F528F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43564" y="4116061"/>
            <a:ext cx="119355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dirty="0" err="1"/>
              <a:t>scalar</a:t>
            </a:r>
            <a:r>
              <a:rPr lang="fr-FR" sz="900" dirty="0"/>
              <a:t> </a:t>
            </a:r>
            <a:r>
              <a:rPr lang="fr-FR" sz="900" b="1" dirty="0"/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Compute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the gradient 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of the </a:t>
            </a:r>
            <a:r>
              <a:rPr lang="fr-FR" sz="1600" dirty="0" err="1">
                <a:solidFill>
                  <a:schemeClr val="tx1"/>
                </a:solidFill>
              </a:rPr>
              <a:t>loss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with respect to the </a:t>
            </a:r>
            <a:r>
              <a:rPr lang="fr-FR" sz="1600" dirty="0" err="1">
                <a:solidFill>
                  <a:schemeClr val="tx1"/>
                </a:solidFill>
              </a:rPr>
              <a:t>trainable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parameters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 err="1"/>
              <a:t>autograd</a:t>
            </a:r>
            <a:endParaRPr lang="fr-FR" sz="9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i="1" dirty="0">
                <a:solidFill>
                  <a:srgbClr val="2F528F"/>
                </a:solidFill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 err="1"/>
              <a:t>Tensors</a:t>
            </a:r>
            <a:r>
              <a:rPr lang="fr-FR" sz="900" b="1" dirty="0"/>
              <a:t> </a:t>
            </a:r>
            <a:r>
              <a:rPr lang="fr-FR" sz="900" dirty="0"/>
              <a:t>.</a:t>
            </a:r>
            <a:r>
              <a:rPr lang="fr-FR" sz="900" dirty="0" err="1"/>
              <a:t>grad</a:t>
            </a:r>
            <a:r>
              <a:rPr lang="fr-FR" sz="900" b="1" dirty="0"/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rgbClr val="2F528F"/>
                </a:solidFill>
              </a:rPr>
              <a:t>Optimizer</a:t>
            </a:r>
            <a:endParaRPr lang="fr-FR" b="1" dirty="0">
              <a:solidFill>
                <a:srgbClr val="2F528F"/>
              </a:solidFill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</a:rPr>
              <a:t>Hyperparams</a:t>
            </a:r>
            <a:endParaRPr lang="fr-FR" sz="1400" b="1" i="1" dirty="0">
              <a:solidFill>
                <a:srgbClr val="2F528F"/>
              </a:solidFill>
            </a:endParaRPr>
          </a:p>
          <a:p>
            <a:pPr algn="ctr"/>
            <a:r>
              <a:rPr lang="fr-FR" sz="900" b="1" i="1" dirty="0">
                <a:solidFill>
                  <a:srgbClr val="2F528F"/>
                </a:solidFill>
              </a:rPr>
              <a:t>(</a:t>
            </a:r>
            <a:r>
              <a:rPr lang="fr-FR" sz="900" b="1" i="1" dirty="0" err="1">
                <a:solidFill>
                  <a:srgbClr val="2F528F"/>
                </a:solidFill>
              </a:rPr>
              <a:t>lr</a:t>
            </a:r>
            <a:r>
              <a:rPr lang="fr-FR" sz="900" b="1" i="1" dirty="0">
                <a:solidFill>
                  <a:srgbClr val="2F528F"/>
                </a:solidFill>
              </a:rPr>
              <a:t>, </a:t>
            </a:r>
            <a:r>
              <a:rPr lang="fr-FR" sz="900" b="1" i="1" dirty="0" err="1">
                <a:solidFill>
                  <a:srgbClr val="2F528F"/>
                </a:solidFill>
              </a:rPr>
              <a:t>wd</a:t>
            </a:r>
            <a:r>
              <a:rPr lang="fr-FR" sz="900" b="1" i="1" dirty="0">
                <a:solidFill>
                  <a:srgbClr val="2F528F"/>
                </a:solidFill>
              </a:rPr>
              <a:t>, </a:t>
            </a:r>
            <a:r>
              <a:rPr lang="fr-FR" sz="900" b="1" i="1" dirty="0" err="1">
                <a:solidFill>
                  <a:srgbClr val="2F528F"/>
                </a:solidFill>
              </a:rPr>
              <a:t>moms</a:t>
            </a:r>
            <a:r>
              <a:rPr lang="fr-FR" sz="900" b="1" i="1" dirty="0">
                <a:solidFill>
                  <a:srgbClr val="2F528F"/>
                </a:solidFill>
              </a:rPr>
              <a:t>)</a:t>
            </a:r>
            <a:endParaRPr lang="fr-FR" sz="1000" b="1" i="1" dirty="0">
              <a:solidFill>
                <a:srgbClr val="2F528F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 err="1"/>
              <a:t>numbers</a:t>
            </a:r>
            <a:endParaRPr lang="fr-FR" sz="900" b="1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630936" y="1929692"/>
            <a:ext cx="110507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fastai</a:t>
            </a:r>
            <a:r>
              <a:rPr lang="fr-FR" sz="900" dirty="0"/>
              <a:t> </a:t>
            </a:r>
            <a:r>
              <a:rPr lang="fr-FR" sz="900" b="1" dirty="0" err="1"/>
              <a:t>Optimizer</a:t>
            </a:r>
            <a:endParaRPr lang="fr-FR" sz="9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rgbClr val="2F528F"/>
                </a:solidFill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Python </a:t>
            </a:r>
            <a:r>
              <a:rPr lang="fr-FR" sz="900" b="1" dirty="0" err="1"/>
              <a:t>function</a:t>
            </a:r>
            <a:endParaRPr lang="fr-FR" sz="9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</a:rPr>
              <a:t>Trainable</a:t>
            </a:r>
            <a:r>
              <a:rPr lang="fr-FR" sz="1400" b="1" i="1" dirty="0">
                <a:solidFill>
                  <a:srgbClr val="2F528F"/>
                </a:solidFill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</a:rPr>
              <a:t>parameters</a:t>
            </a:r>
            <a:r>
              <a:rPr lang="fr-FR" sz="1400" b="1" i="1" dirty="0">
                <a:solidFill>
                  <a:srgbClr val="2F528F"/>
                </a:solidFill>
              </a:rPr>
              <a:t> </a:t>
            </a:r>
            <a:r>
              <a:rPr lang="fr-FR" sz="1000" b="1" i="1" dirty="0">
                <a:solidFill>
                  <a:srgbClr val="2F528F"/>
                </a:solidFill>
              </a:rPr>
              <a:t>groups</a:t>
            </a:r>
            <a:endParaRPr lang="fr-FR" sz="1200" b="1" i="1" dirty="0">
              <a:solidFill>
                <a:srgbClr val="2F528F"/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b="1" dirty="0"/>
              <a:t>List</a:t>
            </a:r>
            <a:r>
              <a:rPr lang="fr-FR" sz="900" dirty="0"/>
              <a:t> of </a:t>
            </a:r>
            <a:r>
              <a:rPr lang="fr-FR" sz="900" b="1" dirty="0" err="1"/>
              <a:t>lists</a:t>
            </a:r>
            <a:r>
              <a:rPr lang="fr-FR" sz="900" dirty="0"/>
              <a:t> of </a:t>
            </a:r>
            <a:r>
              <a:rPr lang="fr-FR" sz="900" dirty="0" err="1"/>
              <a:t>Pytorch</a:t>
            </a:r>
            <a:r>
              <a:rPr lang="fr-FR" sz="900" dirty="0"/>
              <a:t> </a:t>
            </a:r>
            <a:r>
              <a:rPr lang="fr-FR" sz="900" b="1" dirty="0" err="1"/>
              <a:t>Tensors</a:t>
            </a:r>
            <a:endParaRPr lang="fr-FR" sz="900" b="1" dirty="0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freeze(</a:t>
            </a:r>
            <a:r>
              <a:rPr lang="fr-FR" sz="1400" dirty="0"/>
              <a:t>groups</a:t>
            </a:r>
            <a:r>
              <a:rPr lang="fr-FR" dirty="0"/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err="1">
                <a:solidFill>
                  <a:srgbClr val="2F528F"/>
                </a:solidFill>
              </a:rPr>
              <a:t>ParamScheduler</a:t>
            </a:r>
            <a:endParaRPr lang="fr-FR" sz="1400" b="1" dirty="0">
              <a:solidFill>
                <a:srgbClr val="2F528F"/>
              </a:solidFill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fastai</a:t>
            </a:r>
            <a:r>
              <a:rPr lang="fr-FR" sz="900" dirty="0"/>
              <a:t> </a:t>
            </a:r>
            <a:r>
              <a:rPr lang="fr-FR" sz="900" b="1" dirty="0"/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Improve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0"/>
            <a:ext cx="3978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Learner</a:t>
            </a:r>
            <a:r>
              <a:rPr lang="fr-FR" sz="3200" dirty="0">
                <a:solidFill>
                  <a:srgbClr val="7F7F7F"/>
                </a:solidFill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Model </a:t>
            </a:r>
            <a:r>
              <a:rPr lang="fr-FR" sz="2000" b="1" dirty="0" err="1"/>
              <a:t>hooks</a:t>
            </a:r>
            <a:endParaRPr lang="fr-F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HookCallback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ActivationStats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Mixed </a:t>
            </a:r>
            <a:r>
              <a:rPr lang="fr-FR" sz="2000" b="1" dirty="0" err="1"/>
              <a:t>precision</a:t>
            </a:r>
            <a:r>
              <a:rPr lang="fr-FR" sz="2000" b="1" dirty="0"/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MixedPrecision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ParallelTrainer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DistributedTrainer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MixUp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CutMix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/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GANTrainer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AdaptiveGANSwitcher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GANDiscriminativeLR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RNNtraining</a:t>
            </a:r>
            <a:endParaRPr lang="fr-FR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ModelResetter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RNNCallback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RNNRegularizer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11075"/>
            <a:ext cx="487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added_cbs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Temporarily</a:t>
            </a:r>
            <a:r>
              <a:rPr lang="fr-FR" sz="1400" dirty="0">
                <a:solidFill>
                  <a:srgbClr val="212121"/>
                </a:solidFill>
              </a:rPr>
              <a:t> add callbacks to the </a:t>
            </a:r>
            <a:r>
              <a:rPr lang="fr-FR" sz="1400" dirty="0" err="1">
                <a:solidFill>
                  <a:srgbClr val="212121"/>
                </a:solidFill>
              </a:rPr>
              <a:t>Learner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Learner.fit</a:t>
            </a:r>
            <a:r>
              <a:rPr lang="fr-FR" sz="1400" dirty="0">
                <a:solidFill>
                  <a:srgbClr val="212121"/>
                </a:solidFill>
              </a:rPr>
              <a:t>()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</a:rPr>
              <a:t>with 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fr-FR" sz="1600" b="1" i="0" dirty="0" err="1">
                <a:effectLst/>
              </a:rPr>
              <a:t>loss_not_reduced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():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</a:rPr>
              <a:t>Temporarily set </a:t>
            </a:r>
            <a:r>
              <a:rPr lang="en-US" sz="1400" dirty="0" err="1">
                <a:solidFill>
                  <a:srgbClr val="0070C0"/>
                </a:solidFill>
              </a:rPr>
              <a:t>self.loss_func.reduction</a:t>
            </a:r>
            <a:r>
              <a:rPr lang="en-US" sz="1400" dirty="0">
                <a:solidFill>
                  <a:srgbClr val="0070C0"/>
                </a:solidFill>
              </a:rPr>
              <a:t>='none'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Learner.get_preds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fr-FR" sz="1400" dirty="0" err="1">
                <a:solidFill>
                  <a:srgbClr val="212121"/>
                </a:solidFill>
              </a:rPr>
              <a:t>with_loss</a:t>
            </a:r>
            <a:r>
              <a:rPr lang="fr-FR" sz="1400" dirty="0">
                <a:solidFill>
                  <a:srgbClr val="212121"/>
                </a:solidFill>
              </a:rPr>
              <a:t>=</a:t>
            </a:r>
            <a:r>
              <a:rPr lang="fr-FR" sz="1400" dirty="0" err="1">
                <a:solidFill>
                  <a:srgbClr val="212121"/>
                </a:solidFill>
              </a:rPr>
              <a:t>True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no_bar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Temporarily</a:t>
            </a:r>
            <a:r>
              <a:rPr lang="fr-FR" sz="1400" dirty="0">
                <a:solidFill>
                  <a:srgbClr val="212121"/>
                </a:solidFill>
              </a:rPr>
              <a:t> </a:t>
            </a:r>
            <a:r>
              <a:rPr lang="en-US" sz="1400" dirty="0">
                <a:solidFill>
                  <a:srgbClr val="212121"/>
                </a:solidFill>
              </a:rPr>
              <a:t>remove </a:t>
            </a:r>
            <a:r>
              <a:rPr lang="en-US" sz="1400" dirty="0" err="1">
                <a:solidFill>
                  <a:srgbClr val="212121"/>
                </a:solidFill>
              </a:rPr>
              <a:t>ProgressCallback</a:t>
            </a:r>
            <a:r>
              <a:rPr lang="en-US" sz="1400" dirty="0">
                <a:solidFill>
                  <a:srgbClr val="212121"/>
                </a:solidFill>
              </a:rPr>
              <a:t> </a:t>
            </a:r>
            <a:r>
              <a:rPr lang="en-US" sz="1100" dirty="0">
                <a:solidFill>
                  <a:srgbClr val="212121"/>
                </a:solidFill>
              </a:rPr>
              <a:t>(progress bars)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LMLearner.predict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fr-FR" sz="1400" dirty="0" err="1">
                <a:solidFill>
                  <a:srgbClr val="212121"/>
                </a:solidFill>
              </a:rPr>
              <a:t>no_bar</a:t>
            </a:r>
            <a:r>
              <a:rPr lang="fr-FR" sz="1400" dirty="0">
                <a:solidFill>
                  <a:srgbClr val="212121"/>
                </a:solidFill>
              </a:rPr>
              <a:t>=</a:t>
            </a:r>
            <a:r>
              <a:rPr lang="fr-FR" sz="1400" dirty="0" err="1">
                <a:solidFill>
                  <a:srgbClr val="212121"/>
                </a:solidFill>
              </a:rPr>
              <a:t>True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no_mbar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Temporarily</a:t>
            </a:r>
            <a:r>
              <a:rPr lang="fr-FR" sz="1400" dirty="0">
                <a:solidFill>
                  <a:srgbClr val="212121"/>
                </a:solidFill>
              </a:rPr>
              <a:t> </a:t>
            </a:r>
            <a:r>
              <a:rPr lang="en-US" sz="1400" dirty="0">
                <a:solidFill>
                  <a:srgbClr val="212121"/>
                </a:solidFill>
              </a:rPr>
              <a:t>set </a:t>
            </a:r>
            <a:r>
              <a:rPr lang="en-US" sz="1400" dirty="0" err="1">
                <a:solidFill>
                  <a:srgbClr val="0070C0"/>
                </a:solidFill>
              </a:rPr>
              <a:t>self.create_mbar</a:t>
            </a:r>
            <a:r>
              <a:rPr lang="en-US" sz="1400" dirty="0">
                <a:solidFill>
                  <a:srgbClr val="0070C0"/>
                </a:solidFill>
              </a:rPr>
              <a:t>=False </a:t>
            </a:r>
            <a:r>
              <a:rPr lang="en-US" sz="1100" dirty="0"/>
              <a:t>(master progress bar)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Learner.validate</a:t>
            </a:r>
            <a:r>
              <a:rPr lang="fr-FR" sz="1400" dirty="0"/>
              <a:t>() / </a:t>
            </a:r>
            <a:r>
              <a:rPr lang="fr-FR" sz="1400" dirty="0" err="1"/>
              <a:t>get_preds</a:t>
            </a:r>
            <a:r>
              <a:rPr lang="fr-FR" sz="1400" dirty="0"/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no_logging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Temporarily</a:t>
            </a:r>
            <a:r>
              <a:rPr lang="fr-FR" sz="1400" dirty="0">
                <a:solidFill>
                  <a:srgbClr val="212121"/>
                </a:solidFill>
              </a:rPr>
              <a:t> </a:t>
            </a:r>
            <a:r>
              <a:rPr lang="en-US" sz="1400" dirty="0">
                <a:solidFill>
                  <a:srgbClr val="212121"/>
                </a:solidFill>
              </a:rPr>
              <a:t>set </a:t>
            </a:r>
            <a:r>
              <a:rPr lang="en-US" sz="1400" dirty="0" err="1">
                <a:solidFill>
                  <a:srgbClr val="0070C0"/>
                </a:solidFill>
              </a:rPr>
              <a:t>self.logger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n-US" sz="1400" dirty="0" err="1">
                <a:solidFill>
                  <a:srgbClr val="0070C0"/>
                </a:solidFill>
              </a:rPr>
              <a:t>noop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Learner.validate</a:t>
            </a:r>
            <a:r>
              <a:rPr lang="fr-FR" sz="1400" dirty="0"/>
              <a:t>() / </a:t>
            </a:r>
            <a:r>
              <a:rPr lang="fr-FR" sz="1400" dirty="0" err="1"/>
              <a:t>get_preds</a:t>
            </a:r>
            <a:r>
              <a:rPr lang="fr-FR" sz="1400" dirty="0"/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removed_cbs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Temporarily</a:t>
            </a:r>
            <a:r>
              <a:rPr lang="fr-FR" sz="1400" dirty="0">
                <a:solidFill>
                  <a:srgbClr val="212121"/>
                </a:solidFill>
              </a:rPr>
              <a:t> </a:t>
            </a:r>
            <a:r>
              <a:rPr lang="fr-FR" sz="1400" dirty="0" err="1">
                <a:solidFill>
                  <a:srgbClr val="212121"/>
                </a:solidFill>
              </a:rPr>
              <a:t>remove</a:t>
            </a:r>
            <a:r>
              <a:rPr lang="fr-FR" sz="1400" dirty="0">
                <a:solidFill>
                  <a:srgbClr val="212121"/>
                </a:solidFill>
              </a:rPr>
              <a:t> callbacks from the </a:t>
            </a:r>
            <a:r>
              <a:rPr lang="fr-FR" sz="1400" dirty="0" err="1">
                <a:solidFill>
                  <a:srgbClr val="212121"/>
                </a:solidFill>
              </a:rPr>
              <a:t>Learner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FetchPredsCallback</a:t>
            </a:r>
            <a:r>
              <a:rPr lang="fr-FR" sz="1400" dirty="0">
                <a:solidFill>
                  <a:srgbClr val="212121"/>
                </a:solidFill>
              </a:rPr>
              <a:t> – </a:t>
            </a:r>
            <a:r>
              <a:rPr lang="fr-FR" sz="1400" dirty="0" err="1">
                <a:solidFill>
                  <a:srgbClr val="212121"/>
                </a:solidFill>
              </a:rPr>
              <a:t>cb.</a:t>
            </a:r>
            <a:r>
              <a:rPr lang="fr-FR" sz="1400" b="0" i="0" dirty="0" err="1">
                <a:solidFill>
                  <a:srgbClr val="0070C0"/>
                </a:solidFill>
                <a:effectLst/>
              </a:rPr>
              <a:t>remove_on_fetch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with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           </a:t>
            </a:r>
          </a:p>
          <a:p>
            <a:r>
              <a:rPr lang="en-US" sz="1600" dirty="0">
                <a:solidFill>
                  <a:srgbClr val="24292E"/>
                </a:solidFill>
              </a:rPr>
              <a:t>    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1" i="0" dirty="0" err="1">
                <a:effectLst/>
              </a:rPr>
              <a:t>validation_context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cbs,inner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):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</a:rPr>
              <a:t>Combines </a:t>
            </a:r>
            <a:r>
              <a:rPr lang="en-US" sz="1400" dirty="0" err="1">
                <a:solidFill>
                  <a:srgbClr val="212121"/>
                </a:solidFill>
              </a:rPr>
              <a:t>no_logging</a:t>
            </a:r>
            <a:r>
              <a:rPr lang="en-US" sz="1400" dirty="0">
                <a:solidFill>
                  <a:srgbClr val="212121"/>
                </a:solidFill>
              </a:rPr>
              <a:t>(), </a:t>
            </a:r>
            <a:r>
              <a:rPr lang="en-US" sz="1400" dirty="0" err="1">
                <a:solidFill>
                  <a:srgbClr val="212121"/>
                </a:solidFill>
              </a:rPr>
              <a:t>no_mbar</a:t>
            </a:r>
            <a:r>
              <a:rPr lang="en-US" sz="1400" dirty="0">
                <a:solidFill>
                  <a:srgbClr val="212121"/>
                </a:solidFill>
              </a:rPr>
              <a:t>(), </a:t>
            </a:r>
            <a:r>
              <a:rPr lang="en-US" sz="1400" dirty="0" err="1">
                <a:solidFill>
                  <a:srgbClr val="212121"/>
                </a:solidFill>
              </a:rPr>
              <a:t>added_cbs</a:t>
            </a:r>
            <a:r>
              <a:rPr lang="en-US" sz="1400" dirty="0">
                <a:solidFill>
                  <a:srgbClr val="212121"/>
                </a:solidFill>
              </a:rPr>
              <a:t>(</a:t>
            </a:r>
            <a:r>
              <a:rPr lang="en-US" sz="1400" dirty="0" err="1">
                <a:solidFill>
                  <a:srgbClr val="212121"/>
                </a:solidFill>
              </a:rPr>
              <a:t>cbs</a:t>
            </a:r>
            <a:r>
              <a:rPr lang="en-US" sz="1400" dirty="0">
                <a:solidFill>
                  <a:srgbClr val="212121"/>
                </a:solidFill>
              </a:rPr>
              <a:t>), </a:t>
            </a:r>
            <a:br>
              <a:rPr lang="en-US" sz="1400" dirty="0">
                <a:solidFill>
                  <a:srgbClr val="212121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and if not inner </a:t>
            </a:r>
            <a:r>
              <a:rPr lang="en-US" sz="1400" dirty="0">
                <a:solidFill>
                  <a:srgbClr val="212121"/>
                </a:solidFill>
              </a:rPr>
              <a:t>self(</a:t>
            </a:r>
            <a:r>
              <a:rPr lang="en-US" sz="1400" dirty="0" err="1">
                <a:solidFill>
                  <a:srgbClr val="212121"/>
                </a:solidFill>
              </a:rPr>
              <a:t>before_epoch</a:t>
            </a:r>
            <a:r>
              <a:rPr lang="en-US" sz="1400" dirty="0">
                <a:solidFill>
                  <a:srgbClr val="212121"/>
                </a:solidFill>
              </a:rPr>
              <a:t>/</a:t>
            </a:r>
            <a:r>
              <a:rPr lang="en-US" sz="1400" dirty="0" err="1">
                <a:solidFill>
                  <a:srgbClr val="212121"/>
                </a:solidFill>
              </a:rPr>
              <a:t>after_epoch</a:t>
            </a:r>
            <a:r>
              <a:rPr lang="en-US" sz="1400" dirty="0">
                <a:solidFill>
                  <a:srgbClr val="212121"/>
                </a:solidFill>
              </a:rPr>
              <a:t>)</a:t>
            </a:r>
            <a:endParaRPr lang="fr-FR" sz="1400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Learner.validate</a:t>
            </a:r>
            <a:r>
              <a:rPr lang="fr-FR" sz="1400" dirty="0"/>
              <a:t>() / </a:t>
            </a:r>
            <a:r>
              <a:rPr lang="fr-FR" sz="1400" dirty="0" err="1"/>
              <a:t>get_preds</a:t>
            </a:r>
            <a:r>
              <a:rPr lang="fr-F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Training </a:t>
            </a:r>
            <a:r>
              <a:rPr lang="fr-FR" sz="2000" b="1" dirty="0" err="1">
                <a:solidFill>
                  <a:schemeClr val="tx1"/>
                </a:solidFill>
              </a:rPr>
              <a:t>loop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fine_tune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fit</a:t>
            </a:r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fit_flat_cos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fit_one_cycle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fit_sgdr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lr_find</a:t>
            </a:r>
            <a:r>
              <a:rPr lang="fr-FR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get_preds</a:t>
            </a:r>
            <a:r>
              <a:rPr lang="fr-FR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predict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tta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validate</a:t>
            </a:r>
            <a:r>
              <a:rPr lang="fr-FR" dirty="0"/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46817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2010442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44346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2010442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6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2010441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create_opt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for </a:t>
            </a:r>
            <a:r>
              <a:rPr lang="fr-FR" dirty="0" err="1">
                <a:solidFill>
                  <a:srgbClr val="000000"/>
                </a:solidFill>
              </a:rPr>
              <a:t>epoch</a:t>
            </a:r>
            <a:r>
              <a:rPr lang="fr-FR" dirty="0">
                <a:solidFill>
                  <a:srgbClr val="000000"/>
                </a:solidFill>
              </a:rPr>
              <a:t> in range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_</a:t>
            </a:r>
            <a:r>
              <a:rPr lang="fr-FR" dirty="0" err="1">
                <a:solidFill>
                  <a:srgbClr val="000000"/>
                </a:solidFill>
              </a:rPr>
              <a:t>do_epoch_train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_</a:t>
            </a:r>
            <a:r>
              <a:rPr lang="fr-FR" dirty="0" err="1">
                <a:solidFill>
                  <a:srgbClr val="000000"/>
                </a:solidFill>
              </a:rPr>
              <a:t>do_epoch_validate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self.dl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all_batches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for b in </a:t>
            </a:r>
            <a:r>
              <a:rPr lang="fr-FR" dirty="0" err="1">
                <a:solidFill>
                  <a:srgbClr val="000000"/>
                </a:solidFill>
              </a:rPr>
              <a:t>self.dl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one_batch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55932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55932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75313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75313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show_results</a:t>
            </a:r>
            <a:endParaRPr lang="fr-FR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75313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2686"/>
            <a:ext cx="5856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Public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methods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tree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</a:rPr>
              <a:t>...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dirty="0"/>
              <a:t>validate(</a:t>
            </a:r>
            <a:r>
              <a:rPr lang="it-IT" sz="1400" dirty="0"/>
              <a:t>ds_idx=1, dl=None, cbs=None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if dl is None: dl = </a:t>
            </a:r>
            <a:r>
              <a:rPr lang="en-US" sz="1600" dirty="0" err="1">
                <a:solidFill>
                  <a:srgbClr val="24292E"/>
                </a:solidFill>
              </a:rPr>
              <a:t>self.dls</a:t>
            </a:r>
            <a:r>
              <a:rPr lang="en-US" sz="1600" dirty="0">
                <a:solidFill>
                  <a:srgbClr val="24292E"/>
                </a:solidFill>
              </a:rPr>
              <a:t>[</a:t>
            </a:r>
            <a:r>
              <a:rPr lang="en-US" sz="1600" dirty="0" err="1">
                <a:solidFill>
                  <a:srgbClr val="24292E"/>
                </a:solidFill>
              </a:rPr>
              <a:t>ds_idx</a:t>
            </a:r>
            <a:r>
              <a:rPr lang="en-US" sz="1600" dirty="0">
                <a:solidFill>
                  <a:srgbClr val="24292E"/>
                </a:solidFill>
              </a:rPr>
              <a:t>]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_do_epoch_validate</a:t>
            </a:r>
            <a:r>
              <a:rPr lang="pt-BR" sz="1600" dirty="0">
                <a:solidFill>
                  <a:srgbClr val="24292E"/>
                </a:solidFill>
              </a:rPr>
              <a:t>(ds_idx, dl)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return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/>
              <a:t>getattr</a:t>
            </a:r>
            <a:r>
              <a:rPr lang="en-US" sz="1600" dirty="0">
                <a:solidFill>
                  <a:srgbClr val="24292E"/>
                </a:solidFill>
              </a:rPr>
              <a:t>(self, </a:t>
            </a:r>
            <a:r>
              <a:rPr lang="en-US" sz="1600" dirty="0"/>
              <a:t>'</a:t>
            </a:r>
            <a:r>
              <a:rPr lang="en-US" sz="1600" dirty="0" err="1"/>
              <a:t>final_record</a:t>
            </a:r>
            <a:r>
              <a:rPr lang="en-US" sz="1600" dirty="0"/>
              <a:t>'</a:t>
            </a:r>
            <a:r>
              <a:rPr lang="en-US" sz="1600" dirty="0">
                <a:solidFill>
                  <a:srgbClr val="24292E"/>
                </a:solidFill>
              </a:rPr>
              <a:t>, </a:t>
            </a:r>
            <a:r>
              <a:rPr lang="en-US" sz="1600" dirty="0"/>
              <a:t>None</a:t>
            </a:r>
            <a:r>
              <a:rPr lang="en-US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</a:rPr>
              <a:t>self.learn.final_record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24292E"/>
                </a:solidFill>
              </a:rPr>
              <a:t> self.log[</a:t>
            </a:r>
            <a:r>
              <a:rPr lang="en-US" sz="1600" dirty="0"/>
              <a:t>1</a:t>
            </a:r>
            <a:r>
              <a:rPr lang="en-US" sz="1600" dirty="0">
                <a:solidFill>
                  <a:srgbClr val="24292E"/>
                </a:solidFill>
              </a:rPr>
              <a:t>:].</a:t>
            </a:r>
            <a:r>
              <a:rPr lang="en-US" sz="1600" dirty="0"/>
              <a:t>copy</a:t>
            </a:r>
            <a:r>
              <a:rPr lang="en-US" sz="1600" dirty="0">
                <a:solidFill>
                  <a:srgbClr val="24292E"/>
                </a:solidFill>
              </a:rPr>
              <a:t>()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Recorder.after_epoch</a:t>
            </a:r>
            <a:r>
              <a:rPr lang="fr-FR" dirty="0">
                <a:solidFill>
                  <a:srgbClr val="24292E"/>
                </a:solidFill>
              </a:rPr>
              <a:t>()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</a:rPr>
              <a:t>self.log </a:t>
            </a:r>
            <a:r>
              <a:rPr lang="fr-FR" sz="1600" b="0" i="0" dirty="0">
                <a:effectLst/>
              </a:rPr>
              <a:t>+=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dirty="0"/>
              <a:t>L</a:t>
            </a:r>
            <a:r>
              <a:rPr lang="en-US" sz="1600" dirty="0">
                <a:solidFill>
                  <a:srgbClr val="24292E"/>
                </a:solidFill>
              </a:rPr>
              <a:t>(</a:t>
            </a:r>
            <a:r>
              <a:rPr lang="en-US" sz="1600" dirty="0" err="1">
                <a:solidFill>
                  <a:srgbClr val="24292E"/>
                </a:solidFill>
              </a:rPr>
              <a:t>self.smooth_loss</a:t>
            </a:r>
            <a:r>
              <a:rPr lang="en-US" sz="1600" dirty="0">
                <a:solidFill>
                  <a:srgbClr val="24292E"/>
                </a:solidFill>
              </a:rPr>
              <a:t>) </a:t>
            </a:r>
            <a:r>
              <a:rPr lang="en-US" sz="1600" dirty="0"/>
              <a:t>+</a:t>
            </a:r>
            <a:r>
              <a:rPr lang="en-US" sz="1600" dirty="0">
                <a:solidFill>
                  <a:srgbClr val="24292E"/>
                </a:solidFill>
              </a:rPr>
              <a:t> (</a:t>
            </a:r>
            <a:r>
              <a:rPr lang="en-US" sz="1600" dirty="0" err="1">
                <a:solidFill>
                  <a:srgbClr val="24292E"/>
                </a:solidFill>
              </a:rPr>
              <a:t>self.metrics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if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>
                <a:solidFill>
                  <a:srgbClr val="24292E"/>
                </a:solidFill>
              </a:rPr>
              <a:t>self.train_metrics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else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L</a:t>
            </a:r>
            <a:r>
              <a:rPr lang="en-US" sz="1600" dirty="0">
                <a:solidFill>
                  <a:srgbClr val="24292E"/>
                </a:solidFill>
              </a:rPr>
              <a:t>())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</a:rPr>
              <a:t>self.log </a:t>
            </a:r>
            <a:r>
              <a:rPr lang="fr-FR" sz="1600" b="0" i="0" dirty="0">
                <a:effectLst/>
              </a:rPr>
              <a:t>+=</a:t>
            </a:r>
            <a:r>
              <a:rPr lang="fr-FR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dirty="0"/>
              <a:t>L</a:t>
            </a:r>
            <a:r>
              <a:rPr lang="en-US" sz="1600" dirty="0">
                <a:solidFill>
                  <a:srgbClr val="24292E"/>
                </a:solidFill>
              </a:rPr>
              <a:t>(</a:t>
            </a:r>
            <a:r>
              <a:rPr lang="en-US" sz="1600" dirty="0" err="1">
                <a:solidFill>
                  <a:srgbClr val="24292E"/>
                </a:solidFill>
              </a:rPr>
              <a:t>self.loss</a:t>
            </a:r>
            <a:r>
              <a:rPr lang="en-US" sz="1600" dirty="0">
                <a:solidFill>
                  <a:srgbClr val="24292E"/>
                </a:solidFill>
              </a:rPr>
              <a:t>) </a:t>
            </a:r>
            <a:r>
              <a:rPr lang="en-US" sz="1600" dirty="0"/>
              <a:t>+</a:t>
            </a:r>
            <a:r>
              <a:rPr lang="en-US" sz="1600" dirty="0">
                <a:solidFill>
                  <a:srgbClr val="24292E"/>
                </a:solidFill>
              </a:rPr>
              <a:t> (</a:t>
            </a:r>
            <a:r>
              <a:rPr lang="en-US" sz="1600" dirty="0" err="1">
                <a:solidFill>
                  <a:srgbClr val="24292E"/>
                </a:solidFill>
              </a:rPr>
              <a:t>self.metrics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if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>
                <a:solidFill>
                  <a:srgbClr val="24292E"/>
                </a:solidFill>
              </a:rPr>
              <a:t>self.valid_metrics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else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L</a:t>
            </a:r>
            <a:r>
              <a:rPr lang="en-US" sz="1600" dirty="0">
                <a:solidFill>
                  <a:srgbClr val="24292E"/>
                </a:solidFill>
              </a:rPr>
              <a:t>())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Recorder.after_train</a:t>
            </a:r>
            <a:r>
              <a:rPr lang="fr-FR" dirty="0"/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Recorder.after_valid</a:t>
            </a:r>
            <a:r>
              <a:rPr lang="fr-FR" dirty="0">
                <a:solidFill>
                  <a:srgbClr val="24292E"/>
                </a:solidFill>
              </a:rPr>
              <a:t>()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During training, an exponential moving average of the loss is available in </a:t>
            </a:r>
            <a:r>
              <a:rPr lang="en-US" sz="1400" dirty="0" err="1"/>
              <a:t>self.smooth_loss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During validation, a running average of the loss is available in </a:t>
            </a:r>
            <a:r>
              <a:rPr lang="en-US" sz="1400" dirty="0" err="1"/>
              <a:t>self.loss</a:t>
            </a:r>
            <a:r>
              <a:rPr lang="en-US" sz="1400" dirty="0"/>
              <a:t>.</a:t>
            </a:r>
            <a:endParaRPr lang="fr-FR" sz="1400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2686"/>
            <a:ext cx="551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dirty="0" err="1"/>
              <a:t>get_preds</a:t>
            </a:r>
            <a:r>
              <a:rPr lang="fr-FR" dirty="0"/>
              <a:t>(</a:t>
            </a:r>
            <a:r>
              <a:rPr lang="en-US" sz="1400" b="0" i="0" dirty="0" err="1">
                <a:effectLst/>
              </a:rPr>
              <a:t>ds_idx</a:t>
            </a:r>
            <a:r>
              <a:rPr lang="en-US" sz="1400" b="0" i="0" dirty="0">
                <a:effectLst/>
              </a:rPr>
              <a:t>=1, dl=None, </a:t>
            </a:r>
            <a:r>
              <a:rPr lang="en-US" sz="1400" b="0" i="0" dirty="0" err="1">
                <a:effectLst/>
              </a:rPr>
              <a:t>with_input</a:t>
            </a:r>
            <a:r>
              <a:rPr lang="en-US" sz="1400" b="0" i="0" dirty="0">
                <a:effectLst/>
              </a:rPr>
              <a:t>=False, </a:t>
            </a:r>
            <a:r>
              <a:rPr lang="en-US" sz="1400" b="0" i="0" dirty="0" err="1">
                <a:effectLst/>
              </a:rPr>
              <a:t>with_decoded</a:t>
            </a:r>
            <a:r>
              <a:rPr lang="en-US" sz="1400" b="0" i="0" dirty="0">
                <a:effectLst/>
              </a:rPr>
              <a:t>=False, </a:t>
            </a:r>
            <a:r>
              <a:rPr lang="en-US" sz="1400" b="0" i="0" dirty="0" err="1">
                <a:effectLst/>
              </a:rPr>
              <a:t>with_loss</a:t>
            </a:r>
            <a:r>
              <a:rPr lang="en-US" sz="1400" b="0" i="0" dirty="0">
                <a:effectLst/>
              </a:rPr>
              <a:t>=False, act=None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24292E"/>
                </a:solidFill>
              </a:rPr>
              <a:t>res = GatherPredsCallback.all_tensors()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_do_epoch_validate</a:t>
            </a:r>
            <a:r>
              <a:rPr lang="pt-BR" sz="1600" dirty="0">
                <a:solidFill>
                  <a:srgbClr val="24292E"/>
                </a:solidFill>
              </a:rPr>
              <a:t>(dl</a:t>
            </a:r>
            <a:r>
              <a:rPr lang="pt-BR" sz="1600" dirty="0"/>
              <a:t>=</a:t>
            </a:r>
            <a:r>
              <a:rPr lang="pt-BR" sz="1600" dirty="0">
                <a:solidFill>
                  <a:srgbClr val="24292E"/>
                </a:solidFill>
              </a:rPr>
              <a:t>dl)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if</a:t>
            </a:r>
            <a:r>
              <a:rPr lang="en-US" sz="1600" dirty="0">
                <a:solidFill>
                  <a:srgbClr val="24292E"/>
                </a:solidFill>
              </a:rPr>
              <a:t> act </a:t>
            </a:r>
            <a:r>
              <a:rPr lang="en-US" sz="1600" dirty="0"/>
              <a:t>is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None</a:t>
            </a:r>
            <a:r>
              <a:rPr lang="en-US" sz="1600" dirty="0">
                <a:solidFill>
                  <a:srgbClr val="24292E"/>
                </a:solidFill>
              </a:rPr>
              <a:t>: act 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/>
              <a:t>getattr</a:t>
            </a:r>
            <a:r>
              <a:rPr lang="en-US" sz="1600" dirty="0">
                <a:solidFill>
                  <a:srgbClr val="24292E"/>
                </a:solidFill>
              </a:rPr>
              <a:t>(</a:t>
            </a:r>
            <a:r>
              <a:rPr lang="en-US" sz="1600" dirty="0" err="1">
                <a:solidFill>
                  <a:srgbClr val="24292E"/>
                </a:solidFill>
              </a:rPr>
              <a:t>self.loss_func</a:t>
            </a:r>
            <a:r>
              <a:rPr lang="en-US" sz="1600" dirty="0">
                <a:solidFill>
                  <a:srgbClr val="24292E"/>
                </a:solidFill>
              </a:rPr>
              <a:t>, </a:t>
            </a:r>
            <a:r>
              <a:rPr lang="en-US" sz="1600" dirty="0"/>
              <a:t>'activation'</a:t>
            </a:r>
            <a:r>
              <a:rPr lang="en-US" sz="1600" dirty="0">
                <a:solidFill>
                  <a:srgbClr val="24292E"/>
                </a:solidFill>
              </a:rPr>
              <a:t>, </a:t>
            </a:r>
            <a:r>
              <a:rPr lang="en-US" sz="1600" dirty="0" err="1">
                <a:solidFill>
                  <a:srgbClr val="24292E"/>
                </a:solidFill>
              </a:rPr>
              <a:t>noop</a:t>
            </a:r>
            <a:r>
              <a:rPr lang="en-US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</a:rPr>
              <a:t>res</a:t>
            </a:r>
            <a:r>
              <a:rPr lang="fr-FR" sz="1600" dirty="0">
                <a:solidFill>
                  <a:srgbClr val="24292E"/>
                </a:solidFill>
              </a:rPr>
              <a:t>[</a:t>
            </a:r>
            <a:r>
              <a:rPr lang="fr-FR" sz="1600" dirty="0" err="1">
                <a:solidFill>
                  <a:srgbClr val="24292E"/>
                </a:solidFill>
              </a:rPr>
              <a:t>pred_i</a:t>
            </a:r>
            <a:r>
              <a:rPr lang="fr-FR" sz="1600" dirty="0">
                <a:solidFill>
                  <a:srgbClr val="24292E"/>
                </a:solidFill>
              </a:rPr>
              <a:t>] = </a:t>
            </a:r>
            <a:r>
              <a:rPr lang="fr-FR" sz="1600" dirty="0" err="1">
                <a:solidFill>
                  <a:srgbClr val="24292E"/>
                </a:solidFill>
              </a:rPr>
              <a:t>act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res</a:t>
            </a:r>
            <a:r>
              <a:rPr lang="fr-FR" sz="1600" dirty="0">
                <a:solidFill>
                  <a:srgbClr val="24292E"/>
                </a:solidFill>
              </a:rPr>
              <a:t>[</a:t>
            </a:r>
            <a:r>
              <a:rPr lang="fr-FR" sz="1600" dirty="0" err="1">
                <a:solidFill>
                  <a:srgbClr val="24292E"/>
                </a:solidFill>
              </a:rPr>
              <a:t>pred_i</a:t>
            </a:r>
            <a:r>
              <a:rPr lang="fr-FR" sz="1600" dirty="0">
                <a:solidFill>
                  <a:srgbClr val="24292E"/>
                </a:solidFill>
              </a:rPr>
              <a:t>])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</a:rPr>
              <a:t>res.</a:t>
            </a:r>
            <a:r>
              <a:rPr lang="fr-FR" sz="1600" dirty="0" err="1"/>
              <a:t>insert</a:t>
            </a:r>
            <a:r>
              <a:rPr lang="fr-FR" sz="1600" dirty="0">
                <a:solidFill>
                  <a:srgbClr val="24292E"/>
                </a:solidFill>
              </a:rPr>
              <a:t>(pred_i</a:t>
            </a:r>
            <a:r>
              <a:rPr lang="fr-FR" sz="1600" dirty="0"/>
              <a:t>+2</a:t>
            </a:r>
            <a:r>
              <a:rPr lang="fr-FR" sz="1600" dirty="0">
                <a:solidFill>
                  <a:srgbClr val="24292E"/>
                </a:solidFill>
              </a:rPr>
              <a:t>, </a:t>
            </a:r>
            <a:r>
              <a:rPr lang="fr-FR" sz="1600" dirty="0" err="1"/>
              <a:t>getattr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self.loss_func</a:t>
            </a:r>
            <a:r>
              <a:rPr lang="fr-FR" sz="1600" dirty="0">
                <a:solidFill>
                  <a:srgbClr val="24292E"/>
                </a:solidFill>
              </a:rPr>
              <a:t>, </a:t>
            </a:r>
            <a:r>
              <a:rPr lang="fr-FR" sz="1600" dirty="0"/>
              <a:t>'</a:t>
            </a:r>
            <a:r>
              <a:rPr lang="fr-FR" sz="1600" dirty="0" err="1"/>
              <a:t>decodes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24292E"/>
                </a:solidFill>
              </a:rPr>
              <a:t>, </a:t>
            </a:r>
            <a:r>
              <a:rPr lang="fr-FR" sz="1600" dirty="0" err="1">
                <a:solidFill>
                  <a:srgbClr val="24292E"/>
                </a:solidFill>
              </a:rPr>
              <a:t>noop</a:t>
            </a:r>
            <a:r>
              <a:rPr lang="fr-FR" sz="1600" dirty="0">
                <a:solidFill>
                  <a:srgbClr val="24292E"/>
                </a:solidFill>
              </a:rPr>
              <a:t>)(</a:t>
            </a:r>
            <a:r>
              <a:rPr lang="fr-FR" sz="1600" dirty="0" err="1">
                <a:solidFill>
                  <a:srgbClr val="24292E"/>
                </a:solidFill>
              </a:rPr>
              <a:t>res</a:t>
            </a:r>
            <a:r>
              <a:rPr lang="fr-FR" sz="1600" dirty="0">
                <a:solidFill>
                  <a:srgbClr val="24292E"/>
                </a:solidFill>
              </a:rPr>
              <a:t>[</a:t>
            </a:r>
            <a:r>
              <a:rPr lang="fr-FR" sz="1600" dirty="0" err="1">
                <a:solidFill>
                  <a:srgbClr val="24292E"/>
                </a:solidFill>
              </a:rPr>
              <a:t>pred_i</a:t>
            </a:r>
            <a:r>
              <a:rPr lang="fr-FR" sz="1600" dirty="0">
                <a:solidFill>
                  <a:srgbClr val="24292E"/>
                </a:solidFill>
              </a:rPr>
              <a:t>]))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with_decoded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pred_i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= 1 if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with_input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else 0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return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/>
              <a:t>tuple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res</a:t>
            </a:r>
            <a:r>
              <a:rPr lang="fr-FR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GatherPredsCallback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24292E"/>
                </a:solidFill>
              </a:rPr>
              <a:t>after_batch</a:t>
            </a:r>
            <a:endParaRPr lang="fr-FR" sz="16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4292E"/>
                </a:solidFill>
              </a:rPr>
              <a:t>inputs	+=	</a:t>
            </a:r>
            <a:r>
              <a:rPr lang="fr-FR" dirty="0" err="1">
                <a:solidFill>
                  <a:srgbClr val="24292E"/>
                </a:solidFill>
              </a:rPr>
              <a:t>learn.xb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4292E"/>
                </a:solidFill>
              </a:rPr>
              <a:t>preds</a:t>
            </a:r>
            <a:r>
              <a:rPr lang="fr-FR" dirty="0">
                <a:solidFill>
                  <a:srgbClr val="24292E"/>
                </a:solidFill>
              </a:rPr>
              <a:t>	+=	</a:t>
            </a:r>
            <a:r>
              <a:rPr lang="fr-FR" dirty="0" err="1">
                <a:solidFill>
                  <a:srgbClr val="24292E"/>
                </a:solidFill>
              </a:rPr>
              <a:t>learn.pred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4292E"/>
                </a:solidFill>
              </a:rPr>
              <a:t>targets</a:t>
            </a:r>
            <a:r>
              <a:rPr lang="fr-FR" dirty="0">
                <a:solidFill>
                  <a:srgbClr val="24292E"/>
                </a:solidFill>
              </a:rPr>
              <a:t>  	+=	</a:t>
            </a:r>
            <a:r>
              <a:rPr lang="fr-FR" dirty="0" err="1">
                <a:solidFill>
                  <a:srgbClr val="24292E"/>
                </a:solidFill>
              </a:rPr>
              <a:t>learn.yb</a:t>
            </a:r>
            <a:r>
              <a:rPr lang="fr-FR" dirty="0">
                <a:solidFill>
                  <a:srgbClr val="24292E"/>
                </a:solidFill>
              </a:rPr>
              <a:t> 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4292E"/>
                </a:solidFill>
              </a:rPr>
              <a:t>losses</a:t>
            </a:r>
            <a:r>
              <a:rPr lang="fr-FR" dirty="0">
                <a:solidFill>
                  <a:srgbClr val="24292E"/>
                </a:solidFill>
              </a:rPr>
              <a:t>	+=	</a:t>
            </a:r>
            <a:r>
              <a:rPr lang="fr-FR" dirty="0" err="1">
                <a:solidFill>
                  <a:srgbClr val="24292E"/>
                </a:solidFill>
              </a:rPr>
              <a:t>learn.loss</a:t>
            </a:r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CrossEntropyLossFlat</a:t>
            </a:r>
            <a:r>
              <a:rPr lang="fr-FR" dirty="0">
                <a:solidFill>
                  <a:srgbClr val="24292E"/>
                </a:solidFill>
              </a:rPr>
              <a:t>(</a:t>
            </a:r>
            <a:r>
              <a:rPr lang="fr-FR" dirty="0" err="1"/>
              <a:t>BaseLoss</a:t>
            </a:r>
            <a:r>
              <a:rPr lang="fr-FR" dirty="0">
                <a:solidFill>
                  <a:srgbClr val="24292E"/>
                </a:solidFill>
              </a:rPr>
              <a:t>)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def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b="1" dirty="0"/>
              <a:t>activation</a:t>
            </a:r>
            <a:r>
              <a:rPr lang="en-US" sz="1600" dirty="0">
                <a:solidFill>
                  <a:srgbClr val="24292E"/>
                </a:solidFill>
              </a:rPr>
              <a:t>(self, x): </a:t>
            </a:r>
            <a:r>
              <a:rPr lang="en-US" sz="1600" dirty="0"/>
              <a:t>return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/>
              <a:t>F</a:t>
            </a:r>
            <a:r>
              <a:rPr lang="en-US" sz="1600" dirty="0" err="1">
                <a:solidFill>
                  <a:srgbClr val="24292E"/>
                </a:solidFill>
              </a:rPr>
              <a:t>.</a:t>
            </a:r>
            <a:r>
              <a:rPr lang="en-US" sz="1600" dirty="0" err="1"/>
              <a:t>softmax</a:t>
            </a:r>
            <a:r>
              <a:rPr lang="en-US" sz="1600" dirty="0">
                <a:solidFill>
                  <a:srgbClr val="24292E"/>
                </a:solidFill>
              </a:rPr>
              <a:t>(x, dim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24292E"/>
                </a:solidFill>
              </a:rPr>
              <a:t>self.axis</a:t>
            </a:r>
            <a:r>
              <a:rPr lang="en-US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def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b="1" dirty="0" err="1"/>
              <a:t>decodes</a:t>
            </a:r>
            <a:r>
              <a:rPr lang="fr-FR" sz="1600" dirty="0">
                <a:solidFill>
                  <a:srgbClr val="24292E"/>
                </a:solidFill>
              </a:rPr>
              <a:t>(self, x): </a:t>
            </a:r>
            <a:r>
              <a:rPr lang="fr-FR" sz="1600" dirty="0"/>
              <a:t>return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 err="1">
                <a:solidFill>
                  <a:srgbClr val="24292E"/>
                </a:solidFill>
              </a:rPr>
              <a:t>x.</a:t>
            </a:r>
            <a:r>
              <a:rPr lang="fr-FR" sz="1600" dirty="0" err="1"/>
              <a:t>argmax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dim</a:t>
            </a:r>
            <a:r>
              <a:rPr lang="fr-FR" sz="1600" dirty="0"/>
              <a:t>=</a:t>
            </a:r>
            <a:r>
              <a:rPr lang="fr-FR" sz="1600" dirty="0" err="1">
                <a:solidFill>
                  <a:srgbClr val="24292E"/>
                </a:solidFill>
              </a:rPr>
              <a:t>self.axis</a:t>
            </a:r>
            <a:r>
              <a:rPr lang="fr-FR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2686"/>
            <a:ext cx="673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get_preds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Loss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58162" y="3035515"/>
            <a:ext cx="2412414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806932" y="3793010"/>
            <a:ext cx="1058400" cy="209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71904" y="3225364"/>
            <a:ext cx="1955041" cy="436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with_input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with_loss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dirty="0" err="1"/>
              <a:t>predict</a:t>
            </a:r>
            <a:r>
              <a:rPr lang="fr-FR" dirty="0"/>
              <a:t>(</a:t>
            </a:r>
            <a:r>
              <a:rPr lang="en-US" sz="1400" dirty="0"/>
              <a:t>item, </a:t>
            </a:r>
            <a:r>
              <a:rPr lang="en-US" sz="1400" dirty="0" err="1"/>
              <a:t>rm_type_tfms</a:t>
            </a:r>
            <a:r>
              <a:rPr lang="en-US" sz="1400" dirty="0"/>
              <a:t>=None, </a:t>
            </a:r>
            <a:r>
              <a:rPr lang="en-US" sz="1400" dirty="0" err="1"/>
              <a:t>with_input</a:t>
            </a:r>
            <a:r>
              <a:rPr lang="en-US" sz="1400" dirty="0"/>
              <a:t>=False</a:t>
            </a:r>
            <a:r>
              <a:rPr lang="fr-FR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dl = </a:t>
            </a:r>
            <a:r>
              <a:rPr lang="en-US" sz="1600" dirty="0" err="1">
                <a:solidFill>
                  <a:srgbClr val="24292E"/>
                </a:solidFill>
              </a:rPr>
              <a:t>self.dls.test_dl</a:t>
            </a:r>
            <a:r>
              <a:rPr lang="en-US" sz="1600" dirty="0">
                <a:solidFill>
                  <a:srgbClr val="24292E"/>
                </a:solidFill>
              </a:rPr>
              <a:t>([item] , </a:t>
            </a:r>
            <a:r>
              <a:rPr lang="en-US" sz="1600" dirty="0" err="1">
                <a:solidFill>
                  <a:srgbClr val="24292E"/>
                </a:solidFill>
              </a:rPr>
              <a:t>rm_type_tfms</a:t>
            </a:r>
            <a:r>
              <a:rPr lang="en-US" sz="1600" dirty="0">
                <a:solidFill>
                  <a:srgbClr val="24292E"/>
                </a:solidFill>
              </a:rPr>
              <a:t>=</a:t>
            </a:r>
            <a:r>
              <a:rPr lang="en-US" sz="1600" dirty="0" err="1">
                <a:solidFill>
                  <a:srgbClr val="24292E"/>
                </a:solidFill>
              </a:rPr>
              <a:t>rm_type_tfms</a:t>
            </a:r>
            <a:r>
              <a:rPr lang="en-US" sz="1600" dirty="0">
                <a:solidFill>
                  <a:srgbClr val="24292E"/>
                </a:solidFill>
              </a:rPr>
              <a:t>, </a:t>
            </a:r>
            <a:r>
              <a:rPr lang="en-US" sz="1600" dirty="0" err="1">
                <a:solidFill>
                  <a:srgbClr val="24292E"/>
                </a:solidFill>
              </a:rPr>
              <a:t>num_workers</a:t>
            </a:r>
            <a:r>
              <a:rPr lang="en-US" sz="1600" dirty="0">
                <a:solidFill>
                  <a:srgbClr val="24292E"/>
                </a:solidFill>
              </a:rPr>
              <a:t>=0)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inp,</a:t>
            </a:r>
            <a:r>
              <a:rPr lang="en-US" sz="1600" dirty="0" err="1">
                <a:solidFill>
                  <a:srgbClr val="24292E"/>
                </a:solidFill>
              </a:rPr>
              <a:t>preds</a:t>
            </a:r>
            <a:r>
              <a:rPr lang="en-US" sz="1600" dirty="0">
                <a:solidFill>
                  <a:srgbClr val="24292E"/>
                </a:solidFill>
              </a:rPr>
              <a:t>,_,</a:t>
            </a:r>
            <a:r>
              <a:rPr lang="en-US" sz="1600" dirty="0" err="1">
                <a:solidFill>
                  <a:srgbClr val="24292E"/>
                </a:solidFill>
              </a:rPr>
              <a:t>dec_preds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>
                <a:solidFill>
                  <a:srgbClr val="24292E"/>
                </a:solidFill>
              </a:rPr>
              <a:t>self</a:t>
            </a:r>
            <a:r>
              <a:rPr lang="en-US" sz="1600" dirty="0" err="1">
                <a:solidFill>
                  <a:srgbClr val="00B0F0"/>
                </a:solidFill>
              </a:rPr>
              <a:t>.</a:t>
            </a:r>
            <a:r>
              <a:rPr lang="en-US" sz="1600" b="1" dirty="0" err="1">
                <a:solidFill>
                  <a:srgbClr val="00B0F0"/>
                </a:solidFill>
              </a:rPr>
              <a:t>get_preds</a:t>
            </a:r>
            <a:r>
              <a:rPr lang="en-US" sz="1600" b="1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24292E"/>
                </a:solidFill>
              </a:rPr>
              <a:t>dl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24292E"/>
                </a:solidFill>
              </a:rPr>
              <a:t>dl, </a:t>
            </a:r>
            <a:r>
              <a:rPr lang="en-US" sz="1600" dirty="0" err="1">
                <a:solidFill>
                  <a:srgbClr val="24292E"/>
                </a:solidFill>
              </a:rPr>
              <a:t>with_input</a:t>
            </a:r>
            <a:r>
              <a:rPr lang="en-US" sz="1600" dirty="0"/>
              <a:t>=True</a:t>
            </a:r>
            <a:r>
              <a:rPr lang="en-US" sz="1600" dirty="0">
                <a:solidFill>
                  <a:srgbClr val="24292E"/>
                </a:solidFill>
              </a:rPr>
              <a:t>, </a:t>
            </a:r>
            <a:r>
              <a:rPr lang="en-US" sz="1600" dirty="0" err="1">
                <a:solidFill>
                  <a:srgbClr val="24292E"/>
                </a:solidFill>
              </a:rPr>
              <a:t>with_decoded</a:t>
            </a:r>
            <a:r>
              <a:rPr lang="en-US" sz="1600" dirty="0"/>
              <a:t>=True</a:t>
            </a:r>
            <a:r>
              <a:rPr lang="en-US" sz="1600" b="1" dirty="0">
                <a:solidFill>
                  <a:srgbClr val="00B0F0"/>
                </a:solidFill>
              </a:rPr>
              <a:t>)</a:t>
            </a:r>
            <a:endParaRPr lang="fr-FR" sz="1600" b="1" dirty="0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</a:rPr>
              <a:t>i </a:t>
            </a:r>
            <a:r>
              <a:rPr lang="fr-FR" sz="1600" dirty="0"/>
              <a:t>=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 err="1"/>
              <a:t>getattr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self.dls</a:t>
            </a:r>
            <a:r>
              <a:rPr lang="fr-FR" sz="1600" dirty="0">
                <a:solidFill>
                  <a:srgbClr val="24292E"/>
                </a:solidFill>
              </a:rPr>
              <a:t>, </a:t>
            </a:r>
            <a:r>
              <a:rPr lang="fr-FR" sz="1600" dirty="0"/>
              <a:t>'</a:t>
            </a:r>
            <a:r>
              <a:rPr lang="fr-FR" sz="1600" dirty="0" err="1"/>
              <a:t>n_inp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24292E"/>
                </a:solidFill>
              </a:rPr>
              <a:t>, </a:t>
            </a:r>
            <a:r>
              <a:rPr lang="fr-FR" sz="1600" dirty="0"/>
              <a:t>-1</a:t>
            </a:r>
            <a:r>
              <a:rPr lang="fr-FR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</a:rPr>
              <a:t>dec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/>
              <a:t>=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 err="1">
                <a:solidFill>
                  <a:srgbClr val="24292E"/>
                </a:solidFill>
              </a:rPr>
              <a:t>self.dls.</a:t>
            </a:r>
            <a:r>
              <a:rPr lang="fr-FR" sz="1600" dirty="0" err="1"/>
              <a:t>decode_batch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inp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/>
              <a:t>+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 err="1"/>
              <a:t>tuplify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dec_preds</a:t>
            </a:r>
            <a:r>
              <a:rPr lang="fr-FR" sz="1600" dirty="0">
                <a:solidFill>
                  <a:srgbClr val="24292E"/>
                </a:solidFill>
              </a:rPr>
              <a:t>))[</a:t>
            </a:r>
            <a:r>
              <a:rPr lang="fr-FR" sz="1600" dirty="0"/>
              <a:t>0</a:t>
            </a:r>
            <a:r>
              <a:rPr lang="fr-FR" sz="1600" dirty="0">
                <a:solidFill>
                  <a:srgbClr val="24292E"/>
                </a:solidFill>
              </a:rPr>
              <a:t>]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</a:rPr>
              <a:t>dec_inp,dec_targ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/>
              <a:t>=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/>
              <a:t>map</a:t>
            </a:r>
            <a:r>
              <a:rPr lang="fr-FR" sz="1600" dirty="0">
                <a:solidFill>
                  <a:srgbClr val="24292E"/>
                </a:solidFill>
              </a:rPr>
              <a:t>(</a:t>
            </a:r>
            <a:r>
              <a:rPr lang="fr-FR" sz="1600" dirty="0" err="1">
                <a:solidFill>
                  <a:srgbClr val="24292E"/>
                </a:solidFill>
              </a:rPr>
              <a:t>detuplify</a:t>
            </a:r>
            <a:r>
              <a:rPr lang="fr-FR" sz="1600" dirty="0">
                <a:solidFill>
                  <a:srgbClr val="24292E"/>
                </a:solidFill>
              </a:rPr>
              <a:t>, [</a:t>
            </a:r>
            <a:r>
              <a:rPr lang="fr-FR" sz="1600" dirty="0" err="1">
                <a:solidFill>
                  <a:srgbClr val="24292E"/>
                </a:solidFill>
              </a:rPr>
              <a:t>dec</a:t>
            </a:r>
            <a:r>
              <a:rPr lang="fr-FR" sz="1600" dirty="0">
                <a:solidFill>
                  <a:srgbClr val="24292E"/>
                </a:solidFill>
              </a:rPr>
              <a:t>[:i],</a:t>
            </a:r>
            <a:r>
              <a:rPr lang="fr-FR" sz="1600" dirty="0" err="1">
                <a:solidFill>
                  <a:srgbClr val="24292E"/>
                </a:solidFill>
              </a:rPr>
              <a:t>dec</a:t>
            </a:r>
            <a:r>
              <a:rPr lang="fr-FR" sz="1600" dirty="0">
                <a:solidFill>
                  <a:srgbClr val="24292E"/>
                </a:solidFill>
              </a:rPr>
              <a:t>[i:]])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return </a:t>
            </a:r>
            <a:r>
              <a:rPr lang="en-US" sz="1600" dirty="0" err="1">
                <a:solidFill>
                  <a:srgbClr val="24292E"/>
                </a:solidFill>
              </a:rPr>
              <a:t>dec_targ,dec_preds</a:t>
            </a:r>
            <a:r>
              <a:rPr lang="en-US" sz="1600" dirty="0">
                <a:solidFill>
                  <a:srgbClr val="24292E"/>
                </a:solidFill>
              </a:rPr>
              <a:t>[</a:t>
            </a:r>
            <a:r>
              <a:rPr lang="en-US" sz="1600" dirty="0"/>
              <a:t>0</a:t>
            </a:r>
            <a:r>
              <a:rPr lang="en-US" sz="1600" dirty="0">
                <a:solidFill>
                  <a:srgbClr val="24292E"/>
                </a:solidFill>
              </a:rPr>
              <a:t>],</a:t>
            </a:r>
            <a:r>
              <a:rPr lang="en-US" sz="1600" dirty="0" err="1">
                <a:solidFill>
                  <a:srgbClr val="24292E"/>
                </a:solidFill>
              </a:rPr>
              <a:t>preds</a:t>
            </a:r>
            <a:r>
              <a:rPr lang="en-US" sz="1600" dirty="0">
                <a:solidFill>
                  <a:srgbClr val="24292E"/>
                </a:solidFill>
              </a:rPr>
              <a:t>[</a:t>
            </a:r>
            <a:r>
              <a:rPr lang="en-US" sz="1600" dirty="0"/>
              <a:t>0</a:t>
            </a:r>
            <a:r>
              <a:rPr lang="en-US" sz="1600" dirty="0">
                <a:solidFill>
                  <a:srgbClr val="24292E"/>
                </a:solidFill>
              </a:rPr>
              <a:t>]</a:t>
            </a:r>
            <a:endParaRPr lang="fr-FR" sz="16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TfmDL.decode_batch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self.after_batch.decode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retain_types</a:t>
            </a:r>
            <a:r>
              <a:rPr lang="en-US" sz="1600" dirty="0"/>
              <a:t>(b, </a:t>
            </a:r>
            <a:r>
              <a:rPr lang="en-US" sz="1600" dirty="0" err="1"/>
              <a:t>typs</a:t>
            </a:r>
            <a:r>
              <a:rPr lang="en-US" sz="1600" dirty="0"/>
              <a:t>=</a:t>
            </a:r>
            <a:r>
              <a:rPr lang="en-US" sz="1600" dirty="0" err="1"/>
              <a:t>self._types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self.before_batch.decode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self.after_item.decode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self.dataset.decode</a:t>
            </a:r>
            <a:r>
              <a:rPr lang="fr-FR" sz="1600" dirty="0"/>
              <a:t> [or </a:t>
            </a:r>
            <a:r>
              <a:rPr lang="fr-FR" sz="1600" dirty="0" err="1"/>
              <a:t>noop</a:t>
            </a:r>
            <a:r>
              <a:rPr lang="fr-FR" sz="1600" dirty="0"/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batch_to_samples</a:t>
            </a:r>
            <a:r>
              <a:rPr lang="fr-FR" sz="1600" dirty="0"/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2686"/>
            <a:ext cx="586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83172"/>
            <a:ext cx="3827208" cy="1966249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dirty="0" err="1"/>
              <a:t>show_results</a:t>
            </a:r>
            <a:r>
              <a:rPr lang="fr-FR" dirty="0"/>
              <a:t>(</a:t>
            </a:r>
            <a:r>
              <a:rPr lang="fr-FR" sz="1400" dirty="0" err="1"/>
              <a:t>ds_idx</a:t>
            </a:r>
            <a:r>
              <a:rPr lang="fr-FR" sz="1400" dirty="0"/>
              <a:t>=1, dl=None, </a:t>
            </a:r>
            <a:r>
              <a:rPr lang="fr-FR" sz="1400" dirty="0" err="1"/>
              <a:t>max_n</a:t>
            </a:r>
            <a:r>
              <a:rPr lang="fr-FR" sz="1400" dirty="0"/>
              <a:t>=9, </a:t>
            </a:r>
            <a:r>
              <a:rPr lang="fr-FR" sz="1400" dirty="0" err="1"/>
              <a:t>shuffle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</a:rPr>
              <a:t>b </a:t>
            </a:r>
            <a:r>
              <a:rPr lang="fr-FR" sz="1600" dirty="0"/>
              <a:t>=</a:t>
            </a:r>
            <a:r>
              <a:rPr lang="fr-FR" sz="1600" dirty="0">
                <a:solidFill>
                  <a:srgbClr val="24292E"/>
                </a:solidFill>
              </a:rPr>
              <a:t> </a:t>
            </a:r>
            <a:r>
              <a:rPr lang="fr-FR" sz="1600" dirty="0" err="1">
                <a:solidFill>
                  <a:srgbClr val="24292E"/>
                </a:solidFill>
              </a:rPr>
              <a:t>dl.</a:t>
            </a:r>
            <a:r>
              <a:rPr lang="fr-FR" sz="1600" dirty="0" err="1"/>
              <a:t>one_batch</a:t>
            </a:r>
            <a:r>
              <a:rPr lang="fr-FR" sz="1600" dirty="0">
                <a:solidFill>
                  <a:srgbClr val="24292E"/>
                </a:solidFill>
              </a:rPr>
              <a:t>()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_,_,</a:t>
            </a:r>
            <a:r>
              <a:rPr lang="en-US" sz="1600" dirty="0" err="1">
                <a:solidFill>
                  <a:srgbClr val="24292E"/>
                </a:solidFill>
              </a:rPr>
              <a:t>dec_preds</a:t>
            </a:r>
            <a:r>
              <a:rPr lang="en-US" sz="1600" dirty="0">
                <a:solidFill>
                  <a:srgbClr val="24292E"/>
                </a:solidFill>
              </a:rPr>
              <a:t> = </a:t>
            </a:r>
            <a:r>
              <a:rPr lang="en-US" sz="1600" dirty="0" err="1">
                <a:solidFill>
                  <a:srgbClr val="24292E"/>
                </a:solidFill>
              </a:rPr>
              <a:t>self.</a:t>
            </a:r>
            <a:r>
              <a:rPr lang="en-US" sz="1600" b="1" dirty="0" err="1">
                <a:solidFill>
                  <a:srgbClr val="00B0F0"/>
                </a:solidFill>
              </a:rPr>
              <a:t>get_preds</a:t>
            </a:r>
            <a:r>
              <a:rPr lang="en-US" sz="1600" b="1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24292E"/>
                </a:solidFill>
              </a:rPr>
              <a:t>dl=[b], </a:t>
            </a:r>
            <a:r>
              <a:rPr lang="en-US" sz="1600" dirty="0" err="1">
                <a:solidFill>
                  <a:srgbClr val="24292E"/>
                </a:solidFill>
              </a:rPr>
              <a:t>with_decoded</a:t>
            </a:r>
            <a:r>
              <a:rPr lang="en-US" sz="1600" dirty="0">
                <a:solidFill>
                  <a:srgbClr val="24292E"/>
                </a:solidFill>
              </a:rPr>
              <a:t>=True</a:t>
            </a:r>
            <a:r>
              <a:rPr lang="en-US" sz="1600" b="1" dirty="0">
                <a:solidFill>
                  <a:srgbClr val="00B0F0"/>
                </a:solidFill>
              </a:rPr>
              <a:t>)</a:t>
            </a:r>
            <a:endParaRPr lang="fr-FR" sz="1600" b="1" dirty="0">
              <a:solidFill>
                <a:srgbClr val="00B0F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</a:rPr>
              <a:t>self.dls.</a:t>
            </a:r>
            <a:r>
              <a:rPr lang="fr-FR" sz="1600" dirty="0" err="1"/>
              <a:t>show_results</a:t>
            </a:r>
            <a:r>
              <a:rPr lang="fr-FR" sz="1600" dirty="0">
                <a:solidFill>
                  <a:srgbClr val="24292E"/>
                </a:solidFill>
              </a:rPr>
              <a:t>(b, </a:t>
            </a:r>
            <a:r>
              <a:rPr lang="fr-FR" sz="1600" dirty="0" err="1">
                <a:solidFill>
                  <a:srgbClr val="24292E"/>
                </a:solidFill>
              </a:rPr>
              <a:t>dec_preds</a:t>
            </a:r>
            <a:r>
              <a:rPr lang="fr-FR" sz="1600" dirty="0">
                <a:solidFill>
                  <a:srgbClr val="24292E"/>
                </a:solidFill>
              </a:rPr>
              <a:t>)</a:t>
            </a:r>
            <a:endParaRPr lang="fr-FR" sz="160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</a:rPr>
              <a:t>b_out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>
                <a:effectLst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b[: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self.n_inp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] </a:t>
            </a:r>
            <a:r>
              <a:rPr lang="en-US" sz="1600" b="0" i="0" dirty="0">
                <a:effectLst/>
              </a:rPr>
              <a:t>+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>
                <a:effectLst/>
              </a:rPr>
              <a:t>tuple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(out)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/>
              <a:t>x,y,its = self.show_batch(b, max_n=max_n, show=False)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TfmDL.show_results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</a:rPr>
              <a:t>x1,y1,outs </a:t>
            </a:r>
            <a:r>
              <a:rPr lang="en-US" sz="1600" b="0" i="0" dirty="0">
                <a:effectLst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</a:t>
            </a:r>
            <a:r>
              <a:rPr lang="en-US" sz="1600" b="0" i="0" dirty="0" err="1">
                <a:effectLst/>
              </a:rPr>
              <a:t>show_batch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b_out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en-US" sz="1600" b="0" i="0" dirty="0">
                <a:effectLst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, show</a:t>
            </a:r>
            <a:r>
              <a:rPr lang="en-US" sz="1600" b="0" i="0" dirty="0">
                <a:effectLst/>
              </a:rPr>
              <a:t>=False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</a:rPr>
              <a:t>res </a:t>
            </a:r>
            <a:r>
              <a:rPr lang="en-US" sz="1600" b="0" i="0" dirty="0">
                <a:effectLst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 (x, y, its, outs</a:t>
            </a:r>
            <a:r>
              <a:rPr lang="en-US" sz="1600" dirty="0">
                <a:solidFill>
                  <a:srgbClr val="24292E"/>
                </a:solidFill>
              </a:rPr>
              <a:t>-&gt;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[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self.n_inp</a:t>
            </a:r>
            <a:r>
              <a:rPr lang="en-US" sz="1600" dirty="0">
                <a:solidFill>
                  <a:srgbClr val="24292E"/>
                </a:solidFill>
              </a:rPr>
              <a:t>:]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</a:rPr>
              <a:t>@typedispatch </a:t>
            </a:r>
            <a:r>
              <a:rPr lang="pt-BR" sz="1600" b="0" i="0" dirty="0">
                <a:effectLst/>
              </a:rPr>
              <a:t>show_results</a:t>
            </a:r>
            <a:r>
              <a:rPr lang="pt-BR" sz="1600" b="0" i="0" dirty="0">
                <a:solidFill>
                  <a:srgbClr val="24292E"/>
                </a:solidFill>
                <a:effectLst/>
              </a:rPr>
              <a:t>(</a:t>
            </a:r>
            <a:r>
              <a:rPr lang="pt-BR" sz="1600" b="0" i="0" dirty="0">
                <a:effectLst/>
              </a:rPr>
              <a:t>*</a:t>
            </a:r>
            <a:r>
              <a:rPr lang="pt-BR" sz="1600" b="0" i="0" dirty="0">
                <a:solidFill>
                  <a:srgbClr val="24292E"/>
                </a:solidFill>
                <a:effectLst/>
              </a:rPr>
              <a:t>res, ctxs</a:t>
            </a:r>
            <a:r>
              <a:rPr lang="pt-BR" sz="1600" b="0" i="0" dirty="0">
                <a:effectLst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</a:rPr>
              <a:t>ctxs, max_n</a:t>
            </a:r>
            <a:r>
              <a:rPr lang="pt-BR" sz="1600" b="0" i="0" dirty="0">
                <a:effectLst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</a:rPr>
              <a:t>max_n)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2686"/>
            <a:ext cx="679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show_results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35397"/>
            <a:ext cx="1484851" cy="1000877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TfmDL.show_batch</a:t>
            </a:r>
            <a:r>
              <a:rPr lang="fr-FR" dirty="0"/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67560"/>
            <a:ext cx="1484851" cy="2028086"/>
          </a:xfrm>
          <a:prstGeom prst="bentConnector3">
            <a:avLst>
              <a:gd name="adj1" fmla="val -32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 flipV="1">
            <a:off x="7180976" y="4017486"/>
            <a:ext cx="486562" cy="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</a:rPr>
              <a:t>b =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self.after_batch.</a:t>
            </a:r>
            <a:r>
              <a:rPr lang="en-US" sz="1600" b="0" i="0" dirty="0" err="1">
                <a:effectLst/>
              </a:rPr>
              <a:t>decode</a:t>
            </a:r>
            <a:r>
              <a:rPr lang="en-US" sz="1600" b="0" i="0" dirty="0">
                <a:effectLst/>
              </a:rPr>
              <a:t>(b)</a:t>
            </a:r>
            <a:endParaRPr lang="fr-FR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</a:rPr>
              <a:t>its =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before_batch.decode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-&gt;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after_item.decode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-&gt;</a:t>
            </a:r>
            <a:r>
              <a:rPr lang="fr-FR" sz="1600" b="0" i="0" dirty="0" err="1">
                <a:solidFill>
                  <a:srgbClr val="24292E"/>
                </a:solidFill>
                <a:effectLst/>
              </a:rPr>
              <a:t>dataset</a:t>
            </a:r>
            <a:r>
              <a:rPr lang="fr-FR" sz="1600" dirty="0" err="1">
                <a:solidFill>
                  <a:srgbClr val="24292E"/>
                </a:solidFill>
              </a:rPr>
              <a:t>.</a:t>
            </a:r>
            <a:r>
              <a:rPr lang="fr-FR" sz="1600" b="0" i="0" dirty="0" err="1">
                <a:effectLst/>
              </a:rPr>
              <a:t>decode</a:t>
            </a:r>
            <a:r>
              <a:rPr lang="fr-FR" sz="1600" b="0" i="0" dirty="0">
                <a:effectLst/>
              </a:rPr>
              <a:t>-&gt;</a:t>
            </a:r>
            <a:r>
              <a:rPr lang="fr-FR" sz="1600" b="0" i="0" dirty="0" err="1">
                <a:effectLst/>
              </a:rPr>
              <a:t>batch_to_samples</a:t>
            </a:r>
            <a:r>
              <a:rPr lang="fr-FR" sz="1600" b="0" i="0" dirty="0">
                <a:effectLst/>
              </a:rPr>
              <a:t>(b)</a:t>
            </a:r>
            <a:endParaRPr lang="fr-FR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</a:rPr>
              <a:t>return 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detuplify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(b[: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self.n_inp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]),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detuplify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(b[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self.n_inp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:]),its</a:t>
            </a:r>
            <a:endParaRPr lang="fr-FR" sz="1600" dirty="0"/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</a:rPr>
              <a:t>xb</a:t>
            </a:r>
            <a:r>
              <a:rPr lang="fr-FR" sz="1200" dirty="0">
                <a:solidFill>
                  <a:schemeClr val="tx1"/>
                </a:solidFill>
              </a:rPr>
              <a:t>=</a:t>
            </a:r>
            <a:r>
              <a:rPr lang="fr-FR" sz="1200" dirty="0" err="1">
                <a:solidFill>
                  <a:schemeClr val="tx1"/>
                </a:solidFill>
              </a:rPr>
              <a:t>res</a:t>
            </a:r>
            <a:r>
              <a:rPr lang="fr-FR" sz="1200" dirty="0">
                <a:solidFill>
                  <a:schemeClr val="tx1"/>
                </a:solidFill>
              </a:rPr>
              <a:t>[0] , </a:t>
            </a:r>
            <a:r>
              <a:rPr lang="fr-FR" sz="1200" dirty="0" err="1">
                <a:solidFill>
                  <a:schemeClr val="tx1"/>
                </a:solidFill>
              </a:rPr>
              <a:t>yb</a:t>
            </a:r>
            <a:r>
              <a:rPr lang="fr-FR" sz="1200" dirty="0">
                <a:solidFill>
                  <a:schemeClr val="tx1"/>
                </a:solidFill>
              </a:rPr>
              <a:t>=</a:t>
            </a:r>
            <a:r>
              <a:rPr lang="fr-FR" sz="1200" dirty="0" err="1">
                <a:solidFill>
                  <a:schemeClr val="tx1"/>
                </a:solidFill>
              </a:rPr>
              <a:t>res</a:t>
            </a:r>
            <a:r>
              <a:rPr lang="fr-FR" sz="1200" dirty="0">
                <a:solidFill>
                  <a:schemeClr val="tx1"/>
                </a:solidFill>
              </a:rPr>
              <a:t>[1] are </a:t>
            </a:r>
            <a:r>
              <a:rPr lang="fr-FR" sz="1200" dirty="0" err="1">
                <a:solidFill>
                  <a:schemeClr val="tx1"/>
                </a:solidFill>
              </a:rPr>
              <a:t>used</a:t>
            </a:r>
            <a:r>
              <a:rPr lang="fr-FR" sz="1200" dirty="0">
                <a:solidFill>
                  <a:schemeClr val="tx1"/>
                </a:solidFill>
              </a:rPr>
              <a:t> only for type dispatch, to select the right </a:t>
            </a:r>
            <a:r>
              <a:rPr lang="fr-FR" sz="1200" dirty="0" err="1">
                <a:solidFill>
                  <a:schemeClr val="tx1"/>
                </a:solidFill>
              </a:rPr>
              <a:t>show_results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function</a:t>
            </a:r>
            <a:br>
              <a:rPr lang="fr-FR" sz="1200" dirty="0">
                <a:solidFill>
                  <a:schemeClr val="tx1"/>
                </a:solidFill>
              </a:rPr>
            </a:b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items = </a:t>
            </a:r>
            <a:r>
              <a:rPr lang="fr-FR" sz="1200" dirty="0" err="1">
                <a:solidFill>
                  <a:schemeClr val="tx1"/>
                </a:solidFill>
              </a:rPr>
              <a:t>res</a:t>
            </a:r>
            <a:r>
              <a:rPr lang="fr-FR" sz="1200" dirty="0">
                <a:solidFill>
                  <a:schemeClr val="tx1"/>
                </a:solidFill>
              </a:rPr>
              <a:t>[2] </a:t>
            </a:r>
            <a:r>
              <a:rPr lang="fr-FR" sz="1200" dirty="0" err="1">
                <a:solidFill>
                  <a:schemeClr val="tx1"/>
                </a:solidFill>
              </a:rPr>
              <a:t>is</a:t>
            </a:r>
            <a:r>
              <a:rPr lang="fr-FR" sz="1200" dirty="0">
                <a:solidFill>
                  <a:schemeClr val="tx1"/>
                </a:solidFill>
              </a:rPr>
              <a:t> a </a:t>
            </a:r>
            <a:r>
              <a:rPr lang="fr-FR" sz="1200" dirty="0" err="1">
                <a:solidFill>
                  <a:schemeClr val="tx1"/>
                </a:solidFill>
              </a:rPr>
              <a:t>list</a:t>
            </a:r>
            <a:r>
              <a:rPr lang="fr-FR" sz="1200" dirty="0">
                <a:solidFill>
                  <a:schemeClr val="tx1"/>
                </a:solidFill>
              </a:rPr>
              <a:t> of tuples </a:t>
            </a:r>
            <a:r>
              <a:rPr lang="fr-FR" sz="1200" dirty="0" err="1">
                <a:solidFill>
                  <a:schemeClr val="tx1"/>
                </a:solidFill>
              </a:rPr>
              <a:t>containing</a:t>
            </a:r>
            <a:r>
              <a:rPr lang="fr-FR" sz="1200" dirty="0">
                <a:solidFill>
                  <a:schemeClr val="tx1"/>
                </a:solidFill>
              </a:rPr>
              <a:t> the items : (input, </a:t>
            </a:r>
            <a:r>
              <a:rPr lang="fr-FR" sz="1200" dirty="0" err="1">
                <a:solidFill>
                  <a:schemeClr val="tx1"/>
                </a:solidFill>
              </a:rPr>
              <a:t>target</a:t>
            </a:r>
            <a:r>
              <a:rPr lang="fr-FR" sz="1200" dirty="0">
                <a:solidFill>
                  <a:schemeClr val="tx1"/>
                </a:solidFill>
              </a:rPr>
              <a:t>) </a:t>
            </a:r>
            <a:r>
              <a:rPr lang="fr-FR" sz="1200" dirty="0" err="1">
                <a:solidFill>
                  <a:schemeClr val="tx1"/>
                </a:solidFill>
              </a:rPr>
              <a:t>collated</a:t>
            </a:r>
            <a:r>
              <a:rPr lang="fr-FR" sz="1200" dirty="0">
                <a:solidFill>
                  <a:schemeClr val="tx1"/>
                </a:solidFill>
              </a:rPr>
              <a:t> in the batch</a:t>
            </a:r>
            <a:br>
              <a:rPr lang="fr-FR" sz="1200" dirty="0">
                <a:solidFill>
                  <a:schemeClr val="tx1"/>
                </a:solidFill>
              </a:rPr>
            </a:b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</a:rPr>
              <a:t>outs</a:t>
            </a:r>
            <a:r>
              <a:rPr lang="fr-FR" sz="1200" dirty="0">
                <a:solidFill>
                  <a:schemeClr val="tx1"/>
                </a:solidFill>
              </a:rPr>
              <a:t> = </a:t>
            </a:r>
            <a:r>
              <a:rPr lang="fr-FR" sz="1200" dirty="0" err="1">
                <a:solidFill>
                  <a:schemeClr val="tx1"/>
                </a:solidFill>
              </a:rPr>
              <a:t>res</a:t>
            </a:r>
            <a:r>
              <a:rPr lang="fr-FR" sz="1200" dirty="0">
                <a:solidFill>
                  <a:schemeClr val="tx1"/>
                </a:solidFill>
              </a:rPr>
              <a:t>[3] </a:t>
            </a:r>
            <a:r>
              <a:rPr lang="fr-FR" sz="1200" dirty="0" err="1">
                <a:solidFill>
                  <a:schemeClr val="tx1"/>
                </a:solidFill>
              </a:rPr>
              <a:t>is</a:t>
            </a:r>
            <a:r>
              <a:rPr lang="fr-FR" sz="1200" dirty="0">
                <a:solidFill>
                  <a:schemeClr val="tx1"/>
                </a:solidFill>
              </a:rPr>
              <a:t> a </a:t>
            </a:r>
            <a:r>
              <a:rPr lang="fr-FR" sz="1200" dirty="0" err="1">
                <a:solidFill>
                  <a:schemeClr val="tx1"/>
                </a:solidFill>
              </a:rPr>
              <a:t>list</a:t>
            </a:r>
            <a:r>
              <a:rPr lang="fr-FR" sz="1200" dirty="0">
                <a:solidFill>
                  <a:schemeClr val="tx1"/>
                </a:solidFill>
              </a:rPr>
              <a:t> of tuples, the </a:t>
            </a:r>
            <a:r>
              <a:rPr lang="fr-FR" sz="1200" dirty="0" err="1">
                <a:solidFill>
                  <a:schemeClr val="tx1"/>
                </a:solidFill>
              </a:rPr>
              <a:t>fully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decoded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predictions</a:t>
            </a:r>
            <a:r>
              <a:rPr lang="fr-FR" sz="1200" dirty="0">
                <a:solidFill>
                  <a:schemeClr val="tx1"/>
                </a:solidFill>
              </a:rPr>
              <a:t> (</a:t>
            </a:r>
            <a:r>
              <a:rPr lang="fr-FR" sz="1200" dirty="0" err="1">
                <a:solidFill>
                  <a:schemeClr val="tx1"/>
                </a:solidFill>
              </a:rPr>
              <a:t>pred</a:t>
            </a:r>
            <a:r>
              <a:rPr lang="fr-FR" sz="1200" dirty="0">
                <a:solidFill>
                  <a:schemeClr val="tx1"/>
                </a:solidFill>
              </a:rPr>
              <a:t>) </a:t>
            </a:r>
            <a:r>
              <a:rPr lang="fr-FR" sz="1200" dirty="0" err="1">
                <a:solidFill>
                  <a:schemeClr val="tx1"/>
                </a:solidFill>
              </a:rPr>
              <a:t>corresponding</a:t>
            </a:r>
            <a:r>
              <a:rPr lang="fr-FR" sz="1200" dirty="0">
                <a:solidFill>
                  <a:schemeClr val="tx1"/>
                </a:solidFill>
              </a:rPr>
              <a:t> to the inputs</a:t>
            </a:r>
            <a:br>
              <a:rPr lang="fr-FR" sz="1200" dirty="0">
                <a:solidFill>
                  <a:schemeClr val="tx1"/>
                </a:solidFill>
              </a:rPr>
            </a:b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</a:rPr>
              <a:t>show_results</a:t>
            </a:r>
            <a:r>
              <a:rPr lang="fr-FR" sz="1200" dirty="0">
                <a:solidFill>
                  <a:schemeClr val="tx1"/>
                </a:solidFill>
              </a:rPr>
              <a:t> can </a:t>
            </a:r>
            <a:r>
              <a:rPr lang="fr-FR" sz="1200" dirty="0" err="1">
                <a:solidFill>
                  <a:schemeClr val="tx1"/>
                </a:solidFill>
              </a:rPr>
              <a:t>iterate</a:t>
            </a:r>
            <a:r>
              <a:rPr lang="fr-FR" sz="1200" dirty="0">
                <a:solidFill>
                  <a:schemeClr val="tx1"/>
                </a:solidFill>
              </a:rPr>
              <a:t> the </a:t>
            </a:r>
            <a:r>
              <a:rPr lang="fr-FR" sz="1200" dirty="0" err="1">
                <a:solidFill>
                  <a:schemeClr val="tx1"/>
                </a:solidFill>
              </a:rPr>
              <a:t>list</a:t>
            </a:r>
            <a:r>
              <a:rPr lang="fr-FR" sz="1200" dirty="0">
                <a:solidFill>
                  <a:schemeClr val="tx1"/>
                </a:solidFill>
              </a:rPr>
              <a:t>, and display </a:t>
            </a:r>
            <a:r>
              <a:rPr lang="fr-FR" sz="1200" dirty="0" err="1">
                <a:solidFill>
                  <a:schemeClr val="tx1"/>
                </a:solidFill>
              </a:rPr>
              <a:t>each</a:t>
            </a:r>
            <a:r>
              <a:rPr lang="fr-FR" sz="1200" dirty="0">
                <a:solidFill>
                  <a:schemeClr val="tx1"/>
                </a:solidFill>
              </a:rPr>
              <a:t> input, </a:t>
            </a:r>
            <a:r>
              <a:rPr lang="fr-FR" sz="1200" dirty="0" err="1">
                <a:solidFill>
                  <a:schemeClr val="tx1"/>
                </a:solidFill>
              </a:rPr>
              <a:t>its</a:t>
            </a:r>
            <a:r>
              <a:rPr lang="fr-FR" sz="1200" dirty="0">
                <a:solidFill>
                  <a:schemeClr val="tx1"/>
                </a:solidFill>
              </a:rPr>
              <a:t> label, and </a:t>
            </a:r>
            <a:r>
              <a:rPr lang="fr-FR" sz="1200" dirty="0" err="1">
                <a:solidFill>
                  <a:schemeClr val="tx1"/>
                </a:solidFill>
              </a:rPr>
              <a:t>its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corresponding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prediction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DataLoaders.from_dsets</a:t>
            </a:r>
            <a:r>
              <a:rPr lang="fr-FR" sz="1600" dirty="0"/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from_df</a:t>
            </a:r>
            <a:r>
              <a:rPr lang="fr-FR" sz="1600" dirty="0"/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11075"/>
            <a:ext cx="58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DataLoaders</a:t>
            </a:r>
            <a:r>
              <a:rPr lang="fr-FR" sz="3200" dirty="0">
                <a:solidFill>
                  <a:srgbClr val="7F7F7F"/>
                </a:solidFill>
              </a:rPr>
              <a:t> –  </a:t>
            </a:r>
            <a:r>
              <a:rPr lang="fr-FR" sz="3200" dirty="0" err="1">
                <a:solidFill>
                  <a:srgbClr val="7F7F7F"/>
                </a:solidFill>
              </a:rPr>
              <a:t>Create</a:t>
            </a:r>
            <a:r>
              <a:rPr lang="fr-FR" sz="3200" dirty="0">
                <a:solidFill>
                  <a:srgbClr val="7F7F7F"/>
                </a:solidFill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82198"/>
            <a:ext cx="113894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</a:rPr>
              <a:t>DataLoaders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DataLoaders.from_dblock</a:t>
            </a:r>
            <a:r>
              <a:rPr lang="fr-FR" sz="1600" dirty="0"/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Datasets.dataloaders</a:t>
            </a:r>
            <a:r>
              <a:rPr lang="fr-FR" sz="1600" dirty="0"/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Datasets.weighted_dataloaders</a:t>
            </a:r>
            <a:r>
              <a:rPr lang="fr-FR" sz="1600" dirty="0"/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Datasets.partial_dataloaders</a:t>
            </a:r>
            <a:r>
              <a:rPr lang="fr-FR" sz="1600" dirty="0"/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72884"/>
            <a:ext cx="11395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</a:rPr>
              <a:t>Datasets</a:t>
            </a:r>
            <a:endParaRPr lang="fr-FR" sz="16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DataLoaders</a:t>
            </a:r>
            <a:r>
              <a:rPr lang="fr-FR" sz="1600" dirty="0"/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from_csv</a:t>
            </a:r>
            <a:r>
              <a:rPr lang="fr-FR" sz="1600" dirty="0"/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CollabDataLoaders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ImageDataLoaders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from_folder</a:t>
            </a:r>
            <a:r>
              <a:rPr lang="fr-FR" sz="1600" dirty="0"/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from_path_func</a:t>
            </a:r>
            <a:r>
              <a:rPr lang="fr-FR" sz="1600" dirty="0"/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from_name_func</a:t>
            </a:r>
            <a:r>
              <a:rPr lang="fr-FR" sz="1600" dirty="0"/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from_path_re</a:t>
            </a:r>
            <a:r>
              <a:rPr lang="fr-FR" sz="1600" dirty="0"/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from_name_re</a:t>
            </a:r>
            <a:r>
              <a:rPr lang="fr-FR" sz="1600" dirty="0"/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from_df</a:t>
            </a:r>
            <a:r>
              <a:rPr lang="fr-FR" sz="1600" dirty="0"/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from_csv</a:t>
            </a:r>
            <a:r>
              <a:rPr lang="fr-FR" sz="1600" dirty="0"/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from_lists</a:t>
            </a:r>
            <a:r>
              <a:rPr lang="fr-FR" sz="1600" dirty="0"/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</a:rPr>
              <a:t>SegmentationDataLoaders</a:t>
            </a:r>
            <a:endParaRPr lang="fr-FR" sz="16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from_label_func</a:t>
            </a:r>
            <a:r>
              <a:rPr lang="fr-FR" sz="1600" dirty="0"/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TabularDataLoaders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from_df</a:t>
            </a:r>
            <a:r>
              <a:rPr lang="fr-FR" sz="1600" dirty="0"/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from_csv</a:t>
            </a:r>
            <a:r>
              <a:rPr lang="fr-FR" sz="1600" dirty="0"/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DataBlock.dataloaders</a:t>
            </a:r>
            <a:r>
              <a:rPr lang="fr-FR" dirty="0"/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DataBlock</a:t>
            </a:r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35829"/>
            <a:ext cx="34972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Factory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methods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TextDataLoaders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from_folder</a:t>
            </a:r>
            <a:r>
              <a:rPr lang="fr-FR" sz="1600" dirty="0"/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from_df</a:t>
            </a:r>
            <a:r>
              <a:rPr lang="fr-FR" sz="1600" dirty="0"/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from_csv</a:t>
            </a:r>
            <a:r>
              <a:rPr lang="fr-FR" sz="1600" dirty="0"/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0"/>
            <a:ext cx="406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DataLoaders</a:t>
            </a:r>
            <a:r>
              <a:rPr lang="fr-FR" sz="3200" dirty="0">
                <a:solidFill>
                  <a:srgbClr val="7F7F7F"/>
                </a:solidFill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</a:t>
            </a:r>
            <a:r>
              <a:rPr lang="fr-FR" sz="1600" b="0" i="0" dirty="0" err="1">
                <a:effectLst/>
              </a:rPr>
              <a:t>evice</a:t>
            </a:r>
            <a:r>
              <a:rPr lang="fr-FR" sz="1600" b="0" i="0" dirty="0">
                <a:effectLst/>
              </a:rPr>
              <a:t> {get}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c</a:t>
            </a:r>
            <a:r>
              <a:rPr lang="fr-FR" sz="1600" b="0" i="0" dirty="0" err="1">
                <a:effectLst/>
              </a:rPr>
              <a:t>pu</a:t>
            </a:r>
            <a:r>
              <a:rPr lang="fr-FR" sz="1600" b="0" i="0" dirty="0">
                <a:effectLst/>
              </a:rPr>
              <a:t>()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one_batch</a:t>
            </a:r>
            <a:r>
              <a:rPr lang="fr-FR" sz="1400" dirty="0"/>
              <a:t>  |  </a:t>
            </a:r>
            <a:r>
              <a:rPr lang="fr-FR" sz="1400" dirty="0" err="1"/>
              <a:t>load</a:t>
            </a:r>
            <a:br>
              <a:rPr lang="fr-FR" sz="1400" dirty="0"/>
            </a:br>
            <a:r>
              <a:rPr lang="fr-FR" sz="1400" dirty="0" err="1"/>
              <a:t>before_fit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load_learner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cuda</a:t>
            </a:r>
            <a:r>
              <a:rPr lang="fr-FR" sz="1600" b="0" i="0" dirty="0">
                <a:effectLst/>
              </a:rPr>
              <a:t>()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</a:t>
            </a:r>
            <a:r>
              <a:rPr lang="fr-FR" sz="1600" b="0" i="0" dirty="0" err="1">
                <a:effectLst/>
              </a:rPr>
              <a:t>evice</a:t>
            </a:r>
            <a:r>
              <a:rPr lang="fr-FR" sz="1600" b="0" i="0" dirty="0">
                <a:effectLst/>
              </a:rPr>
              <a:t> {set}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to</a:t>
            </a:r>
            <a:r>
              <a:rPr lang="fr-FR" sz="1600" b="0" i="0" dirty="0">
                <a:effectLst/>
              </a:rPr>
              <a:t>(</a:t>
            </a:r>
            <a:r>
              <a:rPr lang="fr-FR" sz="1600" b="0" i="0" dirty="0" err="1">
                <a:effectLst/>
              </a:rPr>
              <a:t>device</a:t>
            </a:r>
            <a:r>
              <a:rPr lang="fr-FR" sz="1600" b="0" i="0" dirty="0">
                <a:effectLst/>
              </a:rPr>
              <a:t>)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for dl in </a:t>
            </a:r>
            <a:r>
              <a:rPr lang="en-US" sz="1400" dirty="0" err="1"/>
              <a:t>self.loaders</a:t>
            </a:r>
            <a:r>
              <a:rPr lang="en-US" sz="1400" dirty="0"/>
              <a:t>: dl.to(d)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path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DistributedTrainer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</a:rPr>
              <a:t>train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_</a:t>
            </a:r>
            <a:r>
              <a:rPr lang="fr-FR" sz="1400" dirty="0" err="1"/>
              <a:t>do_epoch_train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valid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[</a:t>
            </a:r>
            <a:r>
              <a:rPr lang="fr-FR" sz="1600" dirty="0" err="1"/>
              <a:t>ds_idx</a:t>
            </a:r>
            <a:r>
              <a:rPr lang="fr-FR" sz="1600" dirty="0"/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_</a:t>
            </a:r>
            <a:r>
              <a:rPr lang="fr-FR" sz="1400" dirty="0" err="1"/>
              <a:t>do_epoch_validate</a:t>
            </a:r>
            <a:br>
              <a:rPr lang="fr-FR" sz="1400" dirty="0"/>
            </a:br>
            <a:r>
              <a:rPr lang="fr-FR" sz="1400" dirty="0"/>
              <a:t>validate | </a:t>
            </a:r>
            <a:r>
              <a:rPr lang="fr-FR" sz="1400" dirty="0" err="1"/>
              <a:t>get_preds</a:t>
            </a:r>
            <a:endParaRPr lang="fr-FR" sz="1400" dirty="0"/>
          </a:p>
          <a:p>
            <a:r>
              <a:rPr lang="fr-FR" sz="1400" dirty="0" err="1"/>
              <a:t>show_results</a:t>
            </a:r>
            <a:r>
              <a:rPr lang="fr-FR" sz="1400" dirty="0"/>
              <a:t> | </a:t>
            </a:r>
            <a:r>
              <a:rPr lang="fr-FR" sz="1400" dirty="0" err="1"/>
              <a:t>tta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valid_ds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train_ds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</a:t>
            </a:r>
            <a:r>
              <a:rPr lang="fr-FR" sz="1600" b="0" i="0" dirty="0" err="1">
                <a:effectLst/>
              </a:rPr>
              <a:t>dd_tfms</a:t>
            </a:r>
            <a:r>
              <a:rPr lang="fr-FR" sz="1600" b="0" i="0" dirty="0">
                <a:effectLst/>
              </a:rPr>
              <a:t>(</a:t>
            </a:r>
            <a:r>
              <a:rPr lang="fr-FR" sz="1600" b="0" i="0" dirty="0" err="1">
                <a:effectLst/>
              </a:rPr>
              <a:t>tfms</a:t>
            </a:r>
            <a:r>
              <a:rPr lang="fr-FR" sz="1600" b="0" i="0" dirty="0">
                <a:effectLst/>
              </a:rPr>
              <a:t>, </a:t>
            </a:r>
            <a:r>
              <a:rPr lang="fr-FR" sz="1600" b="0" i="0" dirty="0" err="1">
                <a:effectLst/>
              </a:rPr>
              <a:t>evt</a:t>
            </a:r>
            <a:r>
              <a:rPr lang="fr-FR" sz="1600" b="0" i="0" dirty="0">
                <a:effectLst/>
              </a:rPr>
              <a:t>)</a:t>
            </a:r>
            <a:endParaRPr lang="fr-FR" sz="16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cnn_learner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</a:rPr>
              <a:t>n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ew_empty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list(dl)</a:t>
            </a:r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loaders[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loaders[0]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loaders[1]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loaders[0].dataset</a:t>
            </a:r>
            <a:endParaRPr lang="fr-FR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loaders[1].dataset</a:t>
            </a:r>
            <a:endParaRPr lang="fr-FR" sz="14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dl.’event’.add</a:t>
            </a:r>
            <a:r>
              <a:rPr lang="en-US" sz="1400" dirty="0"/>
              <a:t>(</a:t>
            </a:r>
            <a:r>
              <a:rPr lang="en-US" sz="1400" dirty="0" err="1"/>
              <a:t>tfms</a:t>
            </a:r>
            <a:r>
              <a:rPr lang="en-US" sz="1400" dirty="0"/>
              <a:t>)</a:t>
            </a:r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/>
              <a:t>dl.new</a:t>
            </a:r>
            <a:r>
              <a:rPr lang="fr-FR" sz="900" dirty="0"/>
              <a:t>(</a:t>
            </a:r>
            <a:r>
              <a:rPr lang="fr-FR" sz="900" dirty="0" err="1"/>
              <a:t>dl.dataset.new_empty</a:t>
            </a:r>
            <a:r>
              <a:rPr lang="fr-FR" sz="900" dirty="0"/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All </a:t>
            </a:r>
            <a:r>
              <a:rPr lang="fr-FR" dirty="0" err="1"/>
              <a:t>other</a:t>
            </a:r>
            <a:r>
              <a:rPr lang="fr-FR" dirty="0"/>
              <a:t> calls </a:t>
            </a:r>
            <a:r>
              <a:rPr lang="fr-FR" dirty="0" err="1"/>
              <a:t>delegated</a:t>
            </a:r>
            <a:r>
              <a:rPr lang="fr-FR" dirty="0"/>
              <a:t> to </a:t>
            </a:r>
            <a:r>
              <a:rPr lang="fr-FR" sz="2400" b="1" dirty="0" err="1"/>
              <a:t>dls.train</a:t>
            </a:r>
            <a:endParaRPr lang="fr-FR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12121"/>
                </a:solidFill>
                <a:effectLst/>
              </a:rPr>
              <a:t>test_dl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212121"/>
                </a:solidFill>
              </a:rPr>
              <a:t>test_</a:t>
            </a:r>
            <a:r>
              <a:rPr lang="en-US" sz="1100" b="0" i="0" dirty="0" err="1">
                <a:solidFill>
                  <a:srgbClr val="212121"/>
                </a:solidFill>
                <a:effectLst/>
              </a:rPr>
              <a:t>items</a:t>
            </a:r>
            <a:r>
              <a:rPr lang="en-US" sz="1100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212121"/>
                </a:solidFill>
                <a:effectLst/>
              </a:rPr>
              <a:t>rm_type_tfms</a:t>
            </a:r>
            <a:r>
              <a:rPr lang="en-US" sz="1100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212121"/>
                </a:solidFill>
                <a:effectLst/>
              </a:rPr>
              <a:t>num_workers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)</a:t>
            </a:r>
            <a:endParaRPr lang="fr-FR" sz="16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predict</a:t>
            </a:r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 err="1"/>
              <a:t>Called</a:t>
            </a:r>
            <a:r>
              <a:rPr lang="fr-FR" sz="1600" i="1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0"/>
            <a:ext cx="3909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</a:t>
            </a:r>
            <a:r>
              <a:rPr lang="fr-FR" sz="3200" dirty="0">
                <a:solidFill>
                  <a:srgbClr val="7F7F7F"/>
                </a:solidFill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iter</a:t>
            </a:r>
            <a:r>
              <a:rPr lang="fr-FR" sz="1600" dirty="0"/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all_batches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len</a:t>
            </a:r>
            <a:r>
              <a:rPr lang="fr-FR" sz="1600" dirty="0"/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iterator for batches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number of batches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device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new(</a:t>
            </a:r>
            <a:r>
              <a:rPr lang="fr-FR" sz="1600" dirty="0" err="1"/>
              <a:t>dataset</a:t>
            </a:r>
            <a:r>
              <a:rPr lang="fr-FR" sz="1600" dirty="0"/>
              <a:t>=None, </a:t>
            </a:r>
            <a:r>
              <a:rPr lang="fr-FR" sz="1600" dirty="0" err="1"/>
              <a:t>cls</a:t>
            </a:r>
            <a:r>
              <a:rPr lang="fr-FR" sz="1600" dirty="0"/>
              <a:t>=None, **</a:t>
            </a:r>
            <a:r>
              <a:rPr lang="fr-FR" sz="1600" dirty="0" err="1"/>
              <a:t>kwargs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get_preds</a:t>
            </a:r>
            <a:r>
              <a:rPr lang="fr-FR" sz="1400" dirty="0"/>
              <a:t> | </a:t>
            </a:r>
            <a:r>
              <a:rPr lang="fr-FR" sz="1400" dirty="0" err="1"/>
              <a:t>tta</a:t>
            </a:r>
            <a:r>
              <a:rPr lang="fr-FR" sz="1400" dirty="0"/>
              <a:t> </a:t>
            </a:r>
            <a:r>
              <a:rPr lang="fr-FR" sz="1400" dirty="0" err="1"/>
              <a:t>show_results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one_batch</a:t>
            </a:r>
            <a:r>
              <a:rPr lang="fr-FR" sz="1600" dirty="0"/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show_results</a:t>
            </a:r>
            <a:r>
              <a:rPr lang="fr-FR" sz="1400" dirty="0"/>
              <a:t> | </a:t>
            </a:r>
            <a:r>
              <a:rPr lang="fr-FR" sz="1400" dirty="0" err="1"/>
              <a:t>Transform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all_batches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get_idxs</a:t>
            </a:r>
            <a:r>
              <a:rPr lang="fr-FR" sz="1600" dirty="0"/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get_preds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tta</a:t>
            </a:r>
            <a:r>
              <a:rPr lang="fr-FR" sz="1400" dirty="0"/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to</a:t>
            </a:r>
            <a:r>
              <a:rPr lang="fr-FR" sz="1600" b="0" i="0" dirty="0">
                <a:effectLst/>
              </a:rPr>
              <a:t>(</a:t>
            </a:r>
            <a:r>
              <a:rPr lang="fr-FR" sz="1600" b="0" i="0" dirty="0" err="1">
                <a:effectLst/>
              </a:rPr>
              <a:t>device</a:t>
            </a:r>
            <a:r>
              <a:rPr lang="fr-FR" sz="1600" b="0" i="0" dirty="0">
                <a:effectLst/>
              </a:rPr>
              <a:t>)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DataLoaders</a:t>
            </a:r>
            <a:r>
              <a:rPr lang="fr-FR" sz="1400" dirty="0"/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All </a:t>
            </a:r>
            <a:r>
              <a:rPr lang="fr-FR" dirty="0" err="1"/>
              <a:t>other</a:t>
            </a:r>
            <a:r>
              <a:rPr lang="fr-FR" dirty="0"/>
              <a:t> calls </a:t>
            </a:r>
            <a:r>
              <a:rPr lang="fr-FR" dirty="0" err="1"/>
              <a:t>delegated</a:t>
            </a:r>
            <a:r>
              <a:rPr lang="fr-FR" dirty="0"/>
              <a:t> to </a:t>
            </a:r>
            <a:r>
              <a:rPr lang="fr-FR" sz="2400" b="1" dirty="0" err="1"/>
              <a:t>dataset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 err="1"/>
              <a:t>Called</a:t>
            </a:r>
            <a:r>
              <a:rPr lang="fr-FR" sz="1600" i="1" dirty="0"/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get first batch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list of indexes </a:t>
            </a:r>
            <a:r>
              <a:rPr lang="en-US" sz="1200" dirty="0"/>
              <a:t>(shuffled)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000" b="1" dirty="0">
                <a:solidFill>
                  <a:schemeClr val="tx1"/>
                </a:solidFill>
              </a:rPr>
              <a:t>	</a:t>
            </a:r>
            <a:r>
              <a:rPr lang="fr-FR" sz="2000" b="1" dirty="0" err="1">
                <a:solidFill>
                  <a:schemeClr val="tx1"/>
                </a:solidFill>
              </a:rPr>
              <a:t>Develop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3016097"/>
            <a:ext cx="2917784" cy="1897879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93678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Learner</a:t>
            </a:r>
            <a:endParaRPr lang="fr-FR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cbs</a:t>
            </a:r>
            <a:r>
              <a:rPr lang="fr-FR" sz="1600" dirty="0">
                <a:solidFill>
                  <a:schemeClr val="tx1"/>
                </a:solidFill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dls</a:t>
            </a:r>
            <a:r>
              <a:rPr lang="fr-FR" sz="1600" dirty="0">
                <a:solidFill>
                  <a:schemeClr val="tx1"/>
                </a:solidFill>
              </a:rPr>
              <a:t> : </a:t>
            </a:r>
            <a:r>
              <a:rPr lang="fr-FR" sz="1600" dirty="0" err="1">
                <a:solidFill>
                  <a:schemeClr val="tx1"/>
                </a:solidFill>
              </a:rPr>
              <a:t>DataLoaders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model : </a:t>
            </a:r>
            <a:r>
              <a:rPr lang="fr-FR" sz="1600" dirty="0" err="1">
                <a:solidFill>
                  <a:schemeClr val="tx1"/>
                </a:solidFill>
              </a:rPr>
              <a:t>Pytorch</a:t>
            </a:r>
            <a:r>
              <a:rPr lang="fr-FR" sz="16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loss_func</a:t>
            </a:r>
            <a:r>
              <a:rPr lang="fr-FR" sz="1600" dirty="0">
                <a:solidFill>
                  <a:schemeClr val="tx1"/>
                </a:solidFill>
              </a:rPr>
              <a:t> : </a:t>
            </a:r>
            <a:r>
              <a:rPr lang="fr-FR" sz="1600" dirty="0" err="1">
                <a:solidFill>
                  <a:schemeClr val="tx1"/>
                </a:solidFill>
              </a:rPr>
              <a:t>Pytorch</a:t>
            </a:r>
            <a:r>
              <a:rPr lang="fr-FR" sz="1600" dirty="0">
                <a:solidFill>
                  <a:schemeClr val="tx1"/>
                </a:solidFill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opt_func</a:t>
            </a:r>
            <a:r>
              <a:rPr lang="fr-FR" sz="1600" dirty="0">
                <a:solidFill>
                  <a:schemeClr val="tx1"/>
                </a:solidFill>
              </a:rPr>
              <a:t> : </a:t>
            </a:r>
            <a:r>
              <a:rPr lang="fr-FR" sz="1600" dirty="0" err="1">
                <a:solidFill>
                  <a:schemeClr val="tx1"/>
                </a:solidFill>
              </a:rPr>
              <a:t>Optimizer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metrics</a:t>
            </a:r>
            <a:r>
              <a:rPr lang="fr-FR" sz="1600" dirty="0">
                <a:solidFill>
                  <a:schemeClr val="tx1"/>
                </a:solidFill>
              </a:rPr>
              <a:t> : </a:t>
            </a:r>
            <a:r>
              <a:rPr lang="fr-FR" sz="1600" dirty="0" err="1">
                <a:solidFill>
                  <a:schemeClr val="tx1"/>
                </a:solidFill>
              </a:rPr>
              <a:t>Metric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Download </a:t>
            </a:r>
            <a:r>
              <a:rPr lang="fr-FR" sz="1600" dirty="0" err="1">
                <a:solidFill>
                  <a:schemeClr val="tx1"/>
                </a:solidFill>
              </a:rPr>
              <a:t>dataset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Get </a:t>
            </a:r>
            <a:r>
              <a:rPr lang="fr-FR" sz="1600" dirty="0" err="1">
                <a:solidFill>
                  <a:schemeClr val="tx1"/>
                </a:solidFill>
              </a:rPr>
              <a:t>list</a:t>
            </a:r>
            <a:r>
              <a:rPr lang="fr-FR" sz="1600" dirty="0">
                <a:solidFill>
                  <a:schemeClr val="tx1"/>
                </a:solidFill>
              </a:rPr>
              <a:t> of </a:t>
            </a:r>
            <a:r>
              <a:rPr lang="fr-FR" sz="1600" dirty="0" err="1">
                <a:solidFill>
                  <a:schemeClr val="tx1"/>
                </a:solidFill>
              </a:rPr>
              <a:t>samples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Configure </a:t>
            </a:r>
            <a:r>
              <a:rPr lang="fr-FR" sz="1600" dirty="0" err="1">
                <a:solidFill>
                  <a:schemeClr val="tx1"/>
                </a:solidFill>
              </a:rPr>
              <a:t>dataloaders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Select </a:t>
            </a:r>
            <a:r>
              <a:rPr lang="fr-FR" sz="1600" dirty="0" err="1">
                <a:solidFill>
                  <a:schemeClr val="tx1"/>
                </a:solidFill>
              </a:rPr>
              <a:t>loss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function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Select </a:t>
            </a:r>
            <a:r>
              <a:rPr lang="fr-FR" sz="1600" dirty="0" err="1">
                <a:solidFill>
                  <a:schemeClr val="tx1"/>
                </a:solidFill>
              </a:rPr>
              <a:t>optimizer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Choose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metrics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Configure training </a:t>
            </a:r>
            <a:r>
              <a:rPr lang="fr-FR" sz="1600" dirty="0" err="1">
                <a:solidFill>
                  <a:schemeClr val="tx1"/>
                </a:solidFill>
              </a:rPr>
              <a:t>loop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Create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Learner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7" y="188848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096687" y="237271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fine_tune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45334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Debug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94506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Visualize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44206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Interpret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5078626"/>
            <a:ext cx="2917784" cy="1413041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0889" y="551587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Export / Import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2034" y="598733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predict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891351"/>
            <a:ext cx="492009" cy="2325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965037"/>
            <a:ext cx="492009" cy="2518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568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0"/>
            <a:ext cx="482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Concepts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lifecycle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2686"/>
            <a:ext cx="296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</a:t>
            </a:r>
            <a:r>
              <a:rPr lang="fr-FR" sz="3200" dirty="0">
                <a:solidFill>
                  <a:srgbClr val="7F7F7F"/>
                </a:solidFill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if indexed is None: </a:t>
            </a:r>
            <a:br>
              <a:rPr lang="en-US" sz="1400" dirty="0"/>
            </a:br>
            <a:r>
              <a:rPr lang="en-US" sz="1400" dirty="0"/>
              <a:t>indexed = (</a:t>
            </a:r>
            <a:r>
              <a:rPr lang="en-US" sz="1400" dirty="0" err="1"/>
              <a:t>hasattr</a:t>
            </a:r>
            <a:r>
              <a:rPr lang="en-US" sz="1400" dirty="0"/>
              <a:t>(dataset,'__</a:t>
            </a:r>
            <a:r>
              <a:rPr lang="en-US" sz="1400" dirty="0" err="1"/>
              <a:t>getitem</a:t>
            </a:r>
            <a:r>
              <a:rPr lang="en-US" sz="1400" dirty="0"/>
              <a:t>__') and not </a:t>
            </a:r>
            <a:r>
              <a:rPr lang="en-US" sz="1400" dirty="0" err="1"/>
              <a:t>isinstance</a:t>
            </a:r>
            <a:r>
              <a:rPr lang="en-US" sz="1400" dirty="0"/>
              <a:t>(dataset, </a:t>
            </a:r>
            <a:r>
              <a:rPr lang="en-US" sz="1400" dirty="0" err="1"/>
              <a:t>IterableDataset</a:t>
            </a:r>
            <a:r>
              <a:rPr lang="en-US" sz="1400" dirty="0"/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__init__(</a:t>
            </a:r>
            <a:r>
              <a:rPr lang="fr-FR" sz="1600" dirty="0"/>
              <a:t>	</a:t>
            </a:r>
            <a:r>
              <a:rPr lang="fr-FR" sz="1600" dirty="0" err="1"/>
              <a:t>dataset</a:t>
            </a:r>
            <a:r>
              <a:rPr lang="fr-FR" sz="1600" dirty="0"/>
              <a:t>=None, </a:t>
            </a:r>
            <a:r>
              <a:rPr lang="fr-FR" sz="1600" dirty="0" err="1"/>
              <a:t>indexed</a:t>
            </a:r>
            <a:r>
              <a:rPr lang="fr-FR" sz="1600" dirty="0"/>
              <a:t>=None, n=None, </a:t>
            </a:r>
            <a:r>
              <a:rPr lang="fr-FR" sz="1600" dirty="0" err="1"/>
              <a:t>shuffle</a:t>
            </a:r>
            <a:r>
              <a:rPr lang="fr-FR" sz="1600" dirty="0"/>
              <a:t>=False, </a:t>
            </a:r>
          </a:p>
          <a:p>
            <a:r>
              <a:rPr lang="fr-FR" sz="1600" dirty="0"/>
              <a:t>	bs=None, </a:t>
            </a:r>
            <a:r>
              <a:rPr lang="fr-FR" sz="1600" dirty="0" err="1"/>
              <a:t>drop_last</a:t>
            </a:r>
            <a:r>
              <a:rPr lang="fr-FR" sz="1600" dirty="0"/>
              <a:t>=False, </a:t>
            </a:r>
            <a:r>
              <a:rPr lang="fr-FR" sz="1600" dirty="0" err="1"/>
              <a:t>device</a:t>
            </a:r>
            <a:r>
              <a:rPr lang="fr-FR" sz="1600" dirty="0"/>
              <a:t>=None, </a:t>
            </a:r>
            <a:r>
              <a:rPr lang="fr-FR" sz="1600" dirty="0" err="1"/>
              <a:t>pin_memory</a:t>
            </a:r>
            <a:r>
              <a:rPr lang="fr-FR" sz="1600" dirty="0"/>
              <a:t>=False, 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num_workers</a:t>
            </a:r>
            <a:r>
              <a:rPr lang="fr-FR" sz="1600" dirty="0"/>
              <a:t>=0, </a:t>
            </a:r>
            <a:r>
              <a:rPr lang="fr-FR" sz="1600" dirty="0" err="1"/>
              <a:t>persistent_workers</a:t>
            </a:r>
            <a:r>
              <a:rPr lang="fr-FR" sz="1600" dirty="0"/>
              <a:t>=False, timeout=0 </a:t>
            </a:r>
            <a:r>
              <a:rPr lang="fr-FR" b="1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if n is None: </a:t>
            </a:r>
          </a:p>
          <a:p>
            <a:r>
              <a:rPr lang="en-US" sz="1400" dirty="0"/>
              <a:t>try: n = </a:t>
            </a:r>
            <a:r>
              <a:rPr lang="en-US" sz="1400" dirty="0" err="1"/>
              <a:t>len</a:t>
            </a:r>
            <a:r>
              <a:rPr lang="en-US" sz="1400" dirty="0"/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assert not (bs is None and </a:t>
            </a:r>
            <a:r>
              <a:rPr lang="en-US" sz="1400" dirty="0" err="1"/>
              <a:t>drop_last</a:t>
            </a:r>
            <a:r>
              <a:rPr lang="en-US" sz="1400" dirty="0"/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12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dirty="0">
                <a:solidFill>
                  <a:srgbClr val="0070C0"/>
                </a:solidFill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203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dirty="0" err="1">
                <a:solidFill>
                  <a:srgbClr val="0070C0"/>
                </a:solidFill>
              </a:rPr>
              <a:t>Worker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child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shuffle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indexed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drop_last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device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pin_memory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num_workers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offs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info = </a:t>
            </a:r>
            <a:r>
              <a:rPr lang="en-US" sz="1400" dirty="0" err="1"/>
              <a:t>get_worker_info</a:t>
            </a:r>
            <a:r>
              <a:rPr lang="en-US" sz="1400" dirty="0"/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dl.num_workers</a:t>
            </a:r>
            <a:r>
              <a:rPr lang="en-US" sz="1400" dirty="0"/>
              <a:t> = </a:t>
            </a:r>
            <a:r>
              <a:rPr lang="en-US" sz="1400" dirty="0" err="1"/>
              <a:t>info.num_workers</a:t>
            </a:r>
            <a:endParaRPr lang="en-US" sz="1400" dirty="0"/>
          </a:p>
          <a:p>
            <a:r>
              <a:rPr lang="en-US" sz="1400" dirty="0" err="1"/>
              <a:t>dl.offs</a:t>
            </a:r>
            <a:r>
              <a:rPr lang="en-US" sz="1400" dirty="0"/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</a:rPr>
              <a:t>wif</a:t>
            </a:r>
            <a:r>
              <a:rPr lang="fr-FR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num_workers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offs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prebatched</a:t>
            </a:r>
            <a:r>
              <a:rPr lang="fr-FR" dirty="0">
                <a:solidFill>
                  <a:schemeClr val="tx1"/>
                </a:solidFill>
              </a:rPr>
              <a:t> = bs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rng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All </a:t>
            </a:r>
            <a:r>
              <a:rPr lang="fr-FR" dirty="0" err="1"/>
              <a:t>lifecycle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overriden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__init__ arguments: </a:t>
            </a:r>
            <a:r>
              <a:rPr lang="fr-FR" dirty="0" err="1"/>
              <a:t>DataLoader</a:t>
            </a:r>
            <a:r>
              <a:rPr lang="fr-FR" dirty="0"/>
              <a:t>(</a:t>
            </a:r>
            <a:r>
              <a:rPr lang="fr-FR" dirty="0" err="1"/>
              <a:t>get_idxs</a:t>
            </a:r>
            <a:r>
              <a:rPr lang="fr-FR" dirty="0"/>
              <a:t>=…)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2686"/>
            <a:ext cx="465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</a:t>
            </a:r>
            <a:r>
              <a:rPr lang="fr-FR" sz="3200" dirty="0">
                <a:solidFill>
                  <a:srgbClr val="7F7F7F"/>
                </a:solidFill>
              </a:rPr>
              <a:t> – </a:t>
            </a:r>
            <a:r>
              <a:rPr lang="fr-FR" sz="3200" dirty="0" err="1">
                <a:solidFill>
                  <a:srgbClr val="7F7F7F"/>
                </a:solidFill>
              </a:rPr>
              <a:t>iter</a:t>
            </a:r>
            <a:r>
              <a:rPr lang="fr-FR" sz="3200" dirty="0">
                <a:solidFill>
                  <a:srgbClr val="7F7F7F"/>
                </a:solidFill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__</a:t>
            </a:r>
            <a:r>
              <a:rPr lang="fr-FR" sz="1400" b="1" dirty="0" err="1"/>
              <a:t>iter</a:t>
            </a:r>
            <a:r>
              <a:rPr lang="fr-FR" sz="1400" b="1" dirty="0"/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>
                <a:solidFill>
                  <a:schemeClr val="tx1"/>
                </a:solidFill>
              </a:rPr>
              <a:t>before_iter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sample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4292E"/>
                </a:solidFill>
              </a:rPr>
              <a:t>idx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 in samples: 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&lt;&lt; if </a:t>
            </a:r>
            <a:r>
              <a:rPr lang="en-US" sz="1200" b="0" i="0" dirty="0" err="1">
                <a:solidFill>
                  <a:srgbClr val="FF0000"/>
                </a:solidFill>
                <a:effectLst/>
              </a:rPr>
              <a:t>self.prebatched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: return one item | else: return bs items with </a:t>
            </a:r>
            <a:r>
              <a:rPr lang="en-US" sz="1200" b="0" i="0" dirty="0" err="1">
                <a:solidFill>
                  <a:srgbClr val="FF0000"/>
                </a:solidFill>
                <a:effectLst/>
              </a:rPr>
              <a:t>drop_last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&gt;&gt;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rgbClr val="24292E"/>
                </a:solidFill>
                <a:effectLst/>
              </a:rPr>
              <a:t>self.rng</a:t>
            </a:r>
            <a:r>
              <a:rPr lang="fr-FR" sz="1100" b="0" i="0" dirty="0">
                <a:solidFill>
                  <a:srgbClr val="24292E"/>
                </a:solidFill>
                <a:effectLst/>
              </a:rPr>
              <a:t> = </a:t>
            </a:r>
            <a:r>
              <a:rPr lang="fr-FR" sz="1100" b="0" i="0" dirty="0" err="1">
                <a:solidFill>
                  <a:srgbClr val="24292E"/>
                </a:solidFill>
                <a:effectLst/>
              </a:rPr>
              <a:t>random.Random</a:t>
            </a:r>
            <a:r>
              <a:rPr lang="fr-FR" sz="11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</a:rPr>
              <a:t>self.rng.randint</a:t>
            </a:r>
            <a:r>
              <a:rPr lang="fr-FR" sz="1100" b="0" i="0" dirty="0">
                <a:solidFill>
                  <a:srgbClr val="24292E"/>
                </a:solidFill>
                <a:effectLst/>
              </a:rPr>
              <a:t>(0,2**32-1))</a:t>
            </a:r>
            <a:endParaRPr lang="fr-FR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randomize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get_idxs</a:t>
            </a:r>
            <a:r>
              <a:rPr lang="fr-FR" sz="1400" b="1" dirty="0">
                <a:solidFill>
                  <a:schemeClr val="tx1"/>
                </a:solidFill>
              </a:rPr>
              <a:t>   &gt;   </a:t>
            </a:r>
            <a:r>
              <a:rPr lang="fr-FR" sz="1400" b="1" dirty="0" err="1">
                <a:solidFill>
                  <a:schemeClr val="tx1"/>
                </a:solidFill>
              </a:rPr>
              <a:t>shuffle_fn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/>
              <a:t>idxs</a:t>
            </a:r>
            <a:r>
              <a:rPr lang="en-US" sz="1100" dirty="0"/>
              <a:t> = </a:t>
            </a:r>
            <a:r>
              <a:rPr lang="en-US" sz="1100" dirty="0" err="1"/>
              <a:t>Inf.count</a:t>
            </a:r>
            <a:r>
              <a:rPr lang="en-US" sz="1100" dirty="0"/>
              <a:t> if </a:t>
            </a:r>
            <a:r>
              <a:rPr lang="en-US" sz="1100" dirty="0" err="1"/>
              <a:t>self.indexed</a:t>
            </a:r>
            <a:r>
              <a:rPr lang="en-US" sz="1100" dirty="0"/>
              <a:t> else </a:t>
            </a:r>
            <a:r>
              <a:rPr lang="en-US" sz="1100" dirty="0" err="1"/>
              <a:t>Inf.nones</a:t>
            </a:r>
            <a:endParaRPr lang="fr-FR" sz="11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if </a:t>
            </a:r>
            <a:r>
              <a:rPr lang="en-US" sz="1100" dirty="0" err="1"/>
              <a:t>self.shuffle</a:t>
            </a:r>
            <a:r>
              <a:rPr lang="en-US" sz="1100" dirty="0"/>
              <a:t>: </a:t>
            </a:r>
            <a:r>
              <a:rPr lang="en-US" sz="1100" dirty="0" err="1"/>
              <a:t>idxs</a:t>
            </a:r>
            <a:r>
              <a:rPr lang="en-US" sz="1100" dirty="0"/>
              <a:t> = </a:t>
            </a:r>
            <a:r>
              <a:rPr lang="en-US" sz="1100" dirty="0" err="1"/>
              <a:t>self.shuffle_fn</a:t>
            </a:r>
            <a:r>
              <a:rPr lang="en-US" sz="1100" dirty="0"/>
              <a:t>(</a:t>
            </a:r>
            <a:r>
              <a:rPr lang="en-US" sz="1100" dirty="0" err="1"/>
              <a:t>idxs</a:t>
            </a:r>
            <a:r>
              <a:rPr lang="en-US" sz="1100" dirty="0"/>
              <a:t>)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 err="1"/>
              <a:t>shuffle_fn</a:t>
            </a:r>
            <a:r>
              <a:rPr lang="fr-FR" sz="1100" dirty="0"/>
              <a:t> : </a:t>
            </a:r>
            <a:r>
              <a:rPr lang="fr-FR" sz="1100" dirty="0" err="1"/>
              <a:t>self.rng.sample</a:t>
            </a:r>
            <a:r>
              <a:rPr lang="fr-FR" sz="1100" dirty="0"/>
              <a:t>(</a:t>
            </a:r>
            <a:r>
              <a:rPr lang="fr-FR" sz="1100" dirty="0" err="1"/>
              <a:t>idxs</a:t>
            </a:r>
            <a:r>
              <a:rPr lang="fr-FR" sz="1100" dirty="0"/>
              <a:t>, </a:t>
            </a:r>
            <a:r>
              <a:rPr lang="fr-FR" sz="1100" dirty="0" err="1"/>
              <a:t>len</a:t>
            </a:r>
            <a:r>
              <a:rPr lang="fr-FR" sz="1100" dirty="0"/>
              <a:t>(</a:t>
            </a:r>
            <a:r>
              <a:rPr lang="fr-FR" sz="1100" dirty="0" err="1"/>
              <a:t>idxs</a:t>
            </a:r>
            <a:r>
              <a:rPr lang="fr-FR" sz="1100" dirty="0"/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wif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self.it = </a:t>
            </a:r>
            <a:r>
              <a:rPr lang="en-US" sz="1100" dirty="0" err="1"/>
              <a:t>iter</a:t>
            </a:r>
            <a:r>
              <a:rPr lang="en-US" sz="1100" dirty="0"/>
              <a:t>(</a:t>
            </a:r>
            <a:r>
              <a:rPr lang="en-US" sz="1100" dirty="0" err="1"/>
              <a:t>self.dataset</a:t>
            </a:r>
            <a:r>
              <a:rPr lang="en-US" sz="1100" dirty="0"/>
              <a:t>)</a:t>
            </a:r>
            <a:endParaRPr lang="fr-FR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i,</a:t>
            </a:r>
            <a:r>
              <a:rPr lang="en-US" sz="1100" dirty="0" err="1">
                <a:solidFill>
                  <a:srgbClr val="24292E"/>
                </a:solidFill>
              </a:rPr>
              <a:t>idx</a:t>
            </a:r>
            <a:r>
              <a:rPr lang="en-US" sz="1100" dirty="0">
                <a:solidFill>
                  <a:srgbClr val="24292E"/>
                </a:solidFill>
              </a:rPr>
              <a:t> </a:t>
            </a:r>
            <a:r>
              <a:rPr lang="en-US" sz="1100" b="0" i="0" dirty="0">
                <a:effectLst/>
              </a:rPr>
              <a:t>in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enumerate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idxs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) </a:t>
            </a:r>
            <a:r>
              <a:rPr lang="en-US" sz="1100" b="0" i="0" dirty="0">
                <a:effectLst/>
              </a:rPr>
              <a:t>if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</a:t>
            </a:r>
            <a:r>
              <a:rPr lang="en-US" sz="1100" b="0" i="0" dirty="0">
                <a:effectLst/>
              </a:rPr>
              <a:t>//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bs </a:t>
            </a:r>
            <a:r>
              <a:rPr lang="en-US" sz="1100" b="0" i="0" dirty="0">
                <a:effectLst/>
              </a:rPr>
              <a:t>%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num_workers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== 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offs</a:t>
            </a:r>
            <a:r>
              <a:rPr lang="en-US" sz="1100" dirty="0">
                <a:solidFill>
                  <a:srgbClr val="24292E"/>
                </a:solidFill>
              </a:rPr>
              <a:t>)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</a:rPr>
              <a:t>b </a:t>
            </a:r>
            <a:r>
              <a:rPr lang="en-US" sz="1400" b="0" i="0" dirty="0">
                <a:effectLst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b="0" i="0" dirty="0" err="1">
                <a:effectLst/>
              </a:rPr>
              <a:t>to_device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(b,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self.device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)</a:t>
            </a:r>
            <a:endParaRPr lang="fr-FR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return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after_batch</a:t>
            </a:r>
            <a:r>
              <a:rPr lang="fr-FR" sz="1400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after_iter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</a:rPr>
              <a:t>chunkify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item = </a:t>
            </a:r>
            <a:r>
              <a:rPr lang="fr-FR" sz="1400" b="1" dirty="0" err="1">
                <a:solidFill>
                  <a:schemeClr val="tx1"/>
                </a:solidFill>
              </a:rPr>
              <a:t>create_item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idx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for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400" dirty="0">
                <a:solidFill>
                  <a:srgbClr val="24292E"/>
                </a:solidFill>
              </a:rPr>
              <a:t>offs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in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num_workers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: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item = </a:t>
            </a:r>
            <a:r>
              <a:rPr lang="fr-FR" sz="1400" b="1" dirty="0" err="1">
                <a:solidFill>
                  <a:schemeClr val="tx1"/>
                </a:solidFill>
              </a:rPr>
              <a:t>after_item</a:t>
            </a:r>
            <a:r>
              <a:rPr lang="fr-FR" sz="1400" dirty="0">
                <a:solidFill>
                  <a:schemeClr val="tx1"/>
                </a:solidFill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except </a:t>
            </a:r>
            <a:r>
              <a:rPr lang="en-US" sz="1200" dirty="0" err="1"/>
              <a:t>SkipItemException</a:t>
            </a:r>
            <a:endParaRPr lang="fr-FR" sz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if </a:t>
            </a:r>
            <a:r>
              <a:rPr lang="en-US" sz="1100" dirty="0" err="1"/>
              <a:t>self.indexed</a:t>
            </a:r>
            <a:r>
              <a:rPr lang="en-US" sz="1100" dirty="0"/>
              <a:t>: return </a:t>
            </a:r>
            <a:r>
              <a:rPr lang="en-US" sz="1100" dirty="0" err="1"/>
              <a:t>self.dataset</a:t>
            </a:r>
            <a:r>
              <a:rPr lang="en-US" sz="1100" dirty="0"/>
              <a:t>[</a:t>
            </a:r>
            <a:r>
              <a:rPr lang="en-US" sz="1100" dirty="0" err="1"/>
              <a:t>idx</a:t>
            </a:r>
            <a:r>
              <a:rPr lang="en-US" sz="1100" dirty="0"/>
              <a:t> or 0] | </a:t>
            </a:r>
            <a:r>
              <a:rPr lang="en-US" sz="1100" dirty="0" err="1"/>
              <a:t>elif</a:t>
            </a:r>
            <a:r>
              <a:rPr lang="en-US" sz="1100" dirty="0"/>
              <a:t> </a:t>
            </a:r>
            <a:r>
              <a:rPr lang="en-US" sz="1100" dirty="0" err="1"/>
              <a:t>idx</a:t>
            </a:r>
            <a:r>
              <a:rPr lang="en-US" sz="1100" dirty="0"/>
              <a:t> is None:  return next(self.it)</a:t>
            </a:r>
            <a:endParaRPr lang="fr-FR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items =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before_batch</a:t>
            </a:r>
            <a:r>
              <a:rPr lang="fr-FR" sz="1400" dirty="0">
                <a:solidFill>
                  <a:schemeClr val="tx1"/>
                </a:solidFill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b = </a:t>
            </a:r>
            <a:r>
              <a:rPr lang="fr-FR" sz="1400" b="1" dirty="0" err="1">
                <a:solidFill>
                  <a:schemeClr val="tx1"/>
                </a:solidFill>
              </a:rPr>
              <a:t>create_batch</a:t>
            </a:r>
            <a:r>
              <a:rPr lang="fr-FR" sz="1400" dirty="0">
                <a:solidFill>
                  <a:schemeClr val="tx1"/>
                </a:solidFill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100" b="0" i="0" dirty="0">
                <a:solidFill>
                  <a:srgbClr val="24292E"/>
                </a:solidFill>
                <a:effectLst/>
              </a:rPr>
              <a:t>(fa_collate,fa_convert)[self.prebatched](b)</a:t>
            </a:r>
            <a:endParaRPr lang="fr-FR" sz="11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-- can be used to set up </a:t>
            </a:r>
            <a:r>
              <a:rPr lang="en-US" sz="1100" dirty="0" err="1"/>
              <a:t>iterable</a:t>
            </a:r>
            <a:r>
              <a:rPr lang="en-US" sz="1100" dirty="0"/>
              <a:t> dataset with worker offs --</a:t>
            </a:r>
            <a:endParaRPr lang="fr-FR" sz="11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44870"/>
            <a:ext cx="967583" cy="276999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/>
              <a:t>do_item</a:t>
            </a:r>
            <a:endParaRPr lang="fr-FR" sz="12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53206"/>
            <a:ext cx="758500" cy="246221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000" dirty="0" err="1"/>
              <a:t>do_batch</a:t>
            </a:r>
            <a:endParaRPr lang="fr-FR" sz="10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</a:rPr>
              <a:t>if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self.n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is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not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sz="1100" b="0" i="0" dirty="0">
                <a:effectLst/>
              </a:rPr>
              <a:t>None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: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idxs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 = </a:t>
            </a:r>
            <a:r>
              <a:rPr lang="en-US" sz="1100" b="0" i="0" dirty="0" err="1">
                <a:effectLst/>
              </a:rPr>
              <a:t>islice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idxs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</a:rPr>
              <a:t>self.n</a:t>
            </a:r>
            <a:r>
              <a:rPr lang="en-US" sz="1100" b="0" i="0" dirty="0">
                <a:solidFill>
                  <a:srgbClr val="24292E"/>
                </a:solidFill>
                <a:effectLst/>
              </a:rPr>
              <a:t>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0"/>
            <a:ext cx="3502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</a:t>
            </a:r>
            <a:r>
              <a:rPr lang="fr-FR" sz="3200" dirty="0">
                <a:solidFill>
                  <a:srgbClr val="7F7F7F"/>
                </a:solidFill>
              </a:rPr>
              <a:t> - </a:t>
            </a:r>
            <a:r>
              <a:rPr lang="fr-FR" sz="3200" dirty="0" err="1">
                <a:solidFill>
                  <a:srgbClr val="7F7F7F"/>
                </a:solidFill>
              </a:rPr>
              <a:t>TfmDL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Data description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n_inp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initialized at first </a:t>
            </a:r>
            <a:r>
              <a:rPr lang="en-US" sz="1600" dirty="0" err="1">
                <a:solidFill>
                  <a:schemeClr val="tx1"/>
                </a:solidFill>
              </a:rPr>
              <a:t>n_inp</a:t>
            </a:r>
            <a:r>
              <a:rPr lang="en-US" sz="1600" dirty="0">
                <a:solidFill>
                  <a:schemeClr val="tx1"/>
                </a:solidFill>
              </a:rPr>
              <a:t> access or decode call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n_inp</a:t>
            </a:r>
            <a:r>
              <a:rPr lang="en-US" sz="1600" dirty="0">
                <a:solidFill>
                  <a:schemeClr val="tx1"/>
                </a:solidFill>
              </a:rPr>
              <a:t> can be initialized via </a:t>
            </a:r>
            <a:r>
              <a:rPr lang="en-US" sz="1600" dirty="0" err="1">
                <a:solidFill>
                  <a:schemeClr val="tx1"/>
                </a:solidFill>
              </a:rPr>
              <a:t>self.dataset.n_inp</a:t>
            </a:r>
            <a:r>
              <a:rPr lang="en-US" sz="1600" dirty="0">
                <a:solidFill>
                  <a:schemeClr val="tx1"/>
                </a:solidFill>
              </a:rPr>
              <a:t> or _</a:t>
            </a:r>
            <a:r>
              <a:rPr lang="en-US" sz="1600" dirty="0" err="1">
                <a:solidFill>
                  <a:schemeClr val="tx1"/>
                </a:solidFill>
              </a:rPr>
              <a:t>one_pass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Transforms - Pipelines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after_item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before_batch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after_batch</a:t>
            </a:r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all three events are Pipelines of Transforms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initialized and setup() in </a:t>
            </a:r>
            <a:r>
              <a:rPr lang="en-US" sz="1600" dirty="0" err="1">
                <a:solidFill>
                  <a:schemeClr val="tx1"/>
                </a:solidFill>
              </a:rPr>
              <a:t>TfmDL</a:t>
            </a:r>
            <a:r>
              <a:rPr lang="en-US" sz="1600" dirty="0">
                <a:solidFill>
                  <a:schemeClr val="tx1"/>
                </a:solidFill>
              </a:rPr>
              <a:t>.__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__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if dataset has a '</a:t>
            </a:r>
            <a:r>
              <a:rPr lang="en-US" sz="1600" dirty="0" err="1">
                <a:solidFill>
                  <a:schemeClr val="tx1"/>
                </a:solidFill>
              </a:rPr>
              <a:t>split_idx</a:t>
            </a:r>
            <a:r>
              <a:rPr lang="en-US" sz="1600" dirty="0">
                <a:solidFill>
                  <a:schemeClr val="tx1"/>
                </a:solidFill>
              </a:rPr>
              <a:t>’ attribute, configure Pipelines with it in </a:t>
            </a:r>
            <a:r>
              <a:rPr lang="en-US" sz="1600" dirty="0" err="1">
                <a:solidFill>
                  <a:schemeClr val="tx1"/>
                </a:solidFill>
              </a:rPr>
              <a:t>before_iter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Transforms - Decode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to(</a:t>
            </a:r>
            <a:r>
              <a:rPr lang="fr-FR" sz="1600" dirty="0" err="1"/>
              <a:t>device</a:t>
            </a:r>
            <a:r>
              <a:rPr lang="fr-FR" sz="16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to() sends tensors in the 'parameters' attribute of the Transforms in </a:t>
            </a:r>
            <a:r>
              <a:rPr lang="en-US" sz="1400" dirty="0" err="1">
                <a:solidFill>
                  <a:schemeClr val="tx1"/>
                </a:solidFill>
              </a:rPr>
              <a:t>after_batch</a:t>
            </a:r>
            <a:r>
              <a:rPr lang="en-US" sz="1400" dirty="0">
                <a:solidFill>
                  <a:schemeClr val="tx1"/>
                </a:solidFill>
              </a:rPr>
              <a:t> Pipeline to device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decode</a:t>
            </a:r>
            <a:r>
              <a:rPr lang="fr-FR" sz="1600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decode_batch</a:t>
            </a:r>
            <a:r>
              <a:rPr lang="fr-FR" sz="1600" dirty="0"/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show_batch</a:t>
            </a:r>
            <a:r>
              <a:rPr lang="fr-FR" sz="1600" dirty="0"/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show_results</a:t>
            </a:r>
            <a:r>
              <a:rPr lang="fr-FR" sz="1600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decode(), </a:t>
            </a:r>
            <a:r>
              <a:rPr lang="en-US" sz="1600" dirty="0" err="1">
                <a:solidFill>
                  <a:schemeClr val="tx1"/>
                </a:solidFill>
              </a:rPr>
              <a:t>decode_batch</a:t>
            </a:r>
            <a:r>
              <a:rPr lang="en-US" sz="1600" dirty="0">
                <a:solidFill>
                  <a:schemeClr val="tx1"/>
                </a:solidFill>
              </a:rPr>
              <a:t>() are defined by the decode() methods of the 3 Pipelines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show_batch</a:t>
            </a:r>
            <a:r>
              <a:rPr lang="en-US" sz="1400" dirty="0">
                <a:solidFill>
                  <a:schemeClr val="tx1"/>
                </a:solidFill>
              </a:rPr>
              <a:t>() and </a:t>
            </a:r>
            <a:r>
              <a:rPr lang="en-US" sz="1400" dirty="0" err="1">
                <a:solidFill>
                  <a:schemeClr val="tx1"/>
                </a:solidFill>
              </a:rPr>
              <a:t>show_results</a:t>
            </a:r>
            <a:r>
              <a:rPr lang="en-US" sz="1400" dirty="0">
                <a:solidFill>
                  <a:schemeClr val="tx1"/>
                </a:solidFill>
              </a:rPr>
              <a:t>() use these decode methods and delegate to top level show() functions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num_workers</a:t>
            </a:r>
            <a:r>
              <a:rPr lang="fr-FR" dirty="0"/>
              <a:t> = min(16, </a:t>
            </a:r>
            <a:r>
              <a:rPr lang="fr-FR" dirty="0" err="1"/>
              <a:t>defaults.cpus</a:t>
            </a:r>
            <a:r>
              <a:rPr lang="fr-FR" dirty="0"/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pre_show_batch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Decode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batch to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calling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show_batch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6A5CF-BC84-4ADD-92F9-326F200C5B9E}"/>
              </a:ext>
            </a:extLst>
          </p:cNvPr>
          <p:cNvSpPr txBox="1"/>
          <p:nvPr/>
        </p:nvSpPr>
        <p:spPr>
          <a:xfrm>
            <a:off x="771552" y="7508527"/>
            <a:ext cx="297292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12121"/>
                </a:solidFill>
                <a:effectLst/>
                <a:latin typeface="SFMono-Regular"/>
              </a:rPr>
              <a:t>decode_batch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SFMono-Regular"/>
              </a:rPr>
              <a:t>(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SFMono-Regular"/>
              </a:rPr>
              <a:t>tuple(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SFMono-Regular"/>
              </a:rPr>
              <a:t>inp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SFMono-Regular"/>
              </a:rPr>
              <a:t>,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SFMono-Regular"/>
              </a:rPr>
              <a:t>dec_preds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SFMono-Regular"/>
              </a:rPr>
              <a:t>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SFMono-Regular"/>
              </a:rPr>
              <a:t>)</a:t>
            </a:r>
            <a:endParaRPr lang="fr-FR" sz="1600" dirty="0">
              <a:latin typeface="SFMono-Regular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BCED0E-28CE-42F2-BACC-F1EE2F1AF9E8}"/>
              </a:ext>
            </a:extLst>
          </p:cNvPr>
          <p:cNvSpPr txBox="1"/>
          <p:nvPr/>
        </p:nvSpPr>
        <p:spPr>
          <a:xfrm>
            <a:off x="771552" y="7952282"/>
            <a:ext cx="297292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SFMono-Regular"/>
              </a:rPr>
              <a:t>show_results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SFMono-Regular"/>
              </a:rPr>
              <a:t>(</a:t>
            </a:r>
            <a:r>
              <a:rPr lang="pt-BR" sz="1100" b="0" i="0" dirty="0">
                <a:solidFill>
                  <a:srgbClr val="212121"/>
                </a:solidFill>
                <a:effectLst/>
                <a:latin typeface="SFMono-Regular"/>
              </a:rPr>
              <a:t>b, preds, max_n, **kwargs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SFMono-Regular"/>
              </a:rPr>
              <a:t>)</a:t>
            </a:r>
            <a:endParaRPr lang="fr-FR" sz="1600" dirty="0"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0"/>
            <a:ext cx="541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DataLoader</a:t>
            </a:r>
            <a:r>
              <a:rPr lang="fr-FR" sz="3200" dirty="0">
                <a:solidFill>
                  <a:srgbClr val="7F7F7F"/>
                </a:solidFill>
              </a:rPr>
              <a:t> – </a:t>
            </a:r>
            <a:r>
              <a:rPr lang="fr-FR" sz="3200" dirty="0" err="1">
                <a:solidFill>
                  <a:srgbClr val="7F7F7F"/>
                </a:solidFill>
              </a:rPr>
              <a:t>TfmDL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subclasses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LMDataLoader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SortedDL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WeightedDL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PartialDL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TabDataLoader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DistributedDL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 `</a:t>
            </a:r>
            <a:r>
              <a:rPr lang="en-US" sz="1400" dirty="0" err="1"/>
              <a:t>DataLoader</a:t>
            </a:r>
            <a:r>
              <a:rPr lang="en-US" sz="1400" dirty="0"/>
              <a:t>` suitable for language modeling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 `</a:t>
            </a:r>
            <a:r>
              <a:rPr lang="en-US" sz="1400" dirty="0" err="1"/>
              <a:t>DataLoader</a:t>
            </a:r>
            <a:r>
              <a:rPr lang="en-US" sz="1400" dirty="0"/>
              <a:t>` that goes </a:t>
            </a:r>
            <a:r>
              <a:rPr lang="en-US" sz="1400" dirty="0" err="1"/>
              <a:t>throught</a:t>
            </a:r>
            <a:r>
              <a:rPr lang="en-US" sz="1400" dirty="0"/>
              <a:t> the items in the order given by `</a:t>
            </a:r>
            <a:r>
              <a:rPr lang="en-US" sz="1400" dirty="0" err="1"/>
              <a:t>sort_func</a:t>
            </a:r>
            <a:r>
              <a:rPr lang="en-US" sz="1400" dirty="0"/>
              <a:t>`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 `</a:t>
            </a:r>
            <a:r>
              <a:rPr lang="en-US" sz="1400" dirty="0" err="1"/>
              <a:t>DataLoader</a:t>
            </a:r>
            <a:r>
              <a:rPr lang="en-US" sz="1400" dirty="0"/>
              <a:t>` for Tabular data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Defines a distinct probability for each item in the shuffle operation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Randomly selects a partial quantity of data at each epoch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 `</a:t>
            </a:r>
            <a:r>
              <a:rPr lang="en-US" sz="1400" dirty="0" err="1"/>
              <a:t>DataLoader</a:t>
            </a:r>
            <a:r>
              <a:rPr lang="en-US" sz="1400" dirty="0"/>
              <a:t>` which splits a batch into equal size pieces for each worker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effectLst/>
              </a:rPr>
              <a:t>to_detach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self,b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cpu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gather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)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n</a:t>
            </a:r>
            <a:r>
              <a:rPr lang="en-US" sz="1400" b="0" i="0" dirty="0" err="1">
                <a:effectLst/>
              </a:rPr>
              <a:t>_padded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rank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world_size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get_preds</a:t>
            </a:r>
            <a:r>
              <a:rPr lang="fr-FR" sz="1400" dirty="0"/>
              <a:t>| </a:t>
            </a:r>
            <a:r>
              <a:rPr lang="fr-FR" sz="1400" dirty="0" err="1"/>
              <a:t>Metrics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Only if distributed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0"/>
            <a:ext cx="3339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Dataset</a:t>
            </a:r>
            <a:r>
              <a:rPr lang="fr-FR" sz="3200" dirty="0">
                <a:solidFill>
                  <a:srgbClr val="7F7F7F"/>
                </a:solidFill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set_split_idx</a:t>
            </a:r>
            <a:r>
              <a:rPr lang="fr-FR" sz="1600" dirty="0"/>
              <a:t>(</a:t>
            </a:r>
            <a:r>
              <a:rPr lang="fr-FR" sz="1600" dirty="0" err="1"/>
              <a:t>ds_idx</a:t>
            </a:r>
            <a:r>
              <a:rPr lang="fr-FR" sz="1600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loss_func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032F62"/>
                </a:solidFill>
                <a:effectLst/>
              </a:rPr>
              <a:t>__</a:t>
            </a:r>
            <a:r>
              <a:rPr lang="fr-FR" sz="1600" b="0" i="0" dirty="0" err="1">
                <a:solidFill>
                  <a:srgbClr val="032F62"/>
                </a:solidFill>
                <a:effectLst/>
              </a:rPr>
              <a:t>getitem</a:t>
            </a:r>
            <a:r>
              <a:rPr lang="fr-FR" sz="1600" b="0" i="0" dirty="0">
                <a:solidFill>
                  <a:srgbClr val="032F62"/>
                </a:solidFill>
                <a:effectLst/>
              </a:rPr>
              <a:t>__(key)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32F62"/>
                </a:solidFill>
              </a:rPr>
              <a:t>i</a:t>
            </a:r>
            <a:r>
              <a:rPr lang="fr-FR" sz="1600" b="0" i="0" dirty="0" err="1">
                <a:solidFill>
                  <a:srgbClr val="032F62"/>
                </a:solidFill>
                <a:effectLst/>
              </a:rPr>
              <a:t>ter</a:t>
            </a:r>
            <a:r>
              <a:rPr lang="fr-FR" sz="1600" b="0" i="0" dirty="0">
                <a:solidFill>
                  <a:srgbClr val="032F62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32F62"/>
                </a:solidFill>
              </a:rPr>
              <a:t>next</a:t>
            </a:r>
            <a:r>
              <a:rPr lang="fr-FR" sz="1600" b="0" i="0" dirty="0">
                <a:solidFill>
                  <a:srgbClr val="032F62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indexed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iterable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32F62"/>
                </a:solidFill>
                <a:effectLst/>
              </a:rPr>
              <a:t>len</a:t>
            </a:r>
            <a:r>
              <a:rPr lang="fr-FR" sz="1600" b="0" i="0" dirty="0">
                <a:solidFill>
                  <a:srgbClr val="032F62"/>
                </a:solidFill>
                <a:effectLst/>
              </a:rPr>
              <a:t>()</a:t>
            </a:r>
            <a:endParaRPr lang="fr-FR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optional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optional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n_inp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split_idx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decode</a:t>
            </a:r>
            <a:r>
              <a:rPr lang="fr-FR" sz="1600" dirty="0"/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new_empty</a:t>
            </a:r>
            <a:r>
              <a:rPr lang="fr-FR" sz="1600" dirty="0"/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DataLoaders.new_empty</a:t>
            </a:r>
            <a:r>
              <a:rPr lang="fr-FR" sz="1400" dirty="0"/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DataLoader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TfmDL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TfmDL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TfmDL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ImageClassifierCleaner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Learner.tta</a:t>
            </a:r>
            <a:r>
              <a:rPr lang="fr-FR" sz="1400" dirty="0"/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Learner</a:t>
            </a:r>
            <a:r>
              <a:rPr lang="fr-FR" sz="1400" dirty="0"/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tfms</a:t>
            </a:r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CaptumInterpretation</a:t>
            </a:r>
            <a:endParaRPr lang="fr-FR" sz="14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vocab</a:t>
            </a:r>
            <a:endParaRPr lang="fr-FR" sz="16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/>
              <a:t>ClassificationInterpretation</a:t>
            </a:r>
            <a:br>
              <a:rPr lang="fr-FR" sz="1100" dirty="0"/>
            </a:br>
            <a:r>
              <a:rPr lang="fr-FR" sz="1100" dirty="0" err="1"/>
              <a:t>Transform</a:t>
            </a:r>
            <a:r>
              <a:rPr lang="fr-FR" sz="1100" dirty="0"/>
              <a:t> | Callback | </a:t>
            </a:r>
            <a:r>
              <a:rPr lang="fr-FR" sz="1100" dirty="0" err="1"/>
              <a:t>text_learner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/>
              <a:t>tabular_learner</a:t>
            </a:r>
            <a:endParaRPr lang="fr-FR" sz="14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CollabDataLoaders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 err="1"/>
              <a:t>Called</a:t>
            </a:r>
            <a:r>
              <a:rPr lang="fr-FR" sz="1600" i="1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0"/>
            <a:ext cx="519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Dataset</a:t>
            </a:r>
            <a:r>
              <a:rPr lang="fr-FR" sz="3200" dirty="0">
                <a:solidFill>
                  <a:srgbClr val="7F7F7F"/>
                </a:solidFill>
              </a:rPr>
              <a:t> – Option 1 : </a:t>
            </a:r>
            <a:r>
              <a:rPr lang="fr-FR" sz="3200" dirty="0" err="1">
                <a:solidFill>
                  <a:srgbClr val="7F7F7F"/>
                </a:solidFill>
              </a:rPr>
              <a:t>TfmdLists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n_subsets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subset</a:t>
            </a:r>
            <a:r>
              <a:rPr lang="fr-FR" sz="1600" dirty="0"/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dataloaders</a:t>
            </a:r>
            <a:r>
              <a:rPr lang="fr-FR" sz="1600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</a:t>
            </a:r>
            <a:r>
              <a:rPr lang="fr-FR" sz="1600" dirty="0" err="1"/>
              <a:t>dl_type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splits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valid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</a:t>
            </a:r>
            <a:r>
              <a:rPr lang="fr-FR" sz="1600" dirty="0" err="1"/>
              <a:t>dbunch_type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apply</a:t>
            </a:r>
            <a:r>
              <a:rPr lang="fr-FR" dirty="0"/>
              <a:t> ONE Pipeline of </a:t>
            </a:r>
            <a:r>
              <a:rPr lang="fr-FR" dirty="0" err="1"/>
              <a:t>Transforms</a:t>
            </a:r>
            <a:r>
              <a:rPr lang="fr-FR" dirty="0"/>
              <a:t> on a </a:t>
            </a:r>
            <a:r>
              <a:rPr lang="fr-FR" dirty="0" err="1"/>
              <a:t>list</a:t>
            </a:r>
            <a:r>
              <a:rPr lang="fr-FR" dirty="0"/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__</a:t>
            </a:r>
            <a:r>
              <a:rPr lang="fr-FR" sz="1600" dirty="0" err="1"/>
              <a:t>getitem</a:t>
            </a:r>
            <a:r>
              <a:rPr lang="fr-FR" sz="1600" dirty="0"/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95598" y="2369360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FilteredBase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81955" y="5743883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FilteredBase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All </a:t>
            </a:r>
            <a:r>
              <a:rPr lang="fr-FR" dirty="0" err="1"/>
              <a:t>other</a:t>
            </a:r>
            <a:r>
              <a:rPr lang="fr-FR" dirty="0"/>
              <a:t> calls </a:t>
            </a:r>
            <a:r>
              <a:rPr lang="fr-FR" dirty="0" err="1"/>
              <a:t>delegated</a:t>
            </a:r>
            <a:r>
              <a:rPr lang="fr-FR" dirty="0"/>
              <a:t> to </a:t>
            </a:r>
            <a:r>
              <a:rPr lang="fr-FR" sz="2400" b="1" dirty="0" err="1"/>
              <a:t>tfms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new_empty</a:t>
            </a:r>
            <a:r>
              <a:rPr lang="fr-FR" sz="1600" dirty="0"/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overlapping_splits</a:t>
            </a:r>
            <a:r>
              <a:rPr lang="fr-FR" sz="1600" dirty="0"/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Transforms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iter</a:t>
            </a:r>
            <a:r>
              <a:rPr lang="fr-FR" sz="1600" dirty="0"/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decode</a:t>
            </a:r>
            <a:r>
              <a:rPr lang="fr-FR" sz="1600" dirty="0"/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… all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tfms</a:t>
            </a:r>
            <a:endParaRPr lang="fr-FR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split_idx</a:t>
            </a:r>
            <a:endParaRPr lang="fr-FR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infer</a:t>
            </a:r>
            <a:r>
              <a:rPr lang="fr-FR" sz="16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0"/>
            <a:ext cx="503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Dataset</a:t>
            </a:r>
            <a:r>
              <a:rPr lang="fr-FR" sz="3200" dirty="0">
                <a:solidFill>
                  <a:srgbClr val="7F7F7F"/>
                </a:solidFill>
              </a:rPr>
              <a:t> – Option 2 : </a:t>
            </a:r>
            <a:r>
              <a:rPr lang="fr-FR" sz="3200" dirty="0" err="1">
                <a:solidFill>
                  <a:srgbClr val="7F7F7F"/>
                </a:solidFill>
              </a:rPr>
              <a:t>Datasets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n_subsets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subset</a:t>
            </a:r>
            <a:r>
              <a:rPr lang="fr-FR" sz="1600" dirty="0"/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dataloaders</a:t>
            </a:r>
            <a:r>
              <a:rPr lang="fr-FR" sz="1600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</a:t>
            </a:r>
            <a:r>
              <a:rPr lang="fr-FR" sz="1600" dirty="0" err="1"/>
              <a:t>dl_type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splits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valid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</a:t>
            </a:r>
            <a:r>
              <a:rPr lang="fr-FR" sz="1600" dirty="0" err="1"/>
              <a:t>dbunch_type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tls</a:t>
            </a:r>
            <a:r>
              <a:rPr lang="fr-FR" sz="1600" dirty="0"/>
              <a:t> 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list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TfmdLists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__</a:t>
            </a:r>
            <a:r>
              <a:rPr lang="fr-FR" sz="1600" dirty="0" err="1"/>
              <a:t>getitem</a:t>
            </a:r>
            <a:r>
              <a:rPr lang="fr-FR" sz="1600" dirty="0"/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97850" y="284177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FilteredBase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84207" y="5754920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FilteredBase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tfms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split_idx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All </a:t>
            </a:r>
            <a:r>
              <a:rPr lang="fr-FR" dirty="0" err="1"/>
              <a:t>other</a:t>
            </a:r>
            <a:r>
              <a:rPr lang="fr-FR" dirty="0"/>
              <a:t> calls </a:t>
            </a:r>
            <a:r>
              <a:rPr lang="fr-FR" dirty="0" err="1"/>
              <a:t>delegated</a:t>
            </a:r>
            <a:r>
              <a:rPr lang="fr-FR" dirty="0"/>
              <a:t> to </a:t>
            </a:r>
            <a:r>
              <a:rPr lang="fr-FR" sz="2400" b="1" dirty="0" err="1"/>
              <a:t>tls</a:t>
            </a:r>
            <a:endParaRPr lang="fr-FR" sz="2400" b="1" dirty="0"/>
          </a:p>
          <a:p>
            <a:pPr algn="l"/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gather_attrs</a:t>
            </a:r>
            <a:r>
              <a:rPr lang="fr-FR" dirty="0"/>
              <a:t>()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decode</a:t>
            </a:r>
            <a:r>
              <a:rPr lang="fr-FR" sz="1600" dirty="0"/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new_empty</a:t>
            </a:r>
            <a:r>
              <a:rPr lang="fr-FR" sz="1600" dirty="0"/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overlapping_splits</a:t>
            </a:r>
            <a:r>
              <a:rPr lang="fr-FR" sz="1600" dirty="0"/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@contextmanager</a:t>
            </a:r>
            <a:br>
              <a:rPr lang="fr-FR" sz="1600" dirty="0"/>
            </a:br>
            <a:r>
              <a:rPr lang="fr-FR" sz="1600" dirty="0" err="1"/>
              <a:t>set_split_idx</a:t>
            </a:r>
            <a:r>
              <a:rPr lang="fr-FR" sz="1600" dirty="0"/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Transforms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iter</a:t>
            </a:r>
            <a:r>
              <a:rPr lang="fr-FR" sz="1600" dirty="0"/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apply</a:t>
            </a:r>
            <a:r>
              <a:rPr lang="fr-FR" dirty="0"/>
              <a:t> SEVERAL Pipelines of </a:t>
            </a:r>
            <a:r>
              <a:rPr lang="fr-FR" dirty="0" err="1"/>
              <a:t>Transforms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 on a single </a:t>
            </a:r>
            <a:r>
              <a:rPr lang="fr-FR" dirty="0" err="1"/>
              <a:t>list</a:t>
            </a:r>
            <a:r>
              <a:rPr lang="fr-FR" dirty="0"/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len</a:t>
            </a:r>
            <a:r>
              <a:rPr lang="fr-FR" sz="1600" dirty="0"/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items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identical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 for all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TfmdLists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n_inp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TabularCollab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0"/>
            <a:ext cx="457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Dataset</a:t>
            </a:r>
            <a:r>
              <a:rPr lang="fr-FR" sz="3200" dirty="0">
                <a:solidFill>
                  <a:srgbClr val="7F7F7F"/>
                </a:solidFill>
              </a:rPr>
              <a:t> – </a:t>
            </a:r>
            <a:r>
              <a:rPr lang="fr-FR" sz="3200" dirty="0" err="1">
                <a:solidFill>
                  <a:srgbClr val="7F7F7F"/>
                </a:solidFill>
              </a:rPr>
              <a:t>Tabular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datasets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Tabular</a:t>
            </a:r>
            <a:r>
              <a:rPr lang="fr-FR" dirty="0">
                <a:solidFill>
                  <a:srgbClr val="000000"/>
                </a:solidFill>
              </a:rPr>
              <a:t> / </a:t>
            </a:r>
            <a:r>
              <a:rPr lang="fr-FR" dirty="0" err="1">
                <a:solidFill>
                  <a:srgbClr val="000000"/>
                </a:solidFill>
              </a:rPr>
              <a:t>TabularPandas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A `DataFrame` wrapper that knows which cols are cont/cat/y, and returns rows in `__getitem__`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y_names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cat_names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cont_names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split 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bg2">
                    <a:lumMod val="50000"/>
                  </a:schemeClr>
                </a:solidFill>
              </a:rPr>
              <a:t>idx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targ</a:t>
            </a:r>
            <a:r>
              <a:rPr lang="fr-FR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x_names</a:t>
            </a:r>
            <a:r>
              <a:rPr lang="fr-FR" dirty="0"/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all_col_names</a:t>
            </a:r>
            <a:r>
              <a:rPr lang="fr-FR" dirty="0"/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loc</a:t>
            </a:r>
            <a:r>
              <a:rPr lang="fr-FR" dirty="0"/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iloc</a:t>
            </a:r>
            <a:r>
              <a:rPr lang="fr-FR" dirty="0"/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to_device</a:t>
            </a:r>
            <a:r>
              <a:rPr lang="fr-FR" dirty="0"/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cont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all_col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Instance of `</a:t>
            </a:r>
            <a:r>
              <a:rPr lang="en-US" sz="1400" dirty="0" err="1"/>
              <a:t>TabularPandas</a:t>
            </a:r>
            <a:r>
              <a:rPr lang="en-US" sz="1400" dirty="0"/>
              <a:t>` suitable for collaborative filtering (with no continuous variable)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0"/>
            <a:ext cx="185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DataBlock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get_x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get_items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get_y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dl_type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type_tfms</a:t>
            </a:r>
            <a:endParaRPr lang="fr-FR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default_item_tfms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default_batch_tfms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dls_kwargs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n_inp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item_tfms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batch_tfms</a:t>
            </a:r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400" b="1" dirty="0"/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400" b="1" dirty="0"/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datasets</a:t>
            </a:r>
            <a:r>
              <a:rPr lang="fr-FR" dirty="0"/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dataloaders</a:t>
            </a:r>
            <a:r>
              <a:rPr lang="fr-FR" dirty="0"/>
              <a:t>(source,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new(</a:t>
            </a:r>
            <a:r>
              <a:rPr lang="fr-FR" dirty="0" err="1"/>
              <a:t>item_tfms</a:t>
            </a:r>
            <a:r>
              <a:rPr lang="fr-FR" dirty="0"/>
              <a:t>, </a:t>
            </a:r>
            <a:r>
              <a:rPr lang="fr-FR" dirty="0" err="1"/>
              <a:t>batch_tfms</a:t>
            </a:r>
            <a:r>
              <a:rPr lang="fr-FR" dirty="0"/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__init__(</a:t>
            </a:r>
            <a:r>
              <a:rPr lang="fr-FR" dirty="0" err="1"/>
              <a:t>get_items</a:t>
            </a:r>
            <a:r>
              <a:rPr lang="fr-FR" dirty="0"/>
              <a:t>, splitter, </a:t>
            </a:r>
            <a:r>
              <a:rPr lang="fr-FR" dirty="0" err="1"/>
              <a:t>get_x</a:t>
            </a:r>
            <a:r>
              <a:rPr lang="fr-FR" dirty="0"/>
              <a:t>, </a:t>
            </a:r>
            <a:r>
              <a:rPr lang="fr-FR" dirty="0" err="1"/>
              <a:t>get_y</a:t>
            </a:r>
            <a:r>
              <a:rPr lang="fr-FR" dirty="0"/>
              <a:t>, getters, </a:t>
            </a:r>
            <a:r>
              <a:rPr lang="fr-FR" dirty="0" err="1"/>
              <a:t>n_inp</a:t>
            </a:r>
            <a:r>
              <a:rPr lang="fr-FR" dirty="0"/>
              <a:t>, blocks, </a:t>
            </a:r>
            <a:r>
              <a:rPr lang="fr-FR" dirty="0" err="1"/>
              <a:t>dl_type</a:t>
            </a:r>
            <a:r>
              <a:rPr lang="fr-FR" dirty="0"/>
              <a:t>, </a:t>
            </a:r>
            <a:r>
              <a:rPr lang="fr-FR" dirty="0" err="1"/>
              <a:t>item_tfms</a:t>
            </a:r>
            <a:r>
              <a:rPr lang="fr-FR" dirty="0"/>
              <a:t>, </a:t>
            </a:r>
            <a:r>
              <a:rPr lang="fr-FR" dirty="0" err="1"/>
              <a:t>batch_tfms</a:t>
            </a:r>
            <a:r>
              <a:rPr lang="fr-FR" dirty="0"/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DataBlock.from_columns</a:t>
            </a:r>
            <a:r>
              <a:rPr lang="fr-FR" sz="1400" dirty="0"/>
              <a:t>(</a:t>
            </a:r>
            <a:r>
              <a:rPr lang="fr-FR" sz="1050" dirty="0" err="1"/>
              <a:t>get_items</a:t>
            </a:r>
            <a:r>
              <a:rPr lang="fr-FR" sz="1050" dirty="0"/>
              <a:t>, getters, blocks</a:t>
            </a:r>
            <a:r>
              <a:rPr lang="fr-FR" sz="14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Create a new `</a:t>
            </a:r>
            <a:r>
              <a:rPr lang="en-US" sz="1600" b="0" i="0" dirty="0" err="1">
                <a:effectLst/>
              </a:rPr>
              <a:t>DataBlock</a:t>
            </a:r>
            <a:r>
              <a:rPr lang="en-US" sz="1600" b="0" i="0" dirty="0">
                <a:effectLst/>
              </a:rPr>
              <a:t>` with other `</a:t>
            </a:r>
            <a:r>
              <a:rPr lang="en-US" sz="1600" b="0" i="0" dirty="0" err="1">
                <a:effectLst/>
              </a:rPr>
              <a:t>item_tfms</a:t>
            </a:r>
            <a:r>
              <a:rPr lang="en-US" sz="1600" b="0" i="0" dirty="0">
                <a:effectLst/>
              </a:rPr>
              <a:t>` and `</a:t>
            </a:r>
            <a:r>
              <a:rPr lang="en-US" sz="1600" b="0" i="0" dirty="0" err="1">
                <a:effectLst/>
              </a:rPr>
              <a:t>batch_tfms</a:t>
            </a:r>
            <a:r>
              <a:rPr lang="en-US" sz="1600" b="0" i="0" dirty="0">
                <a:effectLst/>
              </a:rPr>
              <a:t>`</a:t>
            </a:r>
            <a:endParaRPr lang="fr-FR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Create a `Datasets` object from `source`</a:t>
            </a:r>
            <a:endParaRPr lang="fr-FR" sz="1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Create a `</a:t>
            </a:r>
            <a:r>
              <a:rPr lang="en-US" sz="1600" b="0" i="0" dirty="0" err="1">
                <a:effectLst/>
              </a:rPr>
              <a:t>DataLoaders</a:t>
            </a:r>
            <a:r>
              <a:rPr lang="en-US" sz="1600" b="0" i="0" dirty="0">
                <a:effectLst/>
              </a:rPr>
              <a:t>` object from `source`</a:t>
            </a:r>
            <a:endParaRPr lang="fr-FR" sz="16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summary</a:t>
            </a:r>
            <a:r>
              <a:rPr lang="fr-FR" dirty="0"/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0"/>
            <a:ext cx="505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DataBlock</a:t>
            </a:r>
            <a:r>
              <a:rPr lang="fr-FR" sz="3200" dirty="0">
                <a:solidFill>
                  <a:srgbClr val="7F7F7F"/>
                </a:solidFill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get_items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dl_type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type_tfms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dls_kwargs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n_inp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item_tfms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batch_tfms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datasets</a:t>
            </a:r>
            <a:r>
              <a:rPr lang="fr-FR" dirty="0"/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dataloaders</a:t>
            </a:r>
            <a:r>
              <a:rPr lang="fr-FR" dirty="0"/>
              <a:t>(source,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items = </a:t>
            </a:r>
            <a:r>
              <a:rPr lang="en-US" dirty="0" err="1"/>
              <a:t>self.get_items</a:t>
            </a:r>
            <a:r>
              <a:rPr lang="en-US" dirty="0"/>
              <a:t>(source) or source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</a:rPr>
              <a:t>splits </a:t>
            </a:r>
            <a:r>
              <a:rPr lang="en-US" b="0" i="0" dirty="0">
                <a:effectLst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self.splitter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(items) or </a:t>
            </a:r>
            <a:r>
              <a:rPr lang="en-US" b="0" i="0" dirty="0" err="1">
                <a:effectLst/>
              </a:rPr>
              <a:t>RandomSplitter</a:t>
            </a:r>
            <a:r>
              <a:rPr lang="en-US" b="0" i="0" dirty="0">
                <a:effectLst/>
              </a:rPr>
              <a:t>()(items)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</a:rPr>
              <a:t>return Datasets(items,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tfms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, splits,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n_inp</a:t>
            </a:r>
            <a:r>
              <a:rPr lang="en-US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dl_type</a:t>
            </a:r>
            <a:r>
              <a:rPr lang="en-US" dirty="0">
                <a:solidFill>
                  <a:srgbClr val="24292E"/>
                </a:solidFill>
              </a:rPr>
              <a:t>)</a:t>
            </a:r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t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fms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= _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combine_zip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(getters,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type_tfms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dsets</a:t>
            </a:r>
            <a:r>
              <a:rPr lang="fr-FR" dirty="0"/>
              <a:t> = </a:t>
            </a:r>
            <a:r>
              <a:rPr lang="fr-FR" dirty="0" err="1"/>
              <a:t>self.datasets</a:t>
            </a:r>
            <a:r>
              <a:rPr lang="fr-FR" dirty="0"/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kwargs</a:t>
            </a:r>
            <a:r>
              <a:rPr lang="fr-FR" dirty="0"/>
              <a:t> = {**</a:t>
            </a:r>
            <a:r>
              <a:rPr lang="fr-FR" dirty="0" err="1"/>
              <a:t>dls_kwargs</a:t>
            </a:r>
            <a:r>
              <a:rPr lang="fr-FR" dirty="0"/>
              <a:t>, **</a:t>
            </a:r>
            <a:r>
              <a:rPr lang="fr-FR" dirty="0" err="1"/>
              <a:t>kwargs</a:t>
            </a:r>
            <a:r>
              <a:rPr lang="fr-FR" dirty="0"/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dsets.dataloaders</a:t>
            </a:r>
            <a:r>
              <a:rPr lang="en-US" dirty="0"/>
              <a:t>(path=path, </a:t>
            </a:r>
            <a:r>
              <a:rPr lang="en-US" dirty="0" err="1"/>
              <a:t>after_item</a:t>
            </a:r>
            <a:r>
              <a:rPr lang="en-US" dirty="0"/>
              <a:t>, </a:t>
            </a:r>
            <a:r>
              <a:rPr lang="en-US" dirty="0" err="1"/>
              <a:t>after_batch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after_item</a:t>
            </a:r>
            <a:r>
              <a:rPr lang="fr-FR" dirty="0"/>
              <a:t> = </a:t>
            </a:r>
            <a:r>
              <a:rPr lang="fr-FR" dirty="0" err="1"/>
              <a:t>item_tfms</a:t>
            </a:r>
            <a:r>
              <a:rPr lang="fr-FR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after_batch</a:t>
            </a:r>
            <a:r>
              <a:rPr lang="fr-FR" dirty="0"/>
              <a:t> = </a:t>
            </a:r>
            <a:r>
              <a:rPr lang="fr-FR" dirty="0" err="1"/>
              <a:t>batch_tfms</a:t>
            </a:r>
            <a:r>
              <a:rPr lang="fr-FR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6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ToTensor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collab_learner</a:t>
            </a:r>
            <a:endParaRPr lang="fr-FR" dirty="0"/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load_learner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tabular_learner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language_model_learner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text_classifier_learner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cnn_learner</a:t>
            </a:r>
            <a:r>
              <a:rPr lang="fr-FR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unet_learner</a:t>
            </a:r>
            <a:r>
              <a:rPr lang="fr-FR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GANLearner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Learner</a:t>
            </a:r>
            <a:r>
              <a:rPr lang="fr-FR" dirty="0"/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TabularLearner</a:t>
            </a:r>
            <a:r>
              <a:rPr lang="fr-FR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000000"/>
                </a:solidFill>
              </a:rPr>
              <a:t>TextLearner</a:t>
            </a:r>
            <a:r>
              <a:rPr lang="fr-FR"/>
              <a:t> 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LMLearner</a:t>
            </a:r>
            <a:r>
              <a:rPr lang="fr-FR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Learner</a:t>
            </a:r>
            <a:r>
              <a:rPr lang="fr-FR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Learner</a:t>
            </a:r>
            <a:r>
              <a:rPr lang="fr-FR" dirty="0"/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0"/>
            <a:ext cx="822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methods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GANLearner.wgan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tabular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i="1" dirty="0"/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RegressionBlock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n_out</a:t>
            </a:r>
            <a:r>
              <a:rPr lang="fr-FR" sz="1400" dirty="0">
                <a:solidFill>
                  <a:srgbClr val="000000"/>
                </a:solidFill>
              </a:rPr>
              <a:t>=None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0"/>
            <a:ext cx="775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TransformBlocks</a:t>
            </a:r>
            <a:r>
              <a:rPr lang="fr-FR" sz="3200" dirty="0">
                <a:solidFill>
                  <a:srgbClr val="7F7F7F"/>
                </a:solidFill>
              </a:rPr>
              <a:t> – Classification &amp; </a:t>
            </a:r>
            <a:r>
              <a:rPr lang="fr-FR" sz="3200" dirty="0" err="1">
                <a:solidFill>
                  <a:srgbClr val="7F7F7F"/>
                </a:solidFill>
              </a:rPr>
              <a:t>Regression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TransformBlock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(4) </a:t>
            </a:r>
            <a:r>
              <a:rPr lang="fr-FR" dirty="0" err="1"/>
              <a:t>dl_type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dirty="0" err="1"/>
              <a:t>type_tfms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(5) </a:t>
            </a:r>
            <a:r>
              <a:rPr lang="fr-FR" dirty="0" err="1"/>
              <a:t>dls_kwargs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(2) </a:t>
            </a:r>
            <a:r>
              <a:rPr lang="fr-FR" dirty="0" err="1"/>
              <a:t>item_tfms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(3) </a:t>
            </a:r>
            <a:r>
              <a:rPr lang="fr-FR" dirty="0" err="1"/>
              <a:t>batch_tfms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CategoryBlock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it-IT" sz="1200" i="0" dirty="0">
                <a:solidFill>
                  <a:srgbClr val="24292E"/>
                </a:solidFill>
                <a:effectLst/>
              </a:rPr>
              <a:t>vocab</a:t>
            </a:r>
            <a:r>
              <a:rPr lang="it-IT" sz="1200" i="0" dirty="0">
                <a:effectLst/>
              </a:rPr>
              <a:t>=None</a:t>
            </a:r>
            <a:r>
              <a:rPr lang="it-IT" sz="1200" i="0" dirty="0">
                <a:solidFill>
                  <a:srgbClr val="24292E"/>
                </a:solidFill>
                <a:effectLst/>
              </a:rPr>
              <a:t>, sort</a:t>
            </a:r>
            <a:r>
              <a:rPr lang="it-IT" sz="1200" i="0" dirty="0">
                <a:effectLst/>
              </a:rPr>
              <a:t>=True</a:t>
            </a:r>
            <a:r>
              <a:rPr lang="it-IT" sz="1200" i="0" dirty="0">
                <a:solidFill>
                  <a:srgbClr val="24292E"/>
                </a:solidFill>
                <a:effectLst/>
              </a:rPr>
              <a:t>, add_na</a:t>
            </a:r>
            <a:r>
              <a:rPr lang="it-IT" sz="1200" i="0" dirty="0">
                <a:effectLst/>
              </a:rPr>
              <a:t>=False</a:t>
            </a:r>
            <a:r>
              <a:rPr lang="fr-FR" dirty="0">
                <a:solidFill>
                  <a:srgbClr val="000000"/>
                </a:solidFill>
              </a:rPr>
              <a:t>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dirty="0" err="1"/>
              <a:t>Categorize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6" y="3451379"/>
            <a:ext cx="48876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MultiCategoryBlock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encoded</a:t>
            </a:r>
            <a:r>
              <a:rPr lang="fr-FR" sz="1200" b="0" i="0" dirty="0">
                <a:effectLst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sz="1200" b="0" i="0" dirty="0">
                <a:effectLst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add_na</a:t>
            </a:r>
            <a:r>
              <a:rPr lang="fr-FR" sz="1200" b="0" i="0" dirty="0">
                <a:effectLst/>
              </a:rPr>
              <a:t>=False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dirty="0" err="1"/>
              <a:t>EncodedMultiCategorize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dirty="0" err="1"/>
              <a:t>MultiCategorize</a:t>
            </a:r>
            <a:r>
              <a:rPr lang="fr-FR" dirty="0"/>
              <a:t>  &gt;  </a:t>
            </a:r>
            <a:r>
              <a:rPr lang="fr-FR" dirty="0" err="1"/>
              <a:t>OneHotEncode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dirty="0" err="1"/>
              <a:t>RegressionSetup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3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if </a:t>
            </a:r>
            <a:r>
              <a:rPr lang="fr-FR" sz="1400" dirty="0" err="1"/>
              <a:t>encoded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407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if </a:t>
            </a:r>
            <a:r>
              <a:rPr lang="fr-FR" sz="1400" dirty="0" err="1"/>
              <a:t>encoded</a:t>
            </a:r>
            <a:r>
              <a:rPr lang="fr-FR" sz="1400" dirty="0"/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NB : in all </a:t>
            </a:r>
            <a:r>
              <a:rPr lang="fr-FR" dirty="0" err="1"/>
              <a:t>DataBlocks</a:t>
            </a:r>
            <a:r>
              <a:rPr lang="fr-FR" dirty="0"/>
              <a:t>, </a:t>
            </a:r>
            <a:r>
              <a:rPr lang="fr-FR" dirty="0" err="1"/>
              <a:t>ToTensor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as the first (2) </a:t>
            </a:r>
            <a:r>
              <a:rPr lang="fr-FR" dirty="0" err="1"/>
              <a:t>item_tfm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0"/>
            <a:ext cx="4336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TransformBlocks</a:t>
            </a:r>
            <a:r>
              <a:rPr lang="fr-FR" sz="3200" dirty="0">
                <a:solidFill>
                  <a:srgbClr val="7F7F7F"/>
                </a:solidFill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ImageBlock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cls</a:t>
            </a:r>
            <a:r>
              <a:rPr lang="fr-FR" sz="1200" b="0" i="0" dirty="0">
                <a:effectLst/>
              </a:rPr>
              <a:t>=</a:t>
            </a:r>
            <a:r>
              <a:rPr lang="fr-FR" sz="1200" b="0" i="0" dirty="0" err="1">
                <a:effectLst/>
              </a:rPr>
              <a:t>PILImage</a:t>
            </a:r>
            <a:r>
              <a:rPr lang="fr-FR" dirty="0">
                <a:solidFill>
                  <a:srgbClr val="000000"/>
                </a:solidFill>
              </a:rPr>
              <a:t>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cls.create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(3) </a:t>
            </a:r>
            <a:r>
              <a:rPr lang="fr-FR" dirty="0" err="1">
                <a:solidFill>
                  <a:srgbClr val="24292E"/>
                </a:solidFill>
              </a:rPr>
              <a:t>I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ntToFloatTensor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MaskBlock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codes=None</a:t>
            </a:r>
            <a:r>
              <a:rPr lang="fr-FR" dirty="0">
                <a:solidFill>
                  <a:srgbClr val="000000"/>
                </a:solidFill>
              </a:rPr>
              <a:t>)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effectLst/>
              </a:rPr>
              <a:t>PILMask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.create</a:t>
            </a:r>
            <a:r>
              <a:rPr lang="fr-FR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(3) </a:t>
            </a:r>
            <a:r>
              <a:rPr lang="fr-FR" dirty="0" err="1">
                <a:solidFill>
                  <a:srgbClr val="24292E"/>
                </a:solidFill>
              </a:rPr>
              <a:t>I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ntToFloatTensor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(2) </a:t>
            </a:r>
            <a:r>
              <a:rPr lang="fr-FR" b="0" i="0" dirty="0" err="1">
                <a:effectLst/>
              </a:rPr>
              <a:t>AddMaskCodes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(codes</a:t>
            </a:r>
            <a:r>
              <a:rPr lang="fr-FR" b="0" i="0" dirty="0">
                <a:effectLst/>
              </a:rPr>
              <a:t>=</a:t>
            </a:r>
            <a:r>
              <a:rPr lang="fr-FR" b="0" i="0" dirty="0">
                <a:solidFill>
                  <a:srgbClr val="24292E"/>
                </a:solidFill>
                <a:effectLst/>
              </a:rPr>
              <a:t>codes)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PointBlock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effectLst/>
              </a:rPr>
              <a:t>TensorPoint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.create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(2) </a:t>
            </a:r>
            <a:r>
              <a:rPr lang="fr-FR" dirty="0" err="1"/>
              <a:t>PointScaler</a:t>
            </a:r>
            <a:r>
              <a:rPr lang="fr-FR" dirty="0"/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BBoxBlock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effectLst/>
              </a:rPr>
              <a:t>TensorBBox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.create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(2) </a:t>
            </a:r>
            <a:r>
              <a:rPr lang="fr-FR" dirty="0" err="1"/>
              <a:t>PointScaler</a:t>
            </a:r>
            <a:r>
              <a:rPr lang="fr-FR" dirty="0"/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(5) </a:t>
            </a:r>
            <a:r>
              <a:rPr lang="fr-FR" b="0" i="0" dirty="0">
                <a:effectLst/>
              </a:rPr>
              <a:t>'</a:t>
            </a:r>
            <a:r>
              <a:rPr lang="fr-FR" b="0" i="0" dirty="0" err="1">
                <a:effectLst/>
              </a:rPr>
              <a:t>before_batch</a:t>
            </a:r>
            <a:r>
              <a:rPr lang="fr-FR" b="0" i="0" dirty="0">
                <a:effectLst/>
              </a:rPr>
              <a:t>'</a:t>
            </a:r>
            <a:r>
              <a:rPr lang="fr-FR" b="0" i="0" dirty="0">
                <a:solidFill>
                  <a:srgbClr val="24292E"/>
                </a:solidFill>
                <a:effectLst/>
              </a:rPr>
              <a:t>: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bb_pad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BBoxLblBlock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it-IT" sz="1200" dirty="0">
                <a:solidFill>
                  <a:srgbClr val="000000"/>
                </a:solidFill>
              </a:rPr>
              <a:t>vocab=None, add_na=True</a:t>
            </a:r>
            <a:r>
              <a:rPr lang="fr-FR" dirty="0">
                <a:solidFill>
                  <a:srgbClr val="000000"/>
                </a:solidFill>
              </a:rPr>
              <a:t>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pt-BR" b="0" i="0" dirty="0">
                <a:effectLst/>
              </a:rPr>
              <a:t>MultiCategorize</a:t>
            </a:r>
            <a:r>
              <a:rPr lang="pt-BR" b="0" i="0" dirty="0">
                <a:solidFill>
                  <a:srgbClr val="24292E"/>
                </a:solidFill>
                <a:effectLst/>
              </a:rPr>
              <a:t>(vocab</a:t>
            </a:r>
            <a:r>
              <a:rPr lang="pt-BR" b="0" i="0" dirty="0">
                <a:effectLst/>
              </a:rPr>
              <a:t>=</a:t>
            </a:r>
            <a:r>
              <a:rPr lang="pt-BR" b="0" i="0" dirty="0">
                <a:solidFill>
                  <a:srgbClr val="24292E"/>
                </a:solidFill>
                <a:effectLst/>
              </a:rPr>
              <a:t>vocab, add_na</a:t>
            </a:r>
            <a:r>
              <a:rPr lang="pt-BR" b="0" i="0" dirty="0">
                <a:effectLst/>
              </a:rPr>
              <a:t>=</a:t>
            </a:r>
            <a:r>
              <a:rPr lang="pt-BR" b="0" i="0" dirty="0">
                <a:solidFill>
                  <a:srgbClr val="24292E"/>
                </a:solidFill>
                <a:effectLst/>
              </a:rPr>
              <a:t>add_na)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(2) </a:t>
            </a:r>
            <a:r>
              <a:rPr lang="fr-FR" dirty="0" err="1"/>
              <a:t>BBoxLabeler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o</a:t>
            </a:r>
            <a:r>
              <a:rPr lang="fr-FR" sz="1400" b="0" i="0" dirty="0" err="1">
                <a:effectLst/>
              </a:rPr>
              <a:t>ther</a:t>
            </a:r>
            <a:r>
              <a:rPr lang="fr-FR" sz="1400" b="0" i="0" dirty="0">
                <a:effectLst/>
              </a:rPr>
              <a:t> </a:t>
            </a:r>
            <a:r>
              <a:rPr lang="fr-FR" sz="1400" b="0" i="0" dirty="0" err="1">
                <a:effectLst/>
              </a:rPr>
              <a:t>cls</a:t>
            </a:r>
            <a:r>
              <a:rPr lang="fr-FR" sz="1400" b="0" i="0" dirty="0">
                <a:effectLst/>
              </a:rPr>
              <a:t> : </a:t>
            </a:r>
            <a:r>
              <a:rPr lang="fr-FR" sz="1400" b="0" i="0" dirty="0" err="1">
                <a:effectLst/>
              </a:rPr>
              <a:t>PILImageBW</a:t>
            </a:r>
            <a:r>
              <a:rPr lang="fr-FR" sz="1400" b="0" i="0" dirty="0">
                <a:effectLst/>
              </a:rPr>
              <a:t>, </a:t>
            </a:r>
            <a:r>
              <a:rPr lang="fr-FR" sz="1400" b="0" i="0" dirty="0" err="1">
                <a:effectLst/>
              </a:rPr>
              <a:t>PILMask</a:t>
            </a:r>
            <a:r>
              <a:rPr lang="fr-FR" sz="1400" b="0" i="0" dirty="0">
                <a:effectLst/>
              </a:rPr>
              <a:t>, </a:t>
            </a:r>
            <a:r>
              <a:rPr lang="fr-FR" sz="1400" b="0" i="0" dirty="0" err="1">
                <a:effectLst/>
              </a:rPr>
              <a:t>PILDicom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NB : in all </a:t>
            </a:r>
            <a:r>
              <a:rPr lang="fr-FR" dirty="0" err="1"/>
              <a:t>DataBlocks</a:t>
            </a:r>
            <a:r>
              <a:rPr lang="fr-FR" dirty="0"/>
              <a:t>, </a:t>
            </a:r>
            <a:r>
              <a:rPr lang="fr-FR" dirty="0" err="1"/>
              <a:t>ToTensor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as the first (2) </a:t>
            </a:r>
            <a:r>
              <a:rPr lang="fr-FR" dirty="0" err="1"/>
              <a:t>item_tfm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0"/>
            <a:ext cx="387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TransformBlocks</a:t>
            </a:r>
            <a:r>
              <a:rPr lang="fr-FR" sz="3200" dirty="0">
                <a:solidFill>
                  <a:srgbClr val="7F7F7F"/>
                </a:solidFill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</a:rPr>
              <a:t>TextBlock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tokenizer_tfm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sz="1200" b="0" i="0" dirty="0">
                <a:effectLst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is_lm</a:t>
            </a:r>
            <a:r>
              <a:rPr lang="fr-FR" sz="1200" b="0" i="0" dirty="0">
                <a:effectLst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fr-FR" sz="1200" b="0" i="0" dirty="0">
                <a:effectLst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backwards</a:t>
            </a:r>
            <a:r>
              <a:rPr lang="fr-FR" sz="1200" b="0" i="0" dirty="0">
                <a:effectLst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>
                <a:effectLst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dirty="0">
                <a:solidFill>
                  <a:srgbClr val="000000"/>
                </a:solidFill>
              </a:rPr>
              <a:t>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tokenizer_tfm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effectLst/>
              </a:rPr>
              <a:t>Numericalize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>
                <a:effectLst/>
              </a:rPr>
              <a:t>**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(1) </a:t>
            </a:r>
            <a:r>
              <a:rPr lang="fr-FR" b="0" i="0" dirty="0" err="1">
                <a:effectLst/>
              </a:rPr>
              <a:t>reverse_text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74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err="1"/>
              <a:t>backwards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(4)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SortedDL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(5) </a:t>
            </a: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before_batch</a:t>
            </a:r>
            <a:r>
              <a:rPr lang="en-US" b="0" i="0" dirty="0">
                <a:effectLst/>
              </a:rPr>
              <a:t>'</a:t>
            </a:r>
            <a:r>
              <a:rPr lang="en-US" b="0" i="0" dirty="0">
                <a:solidFill>
                  <a:srgbClr val="24292E"/>
                </a:solidFill>
                <a:effectLst/>
              </a:rPr>
              <a:t>: </a:t>
            </a:r>
            <a:r>
              <a:rPr lang="en-US" b="0" i="0" dirty="0" err="1">
                <a:effectLst/>
              </a:rPr>
              <a:t>Pad_Chunk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en-US" b="0" i="0" dirty="0">
                <a:effectLst/>
              </a:rPr>
              <a:t>=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if </a:t>
            </a:r>
            <a:r>
              <a:rPr lang="fr-FR" sz="1400" dirty="0" err="1"/>
              <a:t>is_lm</a:t>
            </a:r>
            <a:r>
              <a:rPr lang="fr-FR" sz="1400" dirty="0"/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12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if </a:t>
            </a:r>
            <a:r>
              <a:rPr lang="fr-FR" sz="1400" dirty="0" err="1"/>
              <a:t>is_lm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(4)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LMDataLoader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(5) </a:t>
            </a:r>
            <a:r>
              <a:rPr lang="fr-FR" b="0" i="0" dirty="0">
                <a:effectLst/>
              </a:rPr>
              <a:t>'</a:t>
            </a:r>
            <a:r>
              <a:rPr lang="fr-FR" b="0" i="0" dirty="0" err="1">
                <a:effectLst/>
              </a:rPr>
              <a:t>seq_len</a:t>
            </a:r>
            <a:r>
              <a:rPr lang="fr-FR" b="0" i="0" dirty="0">
                <a:effectLst/>
              </a:rPr>
              <a:t>'</a:t>
            </a:r>
            <a:r>
              <a:rPr lang="fr-FR" b="0" i="0" dirty="0">
                <a:solidFill>
                  <a:srgbClr val="24292E"/>
                </a:solidFill>
                <a:effectLst/>
              </a:rPr>
              <a:t>: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seq_len</a:t>
            </a:r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TextBlock</a:t>
            </a:r>
            <a:r>
              <a:rPr lang="fr-FR" dirty="0"/>
              <a:t>.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from_df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text_cols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sz="1400" b="0" i="0" dirty="0">
                <a:effectLst/>
              </a:rPr>
              <a:t>=None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is_lm</a:t>
            </a:r>
            <a:r>
              <a:rPr lang="fr-FR" sz="1400" b="0" i="0" dirty="0">
                <a:effectLst/>
              </a:rPr>
              <a:t>=False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fr-FR" sz="1400" b="0" i="0" dirty="0">
                <a:effectLst/>
              </a:rPr>
              <a:t>=72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backwards</a:t>
            </a:r>
            <a:r>
              <a:rPr lang="fr-FR" sz="1400" b="0" i="0" dirty="0">
                <a:effectLst/>
              </a:rPr>
              <a:t>=False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min_freq</a:t>
            </a:r>
            <a:r>
              <a:rPr lang="fr-FR" sz="1400" b="0" i="0" dirty="0">
                <a:effectLst/>
              </a:rPr>
              <a:t>=3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max_vocab</a:t>
            </a:r>
            <a:r>
              <a:rPr lang="fr-FR" sz="1400" b="0" i="0" dirty="0">
                <a:effectLst/>
              </a:rPr>
              <a:t>=60000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>
                <a:effectLst/>
              </a:rPr>
              <a:t>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tokenizer_tfm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= </a:t>
            </a:r>
            <a:r>
              <a:rPr lang="en-US" b="0" i="0" dirty="0" err="1">
                <a:effectLst/>
              </a:rPr>
              <a:t>Tokenizer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.</a:t>
            </a:r>
            <a:r>
              <a:rPr lang="en-US" b="0" i="0" dirty="0" err="1">
                <a:effectLst/>
              </a:rPr>
              <a:t>from_df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text_cols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b="0" i="0" dirty="0">
                <a:effectLst/>
              </a:rPr>
              <a:t>**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TextBlock</a:t>
            </a:r>
            <a:r>
              <a:rPr lang="fr-FR" dirty="0"/>
              <a:t>.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from_folder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path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=None,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is_lm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=False,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=72,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backwards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=False,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min_freq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=3,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max_vocab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=60000, 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tokenizer_tfm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= </a:t>
            </a:r>
            <a:r>
              <a:rPr lang="fr-FR" b="0" i="0" dirty="0" err="1">
                <a:effectLst/>
              </a:rPr>
              <a:t>Tokenizer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</a:t>
            </a:r>
            <a:r>
              <a:rPr lang="fr-FR" b="0" i="0" dirty="0" err="1">
                <a:effectLst/>
              </a:rPr>
              <a:t>from_folder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path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>
                <a:effectLst/>
              </a:rPr>
              <a:t>**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0"/>
            <a:ext cx="541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Download </a:t>
            </a:r>
            <a:r>
              <a:rPr lang="fr-FR" sz="3200" dirty="0" err="1">
                <a:solidFill>
                  <a:srgbClr val="7F7F7F"/>
                </a:solidFill>
              </a:rPr>
              <a:t>datasets</a:t>
            </a:r>
            <a:r>
              <a:rPr lang="fr-FR" sz="3200" dirty="0">
                <a:solidFill>
                  <a:srgbClr val="7F7F7F"/>
                </a:solidFill>
              </a:rPr>
              <a:t> and </a:t>
            </a:r>
            <a:r>
              <a:rPr lang="fr-FR" sz="3200" dirty="0" err="1">
                <a:solidFill>
                  <a:srgbClr val="7F7F7F"/>
                </a:solidFill>
              </a:rPr>
              <a:t>models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download_data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url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fname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c_key</a:t>
            </a:r>
            <a:r>
              <a:rPr lang="en-US" sz="1400" b="0" i="0" dirty="0">
                <a:effectLst/>
              </a:rPr>
              <a:t>='archive'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force_download</a:t>
            </a:r>
            <a:r>
              <a:rPr lang="en-US" sz="1400" b="0" i="0" dirty="0">
                <a:effectLst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timeout</a:t>
            </a:r>
            <a:r>
              <a:rPr lang="en-US" sz="1400" b="0" i="0" dirty="0">
                <a:effectLst/>
              </a:rPr>
              <a:t>=4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</a:rPr>
              <a:t>Download `url` to `</a:t>
            </a:r>
            <a:r>
              <a:rPr lang="fr-FR" sz="1400" b="0" i="0" dirty="0" err="1">
                <a:effectLst/>
              </a:rPr>
              <a:t>fname</a:t>
            </a:r>
            <a:r>
              <a:rPr lang="fr-FR" sz="1400" b="0" i="0" dirty="0">
                <a:effectLst/>
              </a:rPr>
              <a:t>` if </a:t>
            </a:r>
            <a:r>
              <a:rPr lang="fr-FR" sz="1400" b="0" i="0" dirty="0" err="1">
                <a:effectLst/>
              </a:rPr>
              <a:t>specified</a:t>
            </a:r>
            <a:r>
              <a:rPr lang="fr-FR" sz="1400" b="0" i="0" dirty="0">
                <a:effectLst/>
              </a:rPr>
              <a:t>, else to the default location :</a:t>
            </a:r>
          </a:p>
          <a:p>
            <a:r>
              <a:rPr lang="fr-FR" sz="1400" dirty="0"/>
              <a:t>1. Check if the </a:t>
            </a:r>
            <a:r>
              <a:rPr lang="fr-FR" sz="1400" dirty="0" err="1"/>
              <a:t>following</a:t>
            </a:r>
            <a:r>
              <a:rPr lang="fr-FR" sz="1400" dirty="0"/>
              <a:t> </a:t>
            </a:r>
            <a:r>
              <a:rPr lang="fr-FR" sz="1400" dirty="0" err="1"/>
              <a:t>subdirectories</a:t>
            </a:r>
            <a:r>
              <a:rPr lang="fr-FR" sz="1400" dirty="0"/>
              <a:t> </a:t>
            </a:r>
            <a:r>
              <a:rPr lang="fr-FR" sz="1400" dirty="0" err="1"/>
              <a:t>exist</a:t>
            </a:r>
            <a:r>
              <a:rPr lang="fr-FR" sz="1400" dirty="0"/>
              <a:t> in the </a:t>
            </a:r>
            <a:r>
              <a:rPr lang="fr-FR" sz="1400" dirty="0" err="1"/>
              <a:t>current</a:t>
            </a:r>
            <a:r>
              <a:rPr lang="fr-FR" sz="1400" dirty="0"/>
              <a:t> directory </a:t>
            </a:r>
            <a:r>
              <a:rPr lang="fr-FR" sz="1400" i="1" dirty="0" err="1"/>
              <a:t>cwd</a:t>
            </a:r>
            <a:r>
              <a:rPr lang="fr-FR" sz="1400" i="1" dirty="0"/>
              <a:t>()</a:t>
            </a:r>
            <a:br>
              <a:rPr lang="fr-FR" sz="1400" dirty="0"/>
            </a:br>
            <a:r>
              <a:rPr lang="fr-FR" sz="1400" dirty="0"/>
              <a:t>- if ‘</a:t>
            </a:r>
            <a:r>
              <a:rPr lang="fr-FR" sz="1400" dirty="0" err="1"/>
              <a:t>c_key</a:t>
            </a:r>
            <a:r>
              <a:rPr lang="fr-FR" sz="1400" dirty="0"/>
              <a:t>’ = ‘</a:t>
            </a:r>
            <a:r>
              <a:rPr lang="fr-FR" sz="1400" dirty="0" err="1"/>
              <a:t>models</a:t>
            </a:r>
            <a:r>
              <a:rPr lang="fr-FR" sz="1400" dirty="0"/>
              <a:t>’:	check if ‘./</a:t>
            </a:r>
            <a:r>
              <a:rPr lang="fr-FR" sz="1400" dirty="0" err="1"/>
              <a:t>models</a:t>
            </a:r>
            <a:r>
              <a:rPr lang="fr-FR" sz="1400" dirty="0"/>
              <a:t>’ </a:t>
            </a:r>
            <a:r>
              <a:rPr lang="fr-FR" sz="1400" dirty="0" err="1"/>
              <a:t>exists</a:t>
            </a:r>
            <a:br>
              <a:rPr lang="fr-FR" sz="1400" dirty="0"/>
            </a:br>
            <a:r>
              <a:rPr lang="fr-FR" sz="1400" dirty="0"/>
              <a:t>- else : 		check if ‘./data’ </a:t>
            </a:r>
            <a:r>
              <a:rPr lang="fr-FR" sz="1400" dirty="0" err="1"/>
              <a:t>exists</a:t>
            </a:r>
            <a:endParaRPr lang="fr-FR" sz="1400" dirty="0"/>
          </a:p>
          <a:p>
            <a:r>
              <a:rPr lang="fr-FR" sz="1400" dirty="0"/>
              <a:t>2. If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exist</a:t>
            </a:r>
            <a:r>
              <a:rPr lang="fr-FR" sz="1400" dirty="0"/>
              <a:t>, download ‘url’ in the </a:t>
            </a:r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working</a:t>
            </a:r>
            <a:r>
              <a:rPr lang="fr-FR" sz="1400" dirty="0"/>
              <a:t> directory.</a:t>
            </a:r>
            <a:br>
              <a:rPr lang="fr-FR" sz="1400" dirty="0"/>
            </a:br>
            <a:r>
              <a:rPr lang="fr-FR" sz="1400" dirty="0"/>
              <a:t>3. If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don’t</a:t>
            </a:r>
            <a:r>
              <a:rPr lang="fr-FR" sz="1400" dirty="0"/>
              <a:t> </a:t>
            </a:r>
            <a:r>
              <a:rPr lang="fr-FR" sz="1400" dirty="0" err="1"/>
              <a:t>exist</a:t>
            </a:r>
            <a:r>
              <a:rPr lang="fr-FR" sz="1400" dirty="0"/>
              <a:t>, download in the default </a:t>
            </a:r>
            <a:r>
              <a:rPr lang="fr-FR" sz="1400" dirty="0" err="1"/>
              <a:t>fastai</a:t>
            </a:r>
            <a:r>
              <a:rPr lang="fr-FR" sz="1400" dirty="0"/>
              <a:t> archive / data / model (</a:t>
            </a:r>
            <a:r>
              <a:rPr lang="fr-FR" sz="1400" dirty="0" err="1"/>
              <a:t>c_key</a:t>
            </a:r>
            <a:r>
              <a:rPr lang="fr-FR" sz="1400" dirty="0"/>
              <a:t>) directory, as </a:t>
            </a:r>
            <a:r>
              <a:rPr lang="fr-FR" sz="1400" dirty="0" err="1"/>
              <a:t>specified</a:t>
            </a:r>
            <a:r>
              <a:rPr lang="fr-FR" sz="1400" dirty="0"/>
              <a:t> by the Config() class – </a:t>
            </a:r>
            <a:r>
              <a:rPr lang="fr-FR" sz="1400" dirty="0" err="1"/>
              <a:t>see</a:t>
            </a:r>
            <a:r>
              <a:rPr lang="fr-FR" sz="1400" dirty="0"/>
              <a:t> next slide.</a:t>
            </a:r>
          </a:p>
          <a:p>
            <a:r>
              <a:rPr lang="fr-FR" sz="1400" dirty="0"/>
              <a:t>4. Return the full </a:t>
            </a:r>
            <a:r>
              <a:rPr lang="fr-FR" sz="1400" dirty="0" err="1"/>
              <a:t>path</a:t>
            </a:r>
            <a:r>
              <a:rPr lang="fr-FR" sz="1400" dirty="0"/>
              <a:t> of the </a:t>
            </a:r>
            <a:r>
              <a:rPr lang="fr-FR" sz="1400" dirty="0" err="1"/>
              <a:t>downloaded</a:t>
            </a:r>
            <a:r>
              <a:rPr lang="fr-FR" sz="1400" dirty="0"/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download_url</a:t>
            </a:r>
            <a:r>
              <a:rPr lang="fr-FR" dirty="0"/>
              <a:t>(</a:t>
            </a:r>
            <a:r>
              <a:rPr lang="fr-FR" sz="1100" dirty="0"/>
              <a:t>url, </a:t>
            </a:r>
            <a:r>
              <a:rPr lang="fr-FR" sz="1100" dirty="0" err="1"/>
              <a:t>dest</a:t>
            </a:r>
            <a:r>
              <a:rPr lang="fr-FR" sz="1100" dirty="0"/>
              <a:t>, </a:t>
            </a:r>
            <a:r>
              <a:rPr lang="fr-FR" sz="1100" dirty="0" err="1"/>
              <a:t>overwrite</a:t>
            </a:r>
            <a:r>
              <a:rPr lang="fr-FR" sz="1100" dirty="0"/>
              <a:t>=False, </a:t>
            </a:r>
            <a:r>
              <a:rPr lang="fr-FR" sz="1100" dirty="0" err="1"/>
              <a:t>pbar</a:t>
            </a:r>
            <a:r>
              <a:rPr lang="fr-FR" sz="1100" dirty="0"/>
              <a:t>=None, </a:t>
            </a:r>
            <a:r>
              <a:rPr lang="fr-FR" sz="1100" dirty="0" err="1"/>
              <a:t>show_progress</a:t>
            </a:r>
            <a:r>
              <a:rPr lang="fr-FR" sz="1100" dirty="0"/>
              <a:t>=</a:t>
            </a:r>
            <a:r>
              <a:rPr lang="fr-FR" sz="1100" dirty="0" err="1"/>
              <a:t>True</a:t>
            </a:r>
            <a:r>
              <a:rPr lang="fr-FR" sz="1100" dirty="0"/>
              <a:t>, </a:t>
            </a:r>
            <a:r>
              <a:rPr lang="fr-FR" sz="1100" dirty="0" err="1"/>
              <a:t>chunk_size</a:t>
            </a:r>
            <a:r>
              <a:rPr lang="fr-FR" sz="1100" dirty="0"/>
              <a:t>=1024*1024, timeout=4, retries=5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Download `</a:t>
            </a:r>
            <a:r>
              <a:rPr lang="en-US" sz="1400" b="0" i="0" dirty="0" err="1">
                <a:effectLst/>
              </a:rPr>
              <a:t>url</a:t>
            </a:r>
            <a:r>
              <a:rPr lang="en-US" sz="1400" b="0" i="0" dirty="0">
                <a:effectLst/>
              </a:rPr>
              <a:t>` to `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` unless it exists and not `overwrite`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file_extract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fname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dest</a:t>
            </a:r>
            <a:r>
              <a:rPr lang="fr-FR" sz="1400" b="0" i="0" dirty="0">
                <a:effectLst/>
              </a:rPr>
              <a:t>=None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URLs.IMDB</a:t>
            </a:r>
            <a:endParaRPr lang="fr-FR" dirty="0"/>
          </a:p>
          <a:p>
            <a:r>
              <a:rPr lang="fr-FR" dirty="0" err="1"/>
              <a:t>URLs.IMAGENETTE</a:t>
            </a:r>
            <a:r>
              <a:rPr lang="fr-FR" dirty="0"/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Extract `</a:t>
            </a:r>
            <a:r>
              <a:rPr lang="en-US" sz="1400" b="0" i="0" dirty="0" err="1">
                <a:effectLst/>
              </a:rPr>
              <a:t>fname</a:t>
            </a:r>
            <a:r>
              <a:rPr lang="en-US" sz="1400" b="0" i="0" dirty="0">
                <a:effectLst/>
              </a:rPr>
              <a:t>` to `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` using `tarfile` or `</a:t>
            </a:r>
            <a:r>
              <a:rPr lang="en-US" sz="1400" b="0" i="0" dirty="0" err="1">
                <a:effectLst/>
              </a:rPr>
              <a:t>zipfile</a:t>
            </a:r>
            <a:r>
              <a:rPr lang="en-US" sz="1400" b="0" i="0" dirty="0">
                <a:effectLst/>
              </a:rPr>
              <a:t>`.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URLs pointing to compressed versions of datasets (.</a:t>
            </a:r>
            <a:r>
              <a:rPr lang="en-US" sz="1400" b="0" i="0" dirty="0" err="1">
                <a:effectLst/>
              </a:rPr>
              <a:t>tgz</a:t>
            </a:r>
            <a:r>
              <a:rPr lang="en-US" sz="1400" b="0" i="0" dirty="0">
                <a:effectLst/>
              </a:rPr>
              <a:t>) ready to download from </a:t>
            </a:r>
            <a:r>
              <a:rPr lang="en-US" sz="1400" b="0" i="0" dirty="0" err="1">
                <a:effectLst/>
              </a:rPr>
              <a:t>fastai</a:t>
            </a:r>
            <a:r>
              <a:rPr lang="en-US" sz="1400" b="0" i="0" dirty="0">
                <a:effectLst/>
              </a:rPr>
              <a:t> or Amazon servers :</a:t>
            </a:r>
          </a:p>
          <a:p>
            <a:r>
              <a:rPr lang="en-US" sz="1400" dirty="0"/>
              <a:t> 55 datasets and 3 pretrained models available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Download `</a:t>
            </a:r>
            <a:r>
              <a:rPr lang="en-US" sz="1400" b="0" i="0" dirty="0" err="1">
                <a:effectLst/>
              </a:rPr>
              <a:t>url</a:t>
            </a:r>
            <a:r>
              <a:rPr lang="en-US" sz="1400" b="0" i="0" dirty="0">
                <a:effectLst/>
              </a:rPr>
              <a:t>` to `</a:t>
            </a:r>
            <a:r>
              <a:rPr lang="en-US" sz="1400" b="0" i="0" dirty="0" err="1">
                <a:effectLst/>
              </a:rPr>
              <a:t>fname</a:t>
            </a:r>
            <a:r>
              <a:rPr lang="en-US" sz="1400" b="0" i="0" dirty="0">
                <a:effectLst/>
              </a:rPr>
              <a:t>` if `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` doesn't exist, and un-</a:t>
            </a:r>
            <a:r>
              <a:rPr lang="en-US" sz="1400" b="0" i="0" dirty="0" err="1">
                <a:effectLst/>
              </a:rPr>
              <a:t>tgz</a:t>
            </a:r>
            <a:r>
              <a:rPr lang="en-US" sz="1400" b="0" i="0" dirty="0">
                <a:effectLst/>
              </a:rPr>
              <a:t> or unzip to folder `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`. The default ‘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’ folder is determined as described in </a:t>
            </a:r>
            <a:r>
              <a:rPr lang="en-US" sz="1400" b="0" i="0" dirty="0" err="1">
                <a:effectLst/>
              </a:rPr>
              <a:t>download_data</a:t>
            </a:r>
            <a:r>
              <a:rPr lang="en-US" sz="1400" b="0" i="0" dirty="0">
                <a:effectLst/>
              </a:rPr>
              <a:t>() below. If the data is found in the shared ‘storage’ directory, a symbolic link is created instead of downloading. Return ‘</a:t>
            </a:r>
            <a:r>
              <a:rPr lang="en-US" sz="1400" b="0" i="0" dirty="0" err="1">
                <a:effectLst/>
              </a:rPr>
              <a:t>dest</a:t>
            </a:r>
            <a:r>
              <a:rPr lang="en-US" sz="1400" b="0" i="0" dirty="0">
                <a:effectLst/>
              </a:rPr>
              <a:t>’.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untar_data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fname</a:t>
            </a:r>
            <a:r>
              <a:rPr lang="en-US" sz="1200" b="0" i="0" dirty="0">
                <a:effectLst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dest</a:t>
            </a:r>
            <a:r>
              <a:rPr lang="en-US" sz="1200" b="0" i="0" dirty="0">
                <a:effectLst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c_key</a:t>
            </a:r>
            <a:r>
              <a:rPr lang="en-US" sz="1200" b="0" i="0" dirty="0">
                <a:effectLst/>
              </a:rPr>
              <a:t>='data'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force_download</a:t>
            </a:r>
            <a:r>
              <a:rPr lang="en-US" sz="1200" b="0" i="0" dirty="0">
                <a:effectLst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extract_func</a:t>
            </a:r>
            <a:r>
              <a:rPr lang="en-US" sz="1200" b="0" i="0" dirty="0">
                <a:effectLst/>
              </a:rPr>
              <a:t>=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file_extract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timeout</a:t>
            </a:r>
            <a:r>
              <a:rPr lang="en-US" sz="1200" b="0" i="0" dirty="0">
                <a:effectLst/>
              </a:rPr>
              <a:t>=4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0"/>
            <a:ext cx="860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Download </a:t>
            </a:r>
            <a:r>
              <a:rPr lang="fr-FR" sz="3200" dirty="0" err="1">
                <a:solidFill>
                  <a:srgbClr val="7F7F7F"/>
                </a:solidFill>
              </a:rPr>
              <a:t>datasets</a:t>
            </a:r>
            <a:r>
              <a:rPr lang="fr-FR" sz="3200" dirty="0">
                <a:solidFill>
                  <a:srgbClr val="7F7F7F"/>
                </a:solidFill>
              </a:rPr>
              <a:t> and </a:t>
            </a:r>
            <a:r>
              <a:rPr lang="fr-FR" sz="3200" dirty="0" err="1">
                <a:solidFill>
                  <a:srgbClr val="7F7F7F"/>
                </a:solidFill>
              </a:rPr>
              <a:t>models</a:t>
            </a:r>
            <a:r>
              <a:rPr lang="fr-FR" sz="3200" dirty="0">
                <a:solidFill>
                  <a:srgbClr val="7F7F7F"/>
                </a:solidFill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917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/>
              <a:t>config_path</a:t>
            </a:r>
            <a:r>
              <a:rPr lang="fr-FR" dirty="0"/>
              <a:t> = </a:t>
            </a:r>
            <a:r>
              <a:rPr lang="fr-FR" b="0" i="0" dirty="0">
                <a:effectLst/>
              </a:rPr>
              <a:t>'~/.</a:t>
            </a:r>
            <a:r>
              <a:rPr lang="fr-FR" b="0" i="0" dirty="0" err="1">
                <a:effectLst/>
              </a:rPr>
              <a:t>fastai</a:t>
            </a:r>
            <a:r>
              <a:rPr lang="fr-FR" b="0" i="0" dirty="0">
                <a:effectLst/>
              </a:rPr>
              <a:t>’</a:t>
            </a:r>
            <a:r>
              <a:rPr lang="fr-FR" dirty="0">
                <a:solidFill>
                  <a:srgbClr val="24292E"/>
                </a:solidFill>
              </a:rPr>
              <a:t> or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os.</a:t>
            </a:r>
            <a:r>
              <a:rPr lang="fr-FR" b="0" i="0" dirty="0" err="1">
                <a:effectLst/>
              </a:rPr>
              <a:t>getenv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>
                <a:effectLst/>
              </a:rPr>
              <a:t>'FASTAI_HOME’)</a:t>
            </a:r>
            <a:br>
              <a:rPr lang="fr-FR" b="0" i="0" dirty="0">
                <a:effectLst/>
              </a:rPr>
            </a:br>
            <a:endParaRPr lang="fr-FR" sz="600" b="0" i="0" dirty="0">
              <a:effectLst/>
            </a:endParaRPr>
          </a:p>
          <a:p>
            <a:pPr algn="l"/>
            <a:r>
              <a:rPr lang="en-US" b="0" i="0" dirty="0" err="1">
                <a:solidFill>
                  <a:srgbClr val="24292E"/>
                </a:solidFill>
                <a:effectLst/>
              </a:rPr>
              <a:t>config_file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config_path</a:t>
            </a:r>
            <a:r>
              <a:rPr lang="en-US" b="0" i="0" dirty="0">
                <a:effectLst/>
              </a:rPr>
              <a:t>/'</a:t>
            </a:r>
            <a:r>
              <a:rPr lang="en-US" b="0" i="0" dirty="0" err="1">
                <a:effectLst/>
              </a:rPr>
              <a:t>config.yml</a:t>
            </a:r>
            <a:r>
              <a:rPr lang="en-US" b="0" i="0" dirty="0">
                <a:effectLst/>
              </a:rPr>
              <a:t>'</a:t>
            </a:r>
            <a:r>
              <a:rPr lang="fr-FR" dirty="0">
                <a:solidFill>
                  <a:srgbClr val="24292E"/>
                </a:solidFill>
              </a:rPr>
              <a:t> 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__init__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Loads </a:t>
            </a:r>
            <a:r>
              <a:rPr lang="en-US" sz="1400" dirty="0" err="1"/>
              <a:t>yaml</a:t>
            </a:r>
            <a:r>
              <a:rPr lang="en-US" sz="1400" dirty="0"/>
              <a:t> config file, creates path and config file if they didn’t exist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create_config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cfg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load_config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</a:rPr>
              <a:t>cfg</a:t>
            </a:r>
            <a:r>
              <a:rPr lang="en-US" sz="1600" b="0" i="0" dirty="0">
                <a:solidFill>
                  <a:srgbClr val="24292E"/>
                </a:solidFill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save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archive_path</a:t>
            </a:r>
            <a:r>
              <a:rPr lang="fr-FR" sz="1600" dirty="0"/>
              <a:t>:	</a:t>
            </a:r>
            <a:r>
              <a:rPr lang="fr-FR" sz="1600" dirty="0" err="1"/>
              <a:t>config_path</a:t>
            </a:r>
            <a:r>
              <a:rPr lang="fr-FR" sz="1600" dirty="0"/>
              <a:t>/'archive’	# user	# </a:t>
            </a:r>
            <a:r>
              <a:rPr lang="fr-FR" sz="1600" dirty="0" err="1"/>
              <a:t>compressed</a:t>
            </a:r>
            <a:r>
              <a:rPr lang="fr-FR" sz="1600" dirty="0"/>
              <a:t> </a:t>
            </a:r>
            <a:r>
              <a:rPr lang="fr-FR" sz="1600" dirty="0" err="1"/>
              <a:t>datasets</a:t>
            </a:r>
            <a:r>
              <a:rPr lang="fr-FR" sz="1600" dirty="0"/>
              <a:t> (.</a:t>
            </a:r>
            <a:r>
              <a:rPr lang="fr-FR" sz="1600" dirty="0" err="1"/>
              <a:t>tgz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data_path</a:t>
            </a:r>
            <a:r>
              <a:rPr lang="fr-FR" sz="1600" dirty="0"/>
              <a:t>:		</a:t>
            </a:r>
            <a:r>
              <a:rPr lang="fr-FR" sz="1600" dirty="0" err="1"/>
              <a:t>config_path</a:t>
            </a:r>
            <a:r>
              <a:rPr lang="fr-FR" sz="1600" dirty="0"/>
              <a:t>/'data’	# user	# </a:t>
            </a:r>
            <a:r>
              <a:rPr lang="fr-FR" sz="1600" dirty="0" err="1"/>
              <a:t>datasets</a:t>
            </a:r>
            <a:r>
              <a:rPr lang="fr-FR" sz="1600" dirty="0"/>
              <a:t> </a:t>
            </a:r>
            <a:r>
              <a:rPr lang="fr-FR" sz="1600" dirty="0" err="1"/>
              <a:t>ready</a:t>
            </a:r>
            <a:r>
              <a:rPr lang="fr-FR" sz="1600" dirty="0"/>
              <a:t> to use</a:t>
            </a:r>
          </a:p>
          <a:p>
            <a:r>
              <a:rPr lang="fr-FR" sz="1600" dirty="0" err="1"/>
              <a:t>storage_path</a:t>
            </a:r>
            <a:r>
              <a:rPr lang="fr-FR" sz="1600" dirty="0"/>
              <a:t>:	'/</a:t>
            </a:r>
            <a:r>
              <a:rPr lang="fr-FR" sz="1600" dirty="0" err="1"/>
              <a:t>tmp</a:t>
            </a:r>
            <a:r>
              <a:rPr lang="fr-FR" sz="1600" dirty="0"/>
              <a:t>’		# </a:t>
            </a:r>
            <a:r>
              <a:rPr lang="fr-FR" sz="1600" dirty="0" err="1"/>
              <a:t>shared</a:t>
            </a:r>
            <a:r>
              <a:rPr lang="fr-FR" sz="1600" dirty="0"/>
              <a:t>	# </a:t>
            </a:r>
            <a:r>
              <a:rPr lang="fr-FR" sz="1600" dirty="0" err="1"/>
              <a:t>shared</a:t>
            </a:r>
            <a:r>
              <a:rPr lang="fr-FR" sz="1600" dirty="0"/>
              <a:t> </a:t>
            </a:r>
            <a:r>
              <a:rPr lang="fr-FR" sz="1600" dirty="0" err="1"/>
              <a:t>datasets</a:t>
            </a:r>
            <a:r>
              <a:rPr lang="fr-FR" sz="1600" dirty="0"/>
              <a:t> (</a:t>
            </a:r>
            <a:r>
              <a:rPr lang="fr-FR" sz="1600" dirty="0" err="1"/>
              <a:t>read</a:t>
            </a:r>
            <a:r>
              <a:rPr lang="fr-FR" sz="1600" dirty="0"/>
              <a:t> only)</a:t>
            </a:r>
          </a:p>
          <a:p>
            <a:endParaRPr lang="fr-FR" sz="1600" dirty="0"/>
          </a:p>
          <a:p>
            <a:r>
              <a:rPr lang="fr-FR" sz="1600" dirty="0" err="1"/>
              <a:t>model_path</a:t>
            </a:r>
            <a:r>
              <a:rPr lang="fr-FR" sz="1600" dirty="0"/>
              <a:t>:	</a:t>
            </a:r>
            <a:r>
              <a:rPr lang="fr-FR" sz="1600" dirty="0" err="1"/>
              <a:t>config_path</a:t>
            </a:r>
            <a:r>
              <a:rPr lang="fr-FR" sz="1600" dirty="0"/>
              <a:t>/'</a:t>
            </a:r>
            <a:r>
              <a:rPr lang="fr-FR" sz="1600" dirty="0" err="1"/>
              <a:t>models</a:t>
            </a:r>
            <a:r>
              <a:rPr lang="fr-FR" sz="1600" dirty="0"/>
              <a:t>’	# user	# model </a:t>
            </a:r>
            <a:r>
              <a:rPr lang="fr-FR" sz="1600" dirty="0" err="1"/>
              <a:t>weights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</a:t>
            </a:r>
            <a:r>
              <a:rPr lang="fr-FR" dirty="0" err="1"/>
              <a:t>getitem</a:t>
            </a:r>
            <a:r>
              <a:rPr lang="fr-FR" dirty="0"/>
              <a:t>__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(k)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</a:t>
            </a:r>
            <a:r>
              <a:rPr lang="fr-FR" dirty="0" err="1"/>
              <a:t>setitem</a:t>
            </a:r>
            <a:r>
              <a:rPr lang="fr-FR" dirty="0"/>
              <a:t>__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k,v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Directly sets the value for a given key in the dictionary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Tries to read key or </a:t>
            </a:r>
            <a:r>
              <a:rPr lang="en-US" sz="1400" dirty="0" err="1"/>
              <a:t>key+’_path</a:t>
            </a:r>
            <a:r>
              <a:rPr lang="en-US" sz="1400" dirty="0"/>
              <a:t>’ value in the dictionary.</a:t>
            </a:r>
            <a:br>
              <a:rPr lang="en-US" sz="1400" dirty="0"/>
            </a:br>
            <a:r>
              <a:rPr lang="en-US" sz="1400" dirty="0"/>
              <a:t>Config()[‘data’] will return the value for ‘</a:t>
            </a:r>
            <a:r>
              <a:rPr lang="en-US" sz="1400" dirty="0" err="1"/>
              <a:t>data_path</a:t>
            </a:r>
            <a:r>
              <a:rPr lang="en-US" sz="1400" dirty="0"/>
              <a:t>’.</a:t>
            </a:r>
          </a:p>
          <a:p>
            <a:r>
              <a:rPr lang="en-US" sz="1400" dirty="0"/>
              <a:t>Config().data’ will return the value for ‘</a:t>
            </a:r>
            <a:r>
              <a:rPr lang="en-US" sz="1400" dirty="0" err="1"/>
              <a:t>data_path</a:t>
            </a:r>
            <a:r>
              <a:rPr lang="en-US" sz="1400" dirty="0"/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Persistent dictionary of configuration properties – used for storage </a:t>
            </a:r>
            <a:r>
              <a:rPr lang="en-US" sz="1400" dirty="0" err="1"/>
              <a:t>dirs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</a:t>
            </a:r>
            <a:r>
              <a:rPr lang="fr-FR" dirty="0" err="1"/>
              <a:t>geattr</a:t>
            </a:r>
            <a:r>
              <a:rPr lang="fr-FR" dirty="0"/>
              <a:t>__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(k)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0"/>
            <a:ext cx="730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Dataset</a:t>
            </a:r>
            <a:r>
              <a:rPr lang="fr-FR" sz="3200" dirty="0">
                <a:solidFill>
                  <a:srgbClr val="7F7F7F"/>
                </a:solidFill>
              </a:rPr>
              <a:t>, Model, </a:t>
            </a:r>
            <a:r>
              <a:rPr lang="fr-FR" sz="3200" dirty="0" err="1">
                <a:solidFill>
                  <a:srgbClr val="7F7F7F"/>
                </a:solidFill>
              </a:rPr>
              <a:t>Learner</a:t>
            </a:r>
            <a:r>
              <a:rPr lang="fr-FR" sz="3200" dirty="0">
                <a:solidFill>
                  <a:srgbClr val="7F7F7F"/>
                </a:solidFill>
              </a:rPr>
              <a:t> – Directories </a:t>
            </a:r>
            <a:r>
              <a:rPr lang="fr-FR" sz="3200" dirty="0" err="1">
                <a:solidFill>
                  <a:srgbClr val="7F7F7F"/>
                </a:solidFill>
              </a:rPr>
              <a:t>used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Learner.path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1. explicit ‘</a:t>
            </a:r>
            <a:r>
              <a:rPr lang="fr-FR" sz="1600" dirty="0" err="1"/>
              <a:t>path</a:t>
            </a:r>
            <a:r>
              <a:rPr lang="fr-FR" sz="1600" dirty="0"/>
              <a:t>’ </a:t>
            </a:r>
            <a:r>
              <a:rPr lang="fr-FR" sz="1600" dirty="0" err="1"/>
              <a:t>constructor</a:t>
            </a:r>
            <a:r>
              <a:rPr lang="fr-FR" sz="1600" dirty="0"/>
              <a:t> </a:t>
            </a:r>
            <a:r>
              <a:rPr lang="fr-FR" sz="1600" dirty="0" err="1"/>
              <a:t>parameter</a:t>
            </a:r>
            <a:endParaRPr lang="fr-FR" sz="1600" dirty="0"/>
          </a:p>
          <a:p>
            <a:r>
              <a:rPr lang="fr-FR" sz="1600" dirty="0"/>
              <a:t>2</a:t>
            </a:r>
            <a:r>
              <a:rPr lang="fr-FR" sz="1600" b="1" dirty="0"/>
              <a:t>. or </a:t>
            </a:r>
            <a:r>
              <a:rPr lang="fr-FR" sz="1600" b="1" dirty="0" err="1">
                <a:solidFill>
                  <a:srgbClr val="FF0000"/>
                </a:solidFill>
              </a:rPr>
              <a:t>DataLoaders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path</a:t>
            </a:r>
            <a:r>
              <a:rPr lang="fr-FR" sz="1600" b="1" dirty="0">
                <a:solidFill>
                  <a:srgbClr val="FF0000"/>
                </a:solidFill>
              </a:rPr>
              <a:t> : ‘</a:t>
            </a:r>
            <a:r>
              <a:rPr lang="fr-FR" sz="1600" b="1" dirty="0" err="1">
                <a:solidFill>
                  <a:srgbClr val="FF0000"/>
                </a:solidFill>
              </a:rPr>
              <a:t>dls.path</a:t>
            </a:r>
            <a:r>
              <a:rPr lang="fr-FR" sz="1600" b="1" dirty="0">
                <a:solidFill>
                  <a:srgbClr val="FF0000"/>
                </a:solidFill>
              </a:rPr>
              <a:t>’</a:t>
            </a:r>
          </a:p>
          <a:p>
            <a:r>
              <a:rPr lang="fr-FR" sz="1600" dirty="0"/>
              <a:t>3. or </a:t>
            </a:r>
            <a:r>
              <a:rPr lang="fr-FR" sz="1600" dirty="0" err="1"/>
              <a:t>current</a:t>
            </a:r>
            <a:r>
              <a:rPr lang="fr-FR" sz="1600" dirty="0"/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Learner.export</a:t>
            </a:r>
            <a:r>
              <a:rPr lang="fr-FR" dirty="0"/>
              <a:t>(</a:t>
            </a:r>
            <a:r>
              <a:rPr lang="fr-FR" dirty="0" err="1"/>
              <a:t>fname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Save </a:t>
            </a:r>
            <a:r>
              <a:rPr lang="fr-FR" sz="1600" dirty="0" err="1"/>
              <a:t>Learner</a:t>
            </a:r>
            <a:r>
              <a:rPr lang="fr-FR" sz="1600" dirty="0"/>
              <a:t> in </a:t>
            </a:r>
            <a:r>
              <a:rPr lang="fr-FR" sz="1600" dirty="0" err="1"/>
              <a:t>learner.path</a:t>
            </a:r>
            <a:r>
              <a:rPr lang="fr-FR" sz="1600" dirty="0"/>
              <a:t>/</a:t>
            </a:r>
            <a:r>
              <a:rPr lang="fr-FR" sz="1600" dirty="0" err="1"/>
              <a:t>fname</a:t>
            </a:r>
            <a:r>
              <a:rPr lang="fr-FR" sz="1600" dirty="0"/>
              <a:t> (.</a:t>
            </a:r>
            <a:r>
              <a:rPr lang="fr-FR" sz="1600" dirty="0" err="1"/>
              <a:t>pkl</a:t>
            </a:r>
            <a:r>
              <a:rPr lang="fr-FR" sz="1600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load_learner</a:t>
            </a:r>
            <a:r>
              <a:rPr lang="fr-FR" dirty="0"/>
              <a:t>(</a:t>
            </a:r>
            <a:r>
              <a:rPr lang="fr-FR" dirty="0" err="1"/>
              <a:t>fname</a:t>
            </a:r>
            <a:r>
              <a:rPr lang="fr-FR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Learner</a:t>
            </a:r>
            <a:r>
              <a:rPr lang="fr-FR" sz="1600" dirty="0"/>
              <a:t> from </a:t>
            </a:r>
            <a:r>
              <a:rPr lang="fr-FR" sz="1600" dirty="0" err="1"/>
              <a:t>fname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Learner.save</a:t>
            </a:r>
            <a:r>
              <a:rPr lang="fr-FR" dirty="0"/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Learner.load</a:t>
            </a:r>
            <a:r>
              <a:rPr lang="fr-FR" dirty="0"/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Save model and </a:t>
            </a:r>
            <a:r>
              <a:rPr lang="fr-FR" sz="1600" dirty="0" err="1"/>
              <a:t>optimizer</a:t>
            </a:r>
            <a:r>
              <a:rPr lang="fr-FR" sz="1600" dirty="0"/>
              <a:t> in </a:t>
            </a:r>
            <a:r>
              <a:rPr lang="fr-FR" sz="1600" dirty="0" err="1"/>
              <a:t>learner.path</a:t>
            </a:r>
            <a:r>
              <a:rPr lang="fr-FR" sz="1600" dirty="0"/>
              <a:t>/</a:t>
            </a:r>
            <a:r>
              <a:rPr lang="fr-FR" sz="1600" dirty="0" err="1"/>
              <a:t>learner.model_dir</a:t>
            </a:r>
            <a:r>
              <a:rPr lang="fr-FR" sz="1600" dirty="0"/>
              <a:t>/file (.</a:t>
            </a:r>
            <a:r>
              <a:rPr lang="fr-FR" sz="1600" dirty="0" err="1"/>
              <a:t>pth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Load</a:t>
            </a:r>
            <a:r>
              <a:rPr lang="fr-FR" sz="1600" dirty="0"/>
              <a:t> model and </a:t>
            </a:r>
            <a:r>
              <a:rPr lang="fr-FR" sz="1600" dirty="0" err="1"/>
              <a:t>optimizer</a:t>
            </a:r>
            <a:r>
              <a:rPr lang="fr-FR" sz="1600" dirty="0"/>
              <a:t> from </a:t>
            </a:r>
            <a:r>
              <a:rPr lang="fr-FR" sz="1600" dirty="0" err="1"/>
              <a:t>learner.path</a:t>
            </a:r>
            <a:r>
              <a:rPr lang="fr-FR" sz="1600" dirty="0"/>
              <a:t>/</a:t>
            </a:r>
            <a:r>
              <a:rPr lang="fr-FR" sz="1600" dirty="0" err="1"/>
              <a:t>learner.model_dir</a:t>
            </a:r>
            <a:r>
              <a:rPr lang="fr-FR" sz="1600" dirty="0"/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learner.model_dir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1. explicit ‘</a:t>
            </a:r>
            <a:r>
              <a:rPr lang="fr-FR" sz="1600" dirty="0" err="1"/>
              <a:t>model_dir</a:t>
            </a:r>
            <a:r>
              <a:rPr lang="fr-FR" sz="1600" dirty="0"/>
              <a:t>’ </a:t>
            </a:r>
            <a:r>
              <a:rPr lang="fr-FR" sz="1600" dirty="0" err="1"/>
              <a:t>constructor</a:t>
            </a:r>
            <a:r>
              <a:rPr lang="fr-FR" sz="1600" dirty="0"/>
              <a:t> </a:t>
            </a:r>
            <a:r>
              <a:rPr lang="fr-FR" sz="1600" dirty="0" err="1"/>
              <a:t>parameter</a:t>
            </a:r>
            <a:endParaRPr lang="fr-FR" sz="1600" dirty="0"/>
          </a:p>
          <a:p>
            <a:r>
              <a:rPr lang="fr-FR" sz="1600" dirty="0"/>
              <a:t>2. ‘</a:t>
            </a:r>
            <a:r>
              <a:rPr lang="fr-FR" sz="1600" dirty="0" err="1"/>
              <a:t>models</a:t>
            </a:r>
            <a:r>
              <a:rPr lang="fr-FR" sz="1600" dirty="0"/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t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orchvision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models weights 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‘~/.cache/</a:t>
            </a:r>
            <a:r>
              <a:rPr lang="fr-FR" sz="1600" dirty="0" err="1"/>
              <a:t>torch</a:t>
            </a:r>
            <a:r>
              <a:rPr lang="fr-FR" sz="1600" dirty="0"/>
              <a:t>/hub’ or  </a:t>
            </a:r>
            <a:r>
              <a:rPr lang="en-US" sz="1600" dirty="0"/>
              <a:t>$TORCH_HOME/hub</a:t>
            </a:r>
            <a:endParaRPr lang="fr-FR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Learner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DataLoaders.path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Explicit ‘</a:t>
            </a:r>
            <a:r>
              <a:rPr lang="fr-FR" sz="1600" dirty="0" err="1"/>
              <a:t>path</a:t>
            </a:r>
            <a:r>
              <a:rPr lang="fr-FR" sz="1600" dirty="0"/>
              <a:t>’ </a:t>
            </a:r>
            <a:r>
              <a:rPr lang="fr-FR" sz="1600" dirty="0" err="1"/>
              <a:t>constructor</a:t>
            </a:r>
            <a:r>
              <a:rPr lang="fr-FR" sz="1600" dirty="0"/>
              <a:t> </a:t>
            </a:r>
            <a:r>
              <a:rPr lang="fr-FR" sz="1600" dirty="0" err="1"/>
              <a:t>parameter</a:t>
            </a:r>
            <a:r>
              <a:rPr lang="fr-FR" sz="1600" dirty="0"/>
              <a:t> or </a:t>
            </a:r>
            <a:r>
              <a:rPr lang="fr-FR" sz="1600" dirty="0" err="1"/>
              <a:t>current</a:t>
            </a:r>
            <a:r>
              <a:rPr lang="fr-FR" sz="1600" dirty="0"/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ImageDataLoaders.from_xxx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DataBlock.dataloaders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Datasets.dataloaders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Datasets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0"/>
            <a:ext cx="179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get_files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path, extensions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recurse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folders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followlinks</a:t>
            </a:r>
            <a:r>
              <a:rPr lang="en-US" sz="1400" b="0" i="0" dirty="0">
                <a:effectLst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get_image_files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path, recurse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folders</a:t>
            </a:r>
            <a:r>
              <a:rPr lang="en-US" sz="1400" b="0" i="0" dirty="0"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FileGetter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suf</a:t>
            </a:r>
            <a:r>
              <a:rPr lang="fr-FR" sz="1400" b="0" i="0" dirty="0">
                <a:effectLst/>
              </a:rPr>
              <a:t>=''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recurse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folders</a:t>
            </a:r>
            <a:r>
              <a:rPr lang="en-US" sz="1400" b="0" i="0" dirty="0"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Create `</a:t>
            </a:r>
            <a:r>
              <a:rPr lang="en-US" sz="1400" b="0" i="0" dirty="0" err="1">
                <a:effectLst/>
              </a:rPr>
              <a:t>get_files</a:t>
            </a:r>
            <a:r>
              <a:rPr lang="en-US" sz="1400" b="0" i="0" dirty="0">
                <a:effectLst/>
              </a:rPr>
              <a:t>` partial function that searches path suffix `</a:t>
            </a:r>
            <a:r>
              <a:rPr lang="en-US" sz="1400" b="0" i="0" dirty="0" err="1">
                <a:effectLst/>
              </a:rPr>
              <a:t>suf</a:t>
            </a:r>
            <a:r>
              <a:rPr lang="en-US" sz="1400" b="0" i="0" dirty="0">
                <a:effectLst/>
              </a:rPr>
              <a:t>`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Returns a list (L) of Path objects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Get</a:t>
            </a:r>
            <a:r>
              <a:rPr lang="en-US" sz="1400" b="0" i="0" dirty="0">
                <a:effectLst/>
              </a:rPr>
              <a:t> files with image extensions only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ImageGetter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suf</a:t>
            </a:r>
            <a:r>
              <a:rPr lang="fr-FR" sz="1400" b="0" i="0" dirty="0">
                <a:effectLst/>
              </a:rPr>
              <a:t>=''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 recurse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folders</a:t>
            </a:r>
            <a:r>
              <a:rPr lang="en-US" sz="1400" b="0" i="0" dirty="0"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Create `</a:t>
            </a:r>
            <a:r>
              <a:rPr lang="en-US" sz="1400" b="0" i="0" dirty="0" err="1">
                <a:effectLst/>
              </a:rPr>
              <a:t>get_image_files</a:t>
            </a:r>
            <a:r>
              <a:rPr lang="en-US" sz="1400" b="0" i="0" dirty="0">
                <a:effectLst/>
              </a:rPr>
              <a:t>` partial function that searches path suffix `</a:t>
            </a:r>
            <a:r>
              <a:rPr lang="en-US" sz="1400" b="0" i="0" dirty="0" err="1">
                <a:effectLst/>
              </a:rPr>
              <a:t>suf</a:t>
            </a:r>
            <a:r>
              <a:rPr lang="en-US" sz="1400" b="0" i="0" dirty="0">
                <a:effectLst/>
              </a:rPr>
              <a:t>`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get_text_files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path, recurse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folders</a:t>
            </a:r>
            <a:r>
              <a:rPr lang="en-US" sz="1400" b="0" i="0" dirty="0"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Get</a:t>
            </a:r>
            <a:r>
              <a:rPr lang="en-US" sz="1400" b="0" i="0" dirty="0">
                <a:effectLst/>
              </a:rPr>
              <a:t> files with .txt extension only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pandas.read_csv</a:t>
            </a:r>
            <a:r>
              <a:rPr lang="fr-FR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pandas.read_json</a:t>
            </a:r>
            <a:r>
              <a:rPr lang="fr-FR" dirty="0"/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pandas.read</a:t>
            </a:r>
            <a:r>
              <a:rPr lang="fr-FR" dirty="0"/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0"/>
            <a:ext cx="154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Splitters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RandomSplitter</a:t>
            </a:r>
            <a:r>
              <a:rPr lang="fr-FR" dirty="0"/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valid_pct</a:t>
            </a:r>
            <a:r>
              <a:rPr lang="fr-FR" sz="1400" b="0" i="0" dirty="0">
                <a:effectLst/>
              </a:rPr>
              <a:t>=0.2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seed</a:t>
            </a:r>
            <a:r>
              <a:rPr lang="fr-FR" sz="1400" b="0" i="0" dirty="0">
                <a:effectLst/>
              </a:rPr>
              <a:t>=None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Create function that splits `items` between train/</a:t>
            </a:r>
            <a:r>
              <a:rPr lang="en-US" sz="1600" b="0" i="0" dirty="0" err="1">
                <a:effectLst/>
              </a:rPr>
              <a:t>val</a:t>
            </a:r>
            <a:r>
              <a:rPr lang="en-US" sz="1600" b="0" i="0" dirty="0">
                <a:effectLst/>
              </a:rPr>
              <a:t> with `</a:t>
            </a:r>
            <a:r>
              <a:rPr lang="en-US" sz="1600" b="0" i="0" dirty="0" err="1">
                <a:effectLst/>
              </a:rPr>
              <a:t>valid_pct</a:t>
            </a:r>
            <a:r>
              <a:rPr lang="en-US" sz="1600" b="0" i="0" dirty="0">
                <a:effectLst/>
              </a:rPr>
              <a:t>` randomly.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TrainTestSplitter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test_size</a:t>
            </a:r>
            <a:r>
              <a:rPr lang="en-US" sz="1400" b="0" i="0" dirty="0">
                <a:effectLst/>
              </a:rPr>
              <a:t>=0.2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random_state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stratify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train_size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shuffle</a:t>
            </a:r>
            <a:r>
              <a:rPr lang="en-US" sz="1400" b="0" i="0" dirty="0">
                <a:effectLst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IndexSplitter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valid_idx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GrandparentSplitter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train_name</a:t>
            </a:r>
            <a:r>
              <a:rPr lang="fr-FR" sz="1400" b="0" i="0" dirty="0">
                <a:effectLst/>
              </a:rPr>
              <a:t>='train'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valid_name</a:t>
            </a:r>
            <a:r>
              <a:rPr lang="fr-FR" sz="1400" b="0" i="0" dirty="0">
                <a:effectLst/>
              </a:rPr>
              <a:t>='</a:t>
            </a:r>
            <a:r>
              <a:rPr lang="fr-FR" sz="1400" b="0" i="0" dirty="0" err="1">
                <a:effectLst/>
              </a:rPr>
              <a:t>valid</a:t>
            </a:r>
            <a:r>
              <a:rPr lang="fr-FR" sz="1400" b="0" i="0" dirty="0">
                <a:effectLst/>
              </a:rPr>
              <a:t>'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FuncSplitter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func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MaskSplitter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mask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FileSplitter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fname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RandomSubsetSplitter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train_sz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valid_sz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seed</a:t>
            </a:r>
            <a:r>
              <a:rPr lang="fr-FR" sz="1400" b="0" i="0" dirty="0">
                <a:effectLst/>
              </a:rPr>
              <a:t>=None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Split `items` into random train and test subsets using </a:t>
            </a:r>
            <a:r>
              <a:rPr lang="en-US" sz="1600" b="0" i="0" dirty="0" err="1">
                <a:effectLst/>
              </a:rPr>
              <a:t>sklearn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train_test_split</a:t>
            </a:r>
            <a:r>
              <a:rPr lang="en-US" sz="1600" b="0" i="0" dirty="0">
                <a:effectLst/>
              </a:rPr>
              <a:t> utility.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so that `val_idx` are in the validation set and the others in the training set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from the grand parent folder names (`train_name` and `valid_name`).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by result of `func` (`True` for validation, `False` for training set).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depending on the value of `mask`.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by providing file `fname` (contains names of valid items separated by newline).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</a:rPr>
              <a:t>Split `items` (supposed to be a dataframe) by value in `col`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0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89286" y="1336707"/>
            <a:ext cx="35625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ItemGetter</a:t>
            </a:r>
            <a:r>
              <a:rPr lang="fr-FR" dirty="0"/>
              <a:t>(</a:t>
            </a:r>
            <a:r>
              <a:rPr lang="fr-FR" sz="1400" dirty="0"/>
              <a:t>i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709814" y="1336707"/>
            <a:ext cx="624125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Creates a proper transform that applies `</a:t>
            </a:r>
            <a:r>
              <a:rPr lang="en-US" sz="1600" b="0" i="0" dirty="0" err="1">
                <a:effectLst/>
              </a:rPr>
              <a:t>itemgetter</a:t>
            </a:r>
            <a:r>
              <a:rPr lang="en-US" sz="1600" b="0" i="0" dirty="0">
                <a:effectLst/>
              </a:rPr>
              <a:t>(</a:t>
            </a:r>
            <a:r>
              <a:rPr lang="en-US" sz="1600" b="0" i="0" dirty="0" err="1">
                <a:effectLst/>
              </a:rPr>
              <a:t>i</a:t>
            </a:r>
            <a:r>
              <a:rPr lang="en-US" sz="1600" b="0" i="0" dirty="0">
                <a:effectLst/>
              </a:rPr>
              <a:t>)` (even on a tuple)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89286" y="1891302"/>
            <a:ext cx="35625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AttrGetter</a:t>
            </a:r>
            <a:r>
              <a:rPr lang="fr-FR" dirty="0"/>
              <a:t>(</a:t>
            </a:r>
            <a:r>
              <a:rPr lang="fr-FR" sz="1400" dirty="0"/>
              <a:t>nm, default=None</a:t>
            </a:r>
            <a:r>
              <a:rPr lang="fr-FR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709813" y="1902883"/>
            <a:ext cx="624125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Creates a proper transform that applies `</a:t>
            </a:r>
            <a:r>
              <a:rPr lang="en-US" sz="1600" b="0" i="0" dirty="0" err="1">
                <a:effectLst/>
              </a:rPr>
              <a:t>attrgetter</a:t>
            </a:r>
            <a:r>
              <a:rPr lang="en-US" sz="1600" b="0" i="0" dirty="0">
                <a:effectLst/>
              </a:rPr>
              <a:t>(nm)` (even on a tuple)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89285" y="4309230"/>
            <a:ext cx="35625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parent_label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89285" y="2960417"/>
            <a:ext cx="356251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ColReader</a:t>
            </a:r>
            <a:r>
              <a:rPr lang="fr-FR" dirty="0"/>
              <a:t>(</a:t>
            </a:r>
            <a:r>
              <a:rPr lang="en-US" sz="1400" dirty="0"/>
              <a:t>cols, </a:t>
            </a:r>
            <a:r>
              <a:rPr lang="en-US" sz="1400" dirty="0" err="1"/>
              <a:t>pref</a:t>
            </a:r>
            <a:r>
              <a:rPr lang="en-US" sz="1400" dirty="0"/>
              <a:t>='', </a:t>
            </a:r>
            <a:r>
              <a:rPr lang="en-US" sz="1400" dirty="0" err="1"/>
              <a:t>suff</a:t>
            </a:r>
            <a:r>
              <a:rPr lang="en-US" sz="1400" dirty="0"/>
              <a:t>='', </a:t>
            </a:r>
            <a:r>
              <a:rPr lang="en-US" sz="1400" dirty="0" err="1"/>
              <a:t>label_delim</a:t>
            </a:r>
            <a:r>
              <a:rPr lang="en-US" sz="1400" dirty="0"/>
              <a:t>=None</a:t>
            </a:r>
            <a:r>
              <a:rPr lang="fr-FR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709812" y="4322820"/>
            <a:ext cx="624125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Label `item` with the parent folder name.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89285" y="4965950"/>
            <a:ext cx="35625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RegexLabeller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pat, match</a:t>
            </a:r>
            <a:r>
              <a:rPr lang="fr-FR" sz="1400" b="0" i="0" dirty="0">
                <a:effectLst/>
              </a:rPr>
              <a:t>=False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709811" y="4965950"/>
            <a:ext cx="624125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Label `item` with regex `pat`, by matching or searching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709811" y="3114305"/>
            <a:ext cx="624125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Read `cols` in `row`, </a:t>
            </a:r>
            <a:r>
              <a:rPr lang="en-US" sz="1600" b="0" i="0" dirty="0" err="1">
                <a:effectLst/>
              </a:rPr>
              <a:t>concat</a:t>
            </a:r>
            <a:r>
              <a:rPr lang="en-US" sz="1600" b="0" i="0" dirty="0">
                <a:effectLst/>
              </a:rPr>
              <a:t> with potential `</a:t>
            </a:r>
            <a:r>
              <a:rPr lang="en-US" sz="1600" b="0" i="0" dirty="0" err="1">
                <a:effectLst/>
              </a:rPr>
              <a:t>pref</a:t>
            </a:r>
            <a:r>
              <a:rPr lang="en-US" sz="1600" b="0" i="0" dirty="0">
                <a:effectLst/>
              </a:rPr>
              <a:t>` and `</a:t>
            </a:r>
            <a:r>
              <a:rPr lang="en-US" sz="1600" b="0" i="0" dirty="0" err="1">
                <a:effectLst/>
              </a:rPr>
              <a:t>suff</a:t>
            </a:r>
            <a:r>
              <a:rPr lang="en-US" sz="1600" b="0" i="0" dirty="0">
                <a:effectLst/>
              </a:rPr>
              <a:t>`, split by `label`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0"/>
            <a:ext cx="841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r>
              <a:rPr lang="fr-FR" sz="3200" dirty="0">
                <a:solidFill>
                  <a:srgbClr val="7F7F7F"/>
                </a:solidFill>
              </a:rPr>
              <a:t> for labels - Classification &amp; </a:t>
            </a:r>
            <a:r>
              <a:rPr lang="fr-FR" sz="3200" dirty="0" err="1">
                <a:solidFill>
                  <a:srgbClr val="7F7F7F"/>
                </a:solidFill>
              </a:rPr>
              <a:t>Regression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Categorize</a:t>
            </a:r>
            <a:r>
              <a:rPr lang="fr-FR" dirty="0"/>
              <a:t>(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vocab</a:t>
            </a:r>
            <a:r>
              <a:rPr lang="it-IT" sz="1400" b="0" i="0" dirty="0">
                <a:effectLst/>
              </a:rPr>
              <a:t>=None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sort</a:t>
            </a:r>
            <a:r>
              <a:rPr lang="it-IT" sz="1400" b="0" i="0" dirty="0">
                <a:effectLst/>
              </a:rPr>
              <a:t>=True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add_na</a:t>
            </a:r>
            <a:r>
              <a:rPr lang="it-IT" sz="1400" b="0" i="0" dirty="0">
                <a:effectLst/>
              </a:rPr>
              <a:t>=False</a:t>
            </a:r>
            <a:r>
              <a:rPr lang="fr-FR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MultiCategorize</a:t>
            </a:r>
            <a:r>
              <a:rPr lang="fr-FR" dirty="0"/>
              <a:t>(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vocab</a:t>
            </a:r>
            <a:r>
              <a:rPr lang="it-IT" sz="1400" b="0" i="0" dirty="0">
                <a:effectLst/>
              </a:rPr>
              <a:t>=None</a:t>
            </a:r>
            <a:r>
              <a:rPr lang="it-IT" sz="1400" b="0" i="0" dirty="0">
                <a:solidFill>
                  <a:srgbClr val="24292E"/>
                </a:solidFill>
                <a:effectLst/>
              </a:rPr>
              <a:t>, add_na</a:t>
            </a:r>
            <a:r>
              <a:rPr lang="it-IT" sz="1400" b="0" i="0" dirty="0">
                <a:effectLst/>
              </a:rPr>
              <a:t>=False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Reversible transform of category string to `vocab` id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Reversible transform of multi-category strings to `vocab` id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OneHotEncode</a:t>
            </a:r>
            <a:r>
              <a:rPr lang="fr-FR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c</a:t>
            </a:r>
            <a:r>
              <a:rPr lang="fr-FR" sz="1400" b="0" i="0" dirty="0">
                <a:effectLst/>
              </a:rPr>
              <a:t>=None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One-hot</a:t>
            </a:r>
            <a:r>
              <a:rPr lang="fr-FR" sz="1600" b="0" i="0" dirty="0">
                <a:effectLst/>
              </a:rPr>
              <a:t> encodes </a:t>
            </a:r>
            <a:r>
              <a:rPr lang="fr-FR" sz="1600" b="0" i="0" dirty="0" err="1">
                <a:effectLst/>
              </a:rPr>
              <a:t>targets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EncodedMultiCategorize</a:t>
            </a:r>
            <a:r>
              <a:rPr lang="fr-FR" dirty="0"/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vocab</a:t>
            </a:r>
            <a:r>
              <a:rPr lang="fr-FR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One-hot encoded multi-category that decodes with `vocab`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RegressionSetup</a:t>
            </a:r>
            <a:r>
              <a:rPr lang="fr-FR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c</a:t>
            </a:r>
            <a:r>
              <a:rPr lang="fr-FR" sz="1400" b="0" i="0" dirty="0">
                <a:effectLst/>
              </a:rPr>
              <a:t>=None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Transform</a:t>
            </a:r>
            <a:r>
              <a:rPr lang="fr-FR" sz="1600" b="0" i="0" dirty="0">
                <a:effectLst/>
              </a:rPr>
              <a:t> </a:t>
            </a:r>
            <a:r>
              <a:rPr lang="fr-FR" sz="1600" b="0" i="0" dirty="0" err="1">
                <a:effectLst/>
              </a:rPr>
              <a:t>that</a:t>
            </a:r>
            <a:r>
              <a:rPr lang="fr-FR" sz="1600" b="0" i="0" dirty="0">
                <a:effectLst/>
              </a:rPr>
              <a:t> </a:t>
            </a:r>
            <a:r>
              <a:rPr lang="fr-FR" sz="1600" b="0" i="0" dirty="0" err="1">
                <a:effectLst/>
              </a:rPr>
              <a:t>floatifies</a:t>
            </a:r>
            <a:r>
              <a:rPr lang="fr-FR" sz="1600" b="0" i="0" dirty="0">
                <a:effectLst/>
              </a:rPr>
              <a:t> </a:t>
            </a:r>
            <a:r>
              <a:rPr lang="fr-FR" sz="1600" b="0" i="0" dirty="0" err="1">
                <a:effectLst/>
              </a:rPr>
              <a:t>targets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loss_func</a:t>
            </a:r>
            <a:r>
              <a:rPr lang="fr-FR" sz="1400" dirty="0">
                <a:solidFill>
                  <a:srgbClr val="24292E"/>
                </a:solidFill>
              </a:rPr>
              <a:t> </a:t>
            </a:r>
            <a:r>
              <a:rPr lang="fr-FR" sz="1400" b="0" i="0" dirty="0">
                <a:effectLst/>
              </a:rPr>
              <a:t>= </a:t>
            </a:r>
            <a:r>
              <a:rPr lang="fr-FR" sz="1400" b="0" i="0" dirty="0" err="1">
                <a:effectLst/>
              </a:rPr>
              <a:t>CrossEntropyLossFlat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loss_func</a:t>
            </a:r>
            <a:r>
              <a:rPr lang="fr-FR" sz="1400" dirty="0">
                <a:solidFill>
                  <a:srgbClr val="24292E"/>
                </a:solidFill>
              </a:rPr>
              <a:t> </a:t>
            </a:r>
            <a:r>
              <a:rPr lang="fr-FR" sz="1400" b="0" i="0" dirty="0">
                <a:effectLst/>
              </a:rPr>
              <a:t>= </a:t>
            </a:r>
            <a:r>
              <a:rPr lang="fr-FR" sz="1400" b="0" i="0" dirty="0" err="1">
                <a:effectLst/>
              </a:rPr>
              <a:t>BCEWithLogitsLossFlat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loss_func</a:t>
            </a:r>
            <a:r>
              <a:rPr lang="fr-FR" sz="1400" dirty="0">
                <a:solidFill>
                  <a:srgbClr val="24292E"/>
                </a:solidFill>
              </a:rPr>
              <a:t> </a:t>
            </a:r>
            <a:r>
              <a:rPr lang="fr-FR" sz="1400" b="0" i="0" dirty="0">
                <a:effectLst/>
              </a:rPr>
              <a:t>= </a:t>
            </a:r>
            <a:r>
              <a:rPr lang="fr-FR" sz="1400" b="0" i="0" dirty="0" err="1">
                <a:effectLst/>
              </a:rPr>
              <a:t>BCEWithLogitsLossFlat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loss_func</a:t>
            </a:r>
            <a:r>
              <a:rPr lang="fr-FR" sz="1400" dirty="0">
                <a:solidFill>
                  <a:srgbClr val="24292E"/>
                </a:solidFill>
              </a:rPr>
              <a:t> </a:t>
            </a:r>
            <a:r>
              <a:rPr lang="fr-FR" sz="1400" b="0" i="0" dirty="0">
                <a:effectLst/>
              </a:rPr>
              <a:t>= </a:t>
            </a:r>
            <a:r>
              <a:rPr lang="fr-FR" sz="1400" b="0" i="0" dirty="0" err="1">
                <a:effectLst/>
              </a:rPr>
              <a:t>MSELossFlat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()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ncodes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TensorCategory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de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codes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Category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ncodes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TensorMultiCategory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de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codes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MultiCategory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ncodes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TensorMultiCategory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de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codes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-&gt; L(str)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ncodes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TensorMultiCategory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</a:rPr>
              <a:t>de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codes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MultiCategory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ncodes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FloatTensor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</a:rPr>
              <a:t>decodes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-&gt;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TitledFloat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/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TitledTuple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-203"/>
            <a:ext cx="453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Init &amp;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Attributes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cbs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metrics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model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212121"/>
                </a:solidFill>
                <a:highlight>
                  <a:srgbClr val="FFFF00"/>
                </a:highlight>
              </a:rPr>
              <a:t>N x @cb.name</a:t>
            </a:r>
            <a:endParaRPr lang="fr-FR" i="1" dirty="0">
              <a:highlight>
                <a:srgbClr val="FFFF00"/>
              </a:highlight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training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</a:rPr>
              <a:t>logger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dirty="0" err="1">
                <a:latin typeface="+mn-lt"/>
              </a:rPr>
              <a:t>n_epoch</a:t>
            </a:r>
            <a:endParaRPr lang="fr-FR" dirty="0">
              <a:latin typeface="+mn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dls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200" dirty="0" err="1">
                <a:latin typeface="+mn-lt"/>
              </a:rPr>
              <a:t>create_mbar</a:t>
            </a:r>
            <a:endParaRPr lang="fr-FR" sz="1200" dirty="0">
              <a:latin typeface="+mn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loss_func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splitter</a:t>
            </a:r>
            <a:endParaRPr lang="fr-FR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observability</a:t>
            </a:r>
            <a:endParaRPr lang="fr-FR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 </a:t>
            </a:r>
            <a:br>
              <a:rPr lang="fr-FR" dirty="0"/>
            </a:br>
            <a:r>
              <a:rPr lang="fr-FR" dirty="0" err="1"/>
              <a:t>load</a:t>
            </a:r>
            <a:r>
              <a:rPr lang="fr-FR" dirty="0"/>
              <a:t> &amp;</a:t>
            </a:r>
            <a:br>
              <a:rPr lang="fr-FR" dirty="0"/>
            </a:br>
            <a:r>
              <a:rPr lang="fr-FR" dirty="0"/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output </a:t>
            </a:r>
            <a:br>
              <a:rPr lang="fr-FR" dirty="0"/>
            </a:br>
            <a:r>
              <a:rPr lang="fr-FR" dirty="0" err="1"/>
              <a:t>loss</a:t>
            </a:r>
            <a:r>
              <a:rPr lang="fr-FR" dirty="0"/>
              <a:t> &amp;</a:t>
            </a:r>
            <a:br>
              <a:rPr lang="fr-FR" dirty="0"/>
            </a:br>
            <a:r>
              <a:rPr lang="fr-FR" dirty="0" err="1"/>
              <a:t>decode</a:t>
            </a:r>
            <a:endParaRPr lang="fr-FR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extensibility</a:t>
            </a:r>
            <a:endParaRPr lang="fr-FR" dirty="0"/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dirty="0">
                <a:latin typeface="+mn-lt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/>
              <a:t>wd</a:t>
            </a:r>
            <a:endParaRPr lang="fr-FR" sz="12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/>
              <a:t>wd_bn_bias</a:t>
            </a:r>
            <a:endParaRPr lang="fr-FR" sz="1200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/>
              <a:t>train_bn</a:t>
            </a:r>
            <a:endParaRPr lang="fr-FR" sz="12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/>
              <a:t>moms</a:t>
            </a:r>
            <a:endParaRPr lang="fr-FR" sz="1200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opt_func</a:t>
            </a:r>
            <a:endParaRPr lang="fr-FR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04822"/>
            <a:ext cx="57162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212121"/>
                </a:solidFill>
              </a:rPr>
              <a:t>after_create</a:t>
            </a:r>
            <a:endParaRPr lang="en-US" sz="1800" dirty="0">
              <a:solidFill>
                <a:srgbClr val="212121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10378"/>
            <a:ext cx="56743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212121"/>
                </a:solidFill>
              </a:rPr>
              <a:t>after_create</a:t>
            </a:r>
            <a:endParaRPr lang="en-US" sz="1800" dirty="0">
              <a:solidFill>
                <a:srgbClr val="21212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save</a:t>
            </a:r>
            <a:endParaRPr lang="fr-FR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path</a:t>
            </a:r>
            <a:endParaRPr lang="fr-FR" dirty="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12121"/>
                </a:solidFill>
              </a:rPr>
              <a:t>model_dir</a:t>
            </a:r>
            <a:endParaRPr lang="fr-FR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Path(@path) or @dls.path or Path(.)</a:t>
            </a:r>
            <a:endParaRPr lang="fr-FR" sz="1000" dirty="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@loss_func or @dls.train_ds.loss_func</a:t>
            </a:r>
            <a:endParaRPr lang="fr-FR" sz="1000" dirty="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@dls</a:t>
            </a:r>
            <a:endParaRPr lang="fr-FR" sz="1000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@model</a:t>
            </a:r>
            <a:endParaRPr lang="fr-FR" sz="1000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212121"/>
                </a:solidFill>
              </a:rPr>
              <a:t>add_cbs</a:t>
            </a:r>
            <a:r>
              <a:rPr lang="fr-FR" sz="1000" dirty="0">
                <a:solidFill>
                  <a:srgbClr val="212121"/>
                </a:solidFill>
              </a:rPr>
              <a:t>(L(@cbs) + L(</a:t>
            </a:r>
            <a:r>
              <a:rPr lang="fr-FR" sz="1000" dirty="0" err="1">
                <a:solidFill>
                  <a:srgbClr val="212121"/>
                </a:solidFill>
              </a:rPr>
              <a:t>defaults.callbacks</a:t>
            </a:r>
            <a:r>
              <a:rPr lang="fr-FR" sz="1000" dirty="0">
                <a:solidFill>
                  <a:srgbClr val="212121"/>
                </a:solidFill>
              </a:rPr>
              <a:t>))</a:t>
            </a:r>
            <a:endParaRPr lang="fr-FR" sz="1000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333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</a:rPr>
              <a:t>defaults.</a:t>
            </a:r>
            <a:r>
              <a:rPr lang="fr-FR" sz="1200" b="1" i="0" dirty="0" err="1">
                <a:solidFill>
                  <a:srgbClr val="24292E"/>
                </a:solidFill>
                <a:effectLst/>
              </a:rPr>
              <a:t>callbacks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200" b="0" i="0" dirty="0">
                <a:effectLst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 [</a:t>
            </a:r>
            <a:r>
              <a:rPr lang="fr-FR" sz="1200" b="0" i="0" dirty="0" err="1">
                <a:effectLst/>
              </a:rPr>
              <a:t>TrainEvalCallback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>
                <a:effectLst/>
              </a:rPr>
              <a:t>Recorder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200" b="0" i="0" dirty="0" err="1">
                <a:effectLst/>
              </a:rPr>
              <a:t>ProgressCallback</a:t>
            </a:r>
            <a:r>
              <a:rPr lang="fr-FR" sz="1200" b="0" i="0" dirty="0">
                <a:solidFill>
                  <a:srgbClr val="24292E"/>
                </a:solidFill>
                <a:effectLst/>
              </a:rPr>
              <a:t>]</a:t>
            </a:r>
            <a:endParaRPr lang="fr-FR" sz="1200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212121"/>
                </a:solidFill>
              </a:rPr>
              <a:t>True</a:t>
            </a:r>
            <a:endParaRPr lang="fr-FR" sz="1000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False</a:t>
            </a:r>
            <a:endParaRPr lang="fr-FR" sz="1000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print</a:t>
            </a:r>
            <a:endParaRPr lang="fr-FR" sz="1000" dirty="0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@opt_func or Adam</a:t>
            </a:r>
            <a:endParaRPr lang="fr-FR" sz="1000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@lr or defaults.lr</a:t>
            </a:r>
            <a:endParaRPr lang="fr-FR" sz="1000" dirty="0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100" dirty="0">
                <a:latin typeface="+mn-lt"/>
              </a:rPr>
              <a:t>defaults.</a:t>
            </a:r>
            <a:r>
              <a:rPr lang="fr-FR" sz="1100" b="1" dirty="0">
                <a:latin typeface="+mn-lt"/>
              </a:rPr>
              <a:t>lr</a:t>
            </a:r>
            <a:r>
              <a:rPr lang="fr-FR" sz="1100" dirty="0">
                <a:latin typeface="+mn-lt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@wd or None</a:t>
            </a:r>
            <a:endParaRPr lang="fr-FR" sz="1000" dirty="0"/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@splitter or </a:t>
            </a:r>
            <a:r>
              <a:rPr lang="fr-FR" sz="1000" dirty="0" err="1">
                <a:solidFill>
                  <a:srgbClr val="212121"/>
                </a:solidFill>
              </a:rPr>
              <a:t>trainable_params</a:t>
            </a:r>
            <a:endParaRPr lang="fr-FR" sz="1000" dirty="0"/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@metrics or None</a:t>
            </a:r>
            <a:endParaRPr lang="fr-FR" sz="1000" dirty="0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@model_dir or ‘</a:t>
            </a:r>
            <a:r>
              <a:rPr lang="fr-FR" sz="1000" dirty="0" err="1">
                <a:solidFill>
                  <a:srgbClr val="212121"/>
                </a:solidFill>
              </a:rPr>
              <a:t>models</a:t>
            </a:r>
            <a:r>
              <a:rPr lang="fr-FR" sz="1000" dirty="0">
                <a:solidFill>
                  <a:srgbClr val="212121"/>
                </a:solidFill>
              </a:rPr>
              <a:t>’</a:t>
            </a:r>
            <a:endParaRPr lang="fr-FR" sz="1000" dirty="0"/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@wd_bn_bias or False</a:t>
            </a:r>
            <a:endParaRPr lang="fr-FR" sz="1000" dirty="0"/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@train_bn or </a:t>
            </a:r>
            <a:r>
              <a:rPr lang="fr-FR" sz="1000" dirty="0" err="1">
                <a:solidFill>
                  <a:srgbClr val="212121"/>
                </a:solidFill>
              </a:rPr>
              <a:t>True</a:t>
            </a:r>
            <a:endParaRPr lang="fr-FR" sz="1000" dirty="0"/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@moms or </a:t>
            </a:r>
            <a:r>
              <a:rPr lang="fr-FR" sz="1000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000" b="0" i="0" dirty="0">
                <a:effectLst/>
              </a:rPr>
              <a:t>0.95</a:t>
            </a:r>
            <a:r>
              <a:rPr lang="fr-FR" sz="1000" b="0" i="0" dirty="0">
                <a:solidFill>
                  <a:srgbClr val="24292E"/>
                </a:solidFill>
                <a:effectLst/>
              </a:rPr>
              <a:t>,</a:t>
            </a:r>
            <a:r>
              <a:rPr lang="fr-FR" sz="1000" b="0" i="0" dirty="0">
                <a:effectLst/>
              </a:rPr>
              <a:t>0.85</a:t>
            </a:r>
            <a:r>
              <a:rPr lang="fr-FR" sz="1000" b="0" i="0" dirty="0">
                <a:solidFill>
                  <a:srgbClr val="24292E"/>
                </a:solidFill>
                <a:effectLst/>
              </a:rPr>
              <a:t>,</a:t>
            </a:r>
            <a:r>
              <a:rPr lang="fr-FR" sz="1000" b="0" i="0" dirty="0">
                <a:effectLst/>
              </a:rPr>
              <a:t>0.95</a:t>
            </a:r>
            <a:r>
              <a:rPr lang="fr-FR" sz="1000" b="0" i="0" dirty="0">
                <a:solidFill>
                  <a:srgbClr val="24292E"/>
                </a:solidFill>
                <a:effectLst/>
              </a:rPr>
              <a:t>)</a:t>
            </a:r>
            <a:endParaRPr lang="fr-FR" sz="1000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1</a:t>
            </a:r>
            <a:endParaRPr lang="fr-FR" sz="1000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69332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12121"/>
                </a:solidFill>
              </a:rPr>
              <a:t>recorder</a:t>
            </a:r>
            <a:endParaRPr lang="fr-FR" dirty="0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12121"/>
                </a:solidFill>
              </a:rPr>
              <a:t>Recorder()</a:t>
            </a:r>
            <a:endParaRPr lang="fr-FR" sz="10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/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/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PILImage.create</a:t>
            </a:r>
            <a:r>
              <a:rPr lang="fr-FR" dirty="0"/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fn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Load an image from file or data 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0"/>
            <a:ext cx="4234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Type </a:t>
            </a:r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r>
              <a:rPr lang="fr-FR" sz="3200" dirty="0">
                <a:solidFill>
                  <a:srgbClr val="7F7F7F"/>
                </a:solidFill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31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Path,str,Tensor,ndarray,bytes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output: </a:t>
            </a:r>
            <a:r>
              <a:rPr lang="fr-FR" sz="1400" dirty="0" err="1">
                <a:solidFill>
                  <a:srgbClr val="24292E"/>
                </a:solidFill>
              </a:rPr>
              <a:t>PIL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dirty="0" err="1">
                <a:solidFill>
                  <a:srgbClr val="24292E"/>
                </a:solidFill>
              </a:rPr>
              <a:t>PIL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ImageBW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PILMask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PILImageBW.create</a:t>
            </a:r>
            <a:r>
              <a:rPr lang="fr-FR" dirty="0"/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fn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PILMask.create</a:t>
            </a:r>
            <a:r>
              <a:rPr lang="fr-FR" dirty="0"/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fn</a:t>
            </a:r>
            <a:r>
              <a:rPr lang="fr-FR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loss_func</a:t>
            </a:r>
            <a:r>
              <a:rPr lang="fr-FR" sz="1400" dirty="0"/>
              <a:t> = </a:t>
            </a:r>
            <a:r>
              <a:rPr lang="fr-FR" sz="1400" b="0" i="0" dirty="0" err="1">
                <a:effectLst/>
              </a:rPr>
              <a:t>CrossEntropyLossFlat</a:t>
            </a:r>
            <a:r>
              <a:rPr lang="fr-FR" sz="1400" b="0" i="0" dirty="0">
                <a:effectLst/>
              </a:rPr>
              <a:t>(axis=1)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TensorPoint.create</a:t>
            </a:r>
            <a:r>
              <a:rPr lang="fr-FR" dirty="0"/>
              <a:t>(</a:t>
            </a:r>
            <a:r>
              <a:rPr lang="fr-FR" sz="1400" dirty="0"/>
              <a:t>t, </a:t>
            </a:r>
            <a:r>
              <a:rPr lang="fr-FR" sz="1400" dirty="0" err="1"/>
              <a:t>img_size</a:t>
            </a:r>
            <a:r>
              <a:rPr lang="fr-FR" sz="1400" dirty="0"/>
              <a:t>=None</a:t>
            </a:r>
            <a:r>
              <a:rPr lang="fr-FR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loss_func</a:t>
            </a:r>
            <a:r>
              <a:rPr lang="fr-FR" sz="1400" dirty="0"/>
              <a:t> = </a:t>
            </a:r>
            <a:r>
              <a:rPr lang="fr-FR" sz="1400" b="0" i="0" dirty="0" err="1">
                <a:effectLst/>
              </a:rPr>
              <a:t>CrossEntropyLossFlat</a:t>
            </a:r>
            <a:r>
              <a:rPr lang="fr-FR" sz="1400" b="0" i="0" dirty="0">
                <a:effectLst/>
              </a:rPr>
              <a:t>(axis=1)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Convert an array or a list of points `t` to a `Tensor`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31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List of points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output: </a:t>
            </a:r>
            <a:r>
              <a:rPr lang="fr-FR" sz="1400" dirty="0" err="1">
                <a:solidFill>
                  <a:srgbClr val="24292E"/>
                </a:solidFill>
              </a:rPr>
              <a:t>TensorPoint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TensorBBox.create</a:t>
            </a:r>
            <a:r>
              <a:rPr lang="fr-FR" dirty="0"/>
              <a:t>(</a:t>
            </a:r>
            <a:r>
              <a:rPr lang="fr-FR" sz="1400" dirty="0"/>
              <a:t>t, </a:t>
            </a:r>
            <a:r>
              <a:rPr lang="fr-FR" sz="1400" dirty="0" err="1"/>
              <a:t>img_size</a:t>
            </a:r>
            <a:r>
              <a:rPr lang="fr-FR" sz="1400" dirty="0"/>
              <a:t>=None</a:t>
            </a:r>
            <a:r>
              <a:rPr lang="fr-FR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loss_func</a:t>
            </a:r>
            <a:r>
              <a:rPr lang="fr-FR" sz="1400" dirty="0"/>
              <a:t> = </a:t>
            </a:r>
            <a:r>
              <a:rPr lang="fr-FR" sz="1400" b="0" i="0" dirty="0" err="1">
                <a:effectLst/>
              </a:rPr>
              <a:t>CrossEntropyLossFlat</a:t>
            </a:r>
            <a:r>
              <a:rPr lang="fr-FR" sz="1400" b="0" i="0" dirty="0">
                <a:effectLst/>
              </a:rPr>
              <a:t>(axis=1)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Convert an array or a list of cords (</a:t>
            </a:r>
            <a:r>
              <a:rPr lang="en-US" sz="1600" b="0" i="0" dirty="0" err="1">
                <a:effectLst/>
              </a:rPr>
              <a:t>x,y,w,h</a:t>
            </a:r>
            <a:r>
              <a:rPr lang="en-US" sz="1600" b="0" i="0" dirty="0">
                <a:effectLst/>
              </a:rPr>
              <a:t>) to a `Tensor`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31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List of </a:t>
            </a:r>
            <a:r>
              <a:rPr lang="en-US" sz="1400" b="0" i="0" dirty="0">
                <a:effectLst/>
              </a:rPr>
              <a:t>cords (</a:t>
            </a:r>
            <a:r>
              <a:rPr lang="en-US" sz="1400" b="0" i="0" dirty="0" err="1">
                <a:effectLst/>
              </a:rPr>
              <a:t>x,y,w,h</a:t>
            </a:r>
            <a:r>
              <a:rPr lang="en-US" sz="1400" b="0" i="0" dirty="0">
                <a:effectLst/>
              </a:rPr>
              <a:t>)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output: </a:t>
            </a:r>
            <a:r>
              <a:rPr lang="fr-FR" sz="1400" dirty="0" err="1">
                <a:solidFill>
                  <a:srgbClr val="24292E"/>
                </a:solidFill>
              </a:rPr>
              <a:t>TensorBBox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ToTensor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IntToFloatTensor</a:t>
            </a:r>
            <a:r>
              <a:rPr lang="fr-FR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div</a:t>
            </a:r>
            <a:r>
              <a:rPr lang="fr-FR" sz="1400" b="0" i="0" dirty="0">
                <a:effectLst/>
              </a:rPr>
              <a:t>=255.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div_mask</a:t>
            </a:r>
            <a:r>
              <a:rPr lang="fr-FR" sz="1400" b="0" i="0" dirty="0">
                <a:effectLst/>
              </a:rPr>
              <a:t>=1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Normalize</a:t>
            </a:r>
            <a:r>
              <a:rPr lang="fr-FR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mean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std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axes</a:t>
            </a:r>
            <a:r>
              <a:rPr lang="en-US" sz="1400" b="0" i="0" dirty="0">
                <a:effectLst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effectLst/>
              </a:rPr>
              <a:t>0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</a:t>
            </a:r>
            <a:r>
              <a:rPr lang="en-US" sz="1400" b="0" i="0" dirty="0">
                <a:effectLst/>
              </a:rPr>
              <a:t>2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</a:t>
            </a:r>
            <a:r>
              <a:rPr lang="en-US" sz="1400" b="0" i="0" dirty="0">
                <a:effectLst/>
              </a:rPr>
              <a:t>3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)</a:t>
            </a:r>
            <a:r>
              <a:rPr lang="fr-FR" dirty="0"/>
              <a:t>)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norm_tfm.setup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dl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Convert item to appropriate tensor class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Transform image to float tensor, optionally dividing by 255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Normalize/</a:t>
            </a:r>
            <a:r>
              <a:rPr lang="en-US" sz="1600" b="0" i="0" dirty="0" err="1">
                <a:effectLst/>
              </a:rPr>
              <a:t>denorm</a:t>
            </a:r>
            <a:r>
              <a:rPr lang="en-US" sz="1600" b="0" i="0" dirty="0">
                <a:effectLst/>
              </a:rPr>
              <a:t> batch of `</a:t>
            </a:r>
            <a:r>
              <a:rPr lang="en-US" sz="1600" b="0" i="0" dirty="0" err="1">
                <a:effectLst/>
              </a:rPr>
              <a:t>TensorImage</a:t>
            </a:r>
            <a:r>
              <a:rPr lang="en-US" sz="1600" b="0" i="0" dirty="0">
                <a:effectLst/>
              </a:rPr>
              <a:t>`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0"/>
            <a:ext cx="4216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Item </a:t>
            </a:r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r>
              <a:rPr lang="fr-FR" sz="3200" dirty="0">
                <a:solidFill>
                  <a:srgbClr val="7F7F7F"/>
                </a:solidFill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TensorMask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TensorMask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31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input: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PILImage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PILImageBW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PILMask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</a:rPr>
              <a:t>output: </a:t>
            </a:r>
            <a:r>
              <a:rPr lang="fr-FR" sz="1400" dirty="0" err="1">
                <a:solidFill>
                  <a:srgbClr val="24292E"/>
                </a:solidFill>
              </a:rPr>
              <a:t>Tensor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dirty="0" err="1">
                <a:solidFill>
                  <a:srgbClr val="24292E"/>
                </a:solidFill>
              </a:rPr>
              <a:t>Tensor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ImageBW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|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TensorMask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AddMaskCodes</a:t>
            </a:r>
            <a:r>
              <a:rPr lang="fr-FR" dirty="0"/>
              <a:t>(</a:t>
            </a:r>
            <a:r>
              <a:rPr lang="en-US" sz="1400" dirty="0">
                <a:solidFill>
                  <a:srgbClr val="24292E"/>
                </a:solidFill>
              </a:rPr>
              <a:t>codes=None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</a:rPr>
              <a:t>Add the code </a:t>
            </a:r>
            <a:r>
              <a:rPr lang="fr-FR" sz="1600" b="0" i="0" dirty="0" err="1">
                <a:effectLst/>
              </a:rPr>
              <a:t>metadata</a:t>
            </a:r>
            <a:r>
              <a:rPr lang="fr-FR" sz="1600" b="0" i="0" dirty="0">
                <a:effectLst/>
              </a:rPr>
              <a:t> to a `</a:t>
            </a:r>
            <a:r>
              <a:rPr lang="fr-FR" sz="1600" b="0" i="0" dirty="0" err="1">
                <a:effectLst/>
              </a:rPr>
              <a:t>TensorMask</a:t>
            </a:r>
            <a:r>
              <a:rPr lang="fr-FR" sz="1600" b="0" i="0" dirty="0">
                <a:effectLst/>
              </a:rPr>
              <a:t>` in a </a:t>
            </a:r>
            <a:r>
              <a:rPr lang="fr-FR" sz="1600" b="0" i="0" dirty="0" err="1">
                <a:effectLst/>
              </a:rPr>
              <a:t>decode</a:t>
            </a:r>
            <a:r>
              <a:rPr lang="fr-FR" sz="1600" b="0" i="0" dirty="0">
                <a:effectLst/>
              </a:rPr>
              <a:t>() pipeline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PointScaler</a:t>
            </a:r>
            <a:r>
              <a:rPr lang="fr-FR" dirty="0"/>
              <a:t>(</a:t>
            </a:r>
            <a:r>
              <a:rPr lang="en-US" sz="1400" dirty="0" err="1">
                <a:solidFill>
                  <a:srgbClr val="24292E"/>
                </a:solidFill>
              </a:rPr>
              <a:t>do_scale</a:t>
            </a:r>
            <a:r>
              <a:rPr lang="en-US" sz="1400" dirty="0">
                <a:solidFill>
                  <a:srgbClr val="24292E"/>
                </a:solidFill>
              </a:rPr>
              <a:t>=True, </a:t>
            </a:r>
            <a:r>
              <a:rPr lang="en-US" sz="1400" dirty="0" err="1">
                <a:solidFill>
                  <a:srgbClr val="24292E"/>
                </a:solidFill>
              </a:rPr>
              <a:t>y_first</a:t>
            </a:r>
            <a:r>
              <a:rPr lang="en-US" sz="1400" dirty="0">
                <a:solidFill>
                  <a:srgbClr val="24292E"/>
                </a:solidFill>
              </a:rPr>
              <a:t>=False</a:t>
            </a:r>
            <a:r>
              <a:rPr lang="fr-FR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Scale</a:t>
            </a:r>
            <a:r>
              <a:rPr lang="fr-FR" sz="1600" dirty="0"/>
              <a:t> a tensor </a:t>
            </a:r>
            <a:r>
              <a:rPr lang="fr-FR" sz="1600" dirty="0" err="1"/>
              <a:t>representing</a:t>
            </a:r>
            <a:r>
              <a:rPr lang="fr-FR" sz="1600" dirty="0"/>
              <a:t> points (</a:t>
            </a:r>
            <a:r>
              <a:rPr lang="fr-FR" sz="1600" dirty="0" err="1"/>
              <a:t>TensorPoint</a:t>
            </a:r>
            <a:r>
              <a:rPr lang="fr-FR" sz="1600" dirty="0"/>
              <a:t> or </a:t>
            </a:r>
            <a:r>
              <a:rPr lang="fr-FR" sz="1600" dirty="0" err="1"/>
              <a:t>TensorBBox</a:t>
            </a:r>
            <a:r>
              <a:rPr lang="fr-FR" sz="1600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BBoxLabeler</a:t>
            </a:r>
            <a:r>
              <a:rPr lang="fr-FR" dirty="0"/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Combine the </a:t>
            </a:r>
            <a:r>
              <a:rPr lang="fr-FR" sz="1600" dirty="0" err="1"/>
              <a:t>TensorBBox</a:t>
            </a:r>
            <a:r>
              <a:rPr lang="fr-FR" sz="1600" dirty="0"/>
              <a:t> and the </a:t>
            </a:r>
            <a:r>
              <a:rPr lang="fr-FR" sz="1600" dirty="0" err="1"/>
              <a:t>TensorMultiCategory</a:t>
            </a:r>
            <a:r>
              <a:rPr lang="fr-FR" sz="1600" dirty="0"/>
              <a:t> </a:t>
            </a:r>
            <a:r>
              <a:rPr lang="fr-FR" sz="1600" dirty="0" err="1"/>
              <a:t>elements</a:t>
            </a:r>
            <a:r>
              <a:rPr lang="fr-FR" sz="1600" dirty="0"/>
              <a:t> of the out tuple </a:t>
            </a:r>
            <a:r>
              <a:rPr lang="fr-FR" sz="1600" b="0" i="0" dirty="0">
                <a:effectLst/>
              </a:rPr>
              <a:t>to return a `</a:t>
            </a:r>
            <a:r>
              <a:rPr lang="fr-FR" sz="1600" b="0" i="0" dirty="0" err="1">
                <a:effectLst/>
              </a:rPr>
              <a:t>LabeledBBox</a:t>
            </a:r>
            <a:r>
              <a:rPr lang="fr-FR" sz="1600" b="0" i="0" dirty="0">
                <a:effectLst/>
              </a:rPr>
              <a:t>` in a </a:t>
            </a:r>
            <a:r>
              <a:rPr lang="fr-FR" sz="1600" b="0" i="0" dirty="0" err="1">
                <a:effectLst/>
              </a:rPr>
              <a:t>decode</a:t>
            </a:r>
            <a:r>
              <a:rPr lang="fr-FR" sz="1600" b="0" i="0" dirty="0">
                <a:effectLst/>
              </a:rPr>
              <a:t>() pipeline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1247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Item </a:t>
            </a:r>
            <a:r>
              <a:rPr lang="fr-FR" dirty="0" err="1"/>
              <a:t>transforms</a:t>
            </a:r>
            <a:br>
              <a:rPr lang="fr-FR" dirty="0"/>
            </a:br>
            <a:endParaRPr lang="fr-FR" dirty="0"/>
          </a:p>
          <a:p>
            <a:r>
              <a:rPr lang="fr-FR" sz="1600" dirty="0" err="1"/>
              <a:t>FlipItem</a:t>
            </a:r>
            <a:r>
              <a:rPr lang="fr-FR" sz="1600" dirty="0"/>
              <a:t>(p=0.5) : </a:t>
            </a:r>
            <a:r>
              <a:rPr lang="en-US" sz="1600" dirty="0"/>
              <a:t>Randomly flip with probability p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</a:t>
            </a:r>
            <a:r>
              <a:rPr lang="en-US" sz="1600" dirty="0" err="1">
                <a:solidFill>
                  <a:srgbClr val="B5B5B5"/>
                </a:solidFill>
              </a:rPr>
              <a:t>flip_lr</a:t>
            </a:r>
            <a:r>
              <a:rPr lang="en-US" sz="1600" dirty="0">
                <a:solidFill>
                  <a:srgbClr val="B5B5B5"/>
                </a:solidFill>
              </a:rPr>
              <a:t> behaviors for Image,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fr-FR" sz="1600" dirty="0" err="1"/>
              <a:t>DihedralItem</a:t>
            </a:r>
            <a:r>
              <a:rPr lang="fr-FR" sz="1600" dirty="0"/>
              <a:t>(p=1.0) : </a:t>
            </a:r>
            <a:r>
              <a:rPr lang="fr-FR" sz="1600" dirty="0" err="1"/>
              <a:t>Randomly</a:t>
            </a:r>
            <a:r>
              <a:rPr lang="fr-FR" sz="1600" dirty="0"/>
              <a:t> apply one</a:t>
            </a:r>
            <a:r>
              <a:rPr lang="en-US" sz="1600" dirty="0"/>
              <a:t> of the 8 dihedral transformations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dihedral behaviors for Image,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 err="1"/>
              <a:t>CropPad</a:t>
            </a:r>
            <a:r>
              <a:rPr lang="en-US" sz="1600" dirty="0"/>
              <a:t>(size, </a:t>
            </a:r>
            <a:r>
              <a:rPr lang="en-US" sz="1600" dirty="0" err="1"/>
              <a:t>pad_mode</a:t>
            </a:r>
            <a:r>
              <a:rPr lang="en-US" sz="1600" dirty="0"/>
              <a:t>='zeros’) /  </a:t>
            </a:r>
            <a:r>
              <a:rPr lang="en-US" sz="1600" dirty="0" err="1"/>
              <a:t>RandomCrop</a:t>
            </a:r>
            <a:r>
              <a:rPr lang="en-US" sz="1600" dirty="0"/>
              <a:t> : Center / Randomly crop or pad an image to size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</a:t>
            </a:r>
            <a:r>
              <a:rPr lang="en-US" sz="1600" dirty="0" err="1">
                <a:solidFill>
                  <a:srgbClr val="B5B5B5"/>
                </a:solidFill>
              </a:rPr>
              <a:t>crop_pad</a:t>
            </a:r>
            <a:r>
              <a:rPr lang="en-US" sz="1600" dirty="0">
                <a:solidFill>
                  <a:srgbClr val="B5B5B5"/>
                </a:solidFill>
              </a:rPr>
              <a:t> behaviors for Image, </a:t>
            </a:r>
            <a:r>
              <a:rPr lang="en-US" sz="1600" strike="sngStrike" dirty="0" err="1">
                <a:solidFill>
                  <a:srgbClr val="FF0000"/>
                </a:solidFill>
              </a:rPr>
              <a:t>TensorImage</a:t>
            </a:r>
            <a:r>
              <a:rPr lang="en-US" sz="1600" strike="sngStrike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br>
              <a:rPr lang="en-US" sz="1600" dirty="0"/>
            </a:br>
            <a:r>
              <a:rPr lang="en-US" sz="1600" dirty="0" err="1">
                <a:solidFill>
                  <a:srgbClr val="B5B5B5"/>
                </a:solidFill>
              </a:rPr>
              <a:t>PadMode</a:t>
            </a:r>
            <a:r>
              <a:rPr lang="en-US" sz="1600" dirty="0">
                <a:solidFill>
                  <a:srgbClr val="B5B5B5"/>
                </a:solidFill>
              </a:rPr>
              <a:t> in ‘zeros', ‘border', ‘reflection’</a:t>
            </a:r>
          </a:p>
          <a:p>
            <a:r>
              <a:rPr lang="en-US" sz="1600" dirty="0"/>
              <a:t>Resize(size, method='crop', </a:t>
            </a:r>
            <a:r>
              <a:rPr lang="en-US" sz="1600" dirty="0" err="1"/>
              <a:t>pad_mode</a:t>
            </a:r>
            <a:r>
              <a:rPr lang="en-US" sz="1600" dirty="0"/>
              <a:t>='reflection’) : </a:t>
            </a:r>
            <a:br>
              <a:rPr lang="en-US" sz="1600" dirty="0"/>
            </a:br>
            <a:r>
              <a:rPr lang="en-US" sz="1600" dirty="0" err="1">
                <a:solidFill>
                  <a:srgbClr val="B5B5B5"/>
                </a:solidFill>
              </a:rPr>
              <a:t>ResizeMethod</a:t>
            </a:r>
            <a:r>
              <a:rPr lang="en-US" sz="1600" dirty="0">
                <a:solidFill>
                  <a:srgbClr val="B5B5B5"/>
                </a:solidFill>
              </a:rPr>
              <a:t> in ‘squish', ‘crop', ‘pad’</a:t>
            </a:r>
            <a:br>
              <a:rPr lang="en-US" sz="1600" dirty="0">
                <a:solidFill>
                  <a:srgbClr val="B5B5B5"/>
                </a:solidFill>
              </a:rPr>
            </a:br>
            <a:r>
              <a:rPr lang="en-US" sz="1600" dirty="0">
                <a:solidFill>
                  <a:srgbClr val="B5B5B5"/>
                </a:solidFill>
              </a:rPr>
              <a:t>- we squish any rectangle to size</a:t>
            </a:r>
            <a:br>
              <a:rPr lang="en-US" sz="1600" dirty="0">
                <a:solidFill>
                  <a:srgbClr val="B5B5B5"/>
                </a:solidFill>
              </a:rPr>
            </a:br>
            <a:r>
              <a:rPr lang="en-US" sz="1600" dirty="0">
                <a:solidFill>
                  <a:srgbClr val="B5B5B5"/>
                </a:solidFill>
              </a:rPr>
              <a:t>- we resize so that the shorter dimension is a match and use padding with </a:t>
            </a:r>
            <a:r>
              <a:rPr lang="en-US" sz="1600" dirty="0" err="1">
                <a:solidFill>
                  <a:srgbClr val="B5B5B5"/>
                </a:solidFill>
              </a:rPr>
              <a:t>pad_mode</a:t>
            </a:r>
            <a:br>
              <a:rPr lang="en-US" sz="1600" dirty="0">
                <a:solidFill>
                  <a:srgbClr val="B5B5B5"/>
                </a:solidFill>
              </a:rPr>
            </a:br>
            <a:r>
              <a:rPr lang="en-US" sz="1600" dirty="0">
                <a:solidFill>
                  <a:srgbClr val="B5B5B5"/>
                </a:solidFill>
              </a:rPr>
              <a:t>- we resize so that the larger dimension is match and crop (randomly on the training set, center crop for the validation set)</a:t>
            </a:r>
            <a:br>
              <a:rPr lang="en-US" sz="1600" dirty="0">
                <a:solidFill>
                  <a:srgbClr val="B5B5B5"/>
                </a:solidFill>
              </a:rPr>
            </a:br>
            <a:r>
              <a:rPr lang="en-US" sz="1600" dirty="0">
                <a:solidFill>
                  <a:srgbClr val="B5B5B5"/>
                </a:solidFill>
              </a:rPr>
              <a:t>=&gt; also calls @patch'd </a:t>
            </a:r>
            <a:r>
              <a:rPr lang="en-US" sz="1600" dirty="0" err="1">
                <a:solidFill>
                  <a:srgbClr val="B5B5B5"/>
                </a:solidFill>
              </a:rPr>
              <a:t>crop_pad</a:t>
            </a:r>
            <a:r>
              <a:rPr lang="en-US" sz="1600" dirty="0">
                <a:solidFill>
                  <a:srgbClr val="B5B5B5"/>
                </a:solidFill>
              </a:rPr>
              <a:t> behaviors</a:t>
            </a:r>
            <a:br>
              <a:rPr lang="en-US" sz="1600" dirty="0">
                <a:solidFill>
                  <a:srgbClr val="B5B5B5"/>
                </a:solidFill>
              </a:rPr>
            </a:br>
            <a:r>
              <a:rPr lang="en-US" sz="1600" dirty="0" err="1">
                <a:solidFill>
                  <a:srgbClr val="B5B5B5"/>
                </a:solidFill>
              </a:rPr>
              <a:t>PILImage</a:t>
            </a:r>
            <a:r>
              <a:rPr lang="en-US" sz="1600" dirty="0">
                <a:solidFill>
                  <a:srgbClr val="B5B5B5"/>
                </a:solidFill>
              </a:rPr>
              <a:t> =&gt; resamples=</a:t>
            </a:r>
            <a:r>
              <a:rPr lang="en-US" sz="1600" dirty="0" err="1">
                <a:solidFill>
                  <a:srgbClr val="B5B5B5"/>
                </a:solidFill>
              </a:rPr>
              <a:t>Image.BILINEAR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PILMask</a:t>
            </a:r>
            <a:r>
              <a:rPr lang="en-US" sz="1600" dirty="0">
                <a:solidFill>
                  <a:srgbClr val="B5B5B5"/>
                </a:solidFill>
              </a:rPr>
              <a:t> =&gt; resamples=</a:t>
            </a:r>
            <a:r>
              <a:rPr lang="en-US" sz="1600" dirty="0" err="1">
                <a:solidFill>
                  <a:srgbClr val="B5B5B5"/>
                </a:solidFill>
              </a:rPr>
              <a:t>Image.NEAREST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 err="1"/>
              <a:t>RandomResizedCrop</a:t>
            </a:r>
            <a:r>
              <a:rPr lang="en-US" sz="1600" dirty="0"/>
              <a:t>(size, </a:t>
            </a:r>
            <a:r>
              <a:rPr lang="en-US" sz="1600" dirty="0" err="1"/>
              <a:t>min_scale</a:t>
            </a:r>
            <a:r>
              <a:rPr lang="en-US" sz="1600" dirty="0"/>
              <a:t>=0.08, ratio=(3/4, 4/3)) : </a:t>
            </a:r>
            <a:r>
              <a:rPr lang="en-US" sz="1600" dirty="0">
                <a:solidFill>
                  <a:srgbClr val="333333"/>
                </a:solidFill>
              </a:rPr>
              <a:t>Picks a random scaled crop of an image and resize it</a:t>
            </a:r>
            <a:endParaRPr lang="en-US" sz="1100" dirty="0">
              <a:solidFill>
                <a:srgbClr val="333333"/>
              </a:solidFill>
            </a:endParaRPr>
          </a:p>
          <a:p>
            <a:r>
              <a:rPr lang="fr-FR" sz="1600" dirty="0" err="1"/>
              <a:t>RatioResize</a:t>
            </a:r>
            <a:r>
              <a:rPr lang="fr-FR" sz="1600" dirty="0"/>
              <a:t>(</a:t>
            </a:r>
            <a:r>
              <a:rPr lang="fr-FR" sz="1600" dirty="0" err="1"/>
              <a:t>max_sz</a:t>
            </a:r>
            <a:r>
              <a:rPr lang="fr-FR" sz="1600" dirty="0"/>
              <a:t>) : </a:t>
            </a:r>
            <a:r>
              <a:rPr lang="en-US" sz="1600" dirty="0"/>
              <a:t>Resizes the biggest dimension of an image to </a:t>
            </a:r>
            <a:r>
              <a:rPr lang="en-US" sz="1600" dirty="0" err="1"/>
              <a:t>max_sz</a:t>
            </a:r>
            <a:r>
              <a:rPr lang="en-US" sz="1600" dirty="0"/>
              <a:t> maintaining the aspect ratio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0"/>
            <a:ext cx="5472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806" y="1026414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Batch </a:t>
            </a:r>
            <a:r>
              <a:rPr lang="fr-FR" dirty="0" err="1"/>
              <a:t>transforms</a:t>
            </a:r>
            <a:r>
              <a:rPr lang="fr-FR" dirty="0"/>
              <a:t> - </a:t>
            </a:r>
            <a:r>
              <a:rPr lang="fr-FR" b="0" i="0" dirty="0">
                <a:solidFill>
                  <a:srgbClr val="333333"/>
                </a:solidFill>
                <a:effectLst/>
              </a:rPr>
              <a:t>Affine and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coord</a:t>
            </a:r>
            <a:endParaRPr lang="fr-FR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sz="1600" dirty="0" err="1"/>
              <a:t>AffineCoordTfm</a:t>
            </a:r>
            <a:r>
              <a:rPr lang="fr-FR" sz="1600" dirty="0"/>
              <a:t>(</a:t>
            </a:r>
            <a:r>
              <a:rPr lang="fr-FR" sz="1600" dirty="0" err="1"/>
              <a:t>aff_fs</a:t>
            </a:r>
            <a:r>
              <a:rPr lang="fr-FR" sz="1600" dirty="0"/>
              <a:t>=None, </a:t>
            </a:r>
            <a:r>
              <a:rPr lang="fr-FR" sz="1600" dirty="0" err="1"/>
              <a:t>coord_fs</a:t>
            </a:r>
            <a:r>
              <a:rPr lang="fr-FR" sz="1600" dirty="0"/>
              <a:t>=None, size=None, mode='</a:t>
            </a:r>
            <a:r>
              <a:rPr lang="fr-FR" sz="1600" dirty="0" err="1"/>
              <a:t>bilinear</a:t>
            </a:r>
            <a:r>
              <a:rPr lang="fr-FR" sz="1600" dirty="0"/>
              <a:t>', </a:t>
            </a:r>
            <a:r>
              <a:rPr lang="fr-FR" sz="1600" dirty="0" err="1"/>
              <a:t>pad_mode</a:t>
            </a:r>
            <a:r>
              <a:rPr lang="fr-FR" sz="1600" dirty="0"/>
              <a:t>='</a:t>
            </a:r>
            <a:r>
              <a:rPr lang="fr-FR" sz="1600" dirty="0" err="1"/>
              <a:t>reflection</a:t>
            </a:r>
            <a:r>
              <a:rPr lang="fr-FR" sz="1600" dirty="0"/>
              <a:t>', </a:t>
            </a:r>
            <a:r>
              <a:rPr lang="fr-FR" sz="1600" dirty="0" err="1"/>
              <a:t>mode_mask</a:t>
            </a:r>
            <a:r>
              <a:rPr lang="fr-FR" sz="1600" dirty="0"/>
              <a:t>='</a:t>
            </a:r>
            <a:r>
              <a:rPr lang="fr-FR" sz="1600" dirty="0" err="1"/>
              <a:t>nearest</a:t>
            </a:r>
            <a:r>
              <a:rPr lang="fr-FR" sz="1600" dirty="0"/>
              <a:t>', </a:t>
            </a:r>
            <a:r>
              <a:rPr lang="fr-FR" sz="1600" dirty="0" err="1"/>
              <a:t>align_corners</a:t>
            </a:r>
            <a:r>
              <a:rPr lang="fr-FR" sz="1600" dirty="0"/>
              <a:t>=None)</a:t>
            </a:r>
            <a:br>
              <a:rPr lang="fr-FR" sz="1600" dirty="0"/>
            </a:br>
            <a:r>
              <a:rPr lang="fr-FR" sz="1600" dirty="0">
                <a:solidFill>
                  <a:srgbClr val="B5B5B5"/>
                </a:solidFill>
              </a:rPr>
              <a:t>=&gt; </a:t>
            </a:r>
            <a:r>
              <a:rPr lang="en-US" sz="1600" dirty="0">
                <a:solidFill>
                  <a:srgbClr val="B5B5B5"/>
                </a:solidFill>
              </a:rPr>
              <a:t>calls @patch'd </a:t>
            </a:r>
            <a:r>
              <a:rPr lang="en-US" sz="1600" dirty="0" err="1">
                <a:solidFill>
                  <a:srgbClr val="B5B5B5"/>
                </a:solidFill>
              </a:rPr>
              <a:t>affine_coord</a:t>
            </a:r>
            <a:r>
              <a:rPr lang="en-US" sz="1600" dirty="0">
                <a:solidFill>
                  <a:srgbClr val="B5B5B5"/>
                </a:solidFill>
              </a:rPr>
              <a:t>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 err="1"/>
              <a:t>RandomResizedCropGPU</a:t>
            </a:r>
            <a:r>
              <a:rPr lang="en-US" sz="1600" dirty="0"/>
              <a:t>(size, </a:t>
            </a:r>
            <a:r>
              <a:rPr lang="en-US" sz="1600" dirty="0" err="1"/>
              <a:t>min_scale</a:t>
            </a:r>
            <a:r>
              <a:rPr lang="en-US" sz="1600" dirty="0"/>
              <a:t>=0.08, ratio=(3/4, 4/3))</a:t>
            </a:r>
          </a:p>
          <a:p>
            <a:r>
              <a:rPr lang="en-US" sz="1600" dirty="0"/>
              <a:t>Flip(p=0.5, draw=None, size=None) / </a:t>
            </a:r>
            <a:r>
              <a:rPr lang="en-US" sz="1600" dirty="0" err="1"/>
              <a:t>DeterministicFlip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</a:t>
            </a:r>
            <a:r>
              <a:rPr lang="en-US" sz="1600" dirty="0" err="1">
                <a:solidFill>
                  <a:srgbClr val="B5B5B5"/>
                </a:solidFill>
              </a:rPr>
              <a:t>flip_batch</a:t>
            </a:r>
            <a:r>
              <a:rPr lang="en-US" sz="1600" dirty="0">
                <a:solidFill>
                  <a:srgbClr val="B5B5B5"/>
                </a:solidFill>
              </a:rPr>
              <a:t>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/>
              <a:t>Dihedral(p=0.5, draw=None, size=None) /  </a:t>
            </a:r>
            <a:r>
              <a:rPr lang="en-US" sz="1600" dirty="0" err="1"/>
              <a:t>DeterministicDihedral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</a:t>
            </a:r>
            <a:r>
              <a:rPr lang="en-US" sz="1600" dirty="0" err="1">
                <a:solidFill>
                  <a:srgbClr val="B5B5B5"/>
                </a:solidFill>
              </a:rPr>
              <a:t>dihedral_batch</a:t>
            </a:r>
            <a:r>
              <a:rPr lang="en-US" sz="1600" dirty="0">
                <a:solidFill>
                  <a:srgbClr val="B5B5B5"/>
                </a:solidFill>
              </a:rPr>
              <a:t>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fr-FR" sz="1600" dirty="0" err="1"/>
              <a:t>Rotate</a:t>
            </a:r>
            <a:r>
              <a:rPr lang="fr-FR" sz="1600" dirty="0"/>
              <a:t>(</a:t>
            </a:r>
            <a:r>
              <a:rPr lang="fr-FR" sz="1600" dirty="0" err="1"/>
              <a:t>max_deg</a:t>
            </a:r>
            <a:r>
              <a:rPr lang="fr-FR" sz="1600" dirty="0"/>
              <a:t>=10, p=0.5, draw=None, size=None)</a:t>
            </a:r>
            <a:br>
              <a:rPr lang="fr-FR" sz="1600" dirty="0"/>
            </a:br>
            <a:r>
              <a:rPr lang="fr-FR" sz="1600" dirty="0">
                <a:solidFill>
                  <a:srgbClr val="B5B5B5"/>
                </a:solidFill>
              </a:rPr>
              <a:t>=&gt; </a:t>
            </a:r>
            <a:r>
              <a:rPr lang="en-US" sz="1600" dirty="0">
                <a:solidFill>
                  <a:srgbClr val="B5B5B5"/>
                </a:solidFill>
              </a:rPr>
              <a:t>calls @patch'd rotate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fr-FR" sz="1600" dirty="0"/>
              <a:t>Zoom(</a:t>
            </a:r>
            <a:r>
              <a:rPr lang="fr-FR" sz="1600" dirty="0" err="1"/>
              <a:t>min_zoom</a:t>
            </a:r>
            <a:r>
              <a:rPr lang="fr-FR" sz="1600" dirty="0"/>
              <a:t>=1.0, </a:t>
            </a:r>
            <a:r>
              <a:rPr lang="fr-FR" sz="1600" dirty="0" err="1"/>
              <a:t>max_zoom</a:t>
            </a:r>
            <a:r>
              <a:rPr lang="fr-FR" sz="1600" dirty="0"/>
              <a:t>=1.1, p=0.5, draw=None, </a:t>
            </a:r>
            <a:r>
              <a:rPr lang="fr-FR" sz="1600" dirty="0" err="1"/>
              <a:t>draw_x</a:t>
            </a:r>
            <a:r>
              <a:rPr lang="fr-FR" sz="1600" dirty="0"/>
              <a:t>=None, </a:t>
            </a:r>
            <a:r>
              <a:rPr lang="fr-FR" sz="1600" dirty="0" err="1"/>
              <a:t>draw_y</a:t>
            </a:r>
            <a:r>
              <a:rPr lang="fr-FR" sz="1600" dirty="0"/>
              <a:t>=None, size=None)</a:t>
            </a:r>
            <a:br>
              <a:rPr lang="fr-FR" sz="1600" dirty="0"/>
            </a:br>
            <a:r>
              <a:rPr lang="fr-FR" sz="1600" dirty="0">
                <a:solidFill>
                  <a:srgbClr val="B5B5B5"/>
                </a:solidFill>
              </a:rPr>
              <a:t>=&gt; c</a:t>
            </a:r>
            <a:r>
              <a:rPr lang="en-US" sz="1600" dirty="0" err="1">
                <a:solidFill>
                  <a:srgbClr val="B5B5B5"/>
                </a:solidFill>
              </a:rPr>
              <a:t>alls</a:t>
            </a:r>
            <a:r>
              <a:rPr lang="en-US" sz="1600" dirty="0">
                <a:solidFill>
                  <a:srgbClr val="B5B5B5"/>
                </a:solidFill>
              </a:rPr>
              <a:t> @patch'd zoom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/>
              <a:t>Warp(magnitude=0.2, p=0.5, </a:t>
            </a:r>
            <a:r>
              <a:rPr lang="en-US" sz="1600" dirty="0" err="1"/>
              <a:t>draw_x</a:t>
            </a:r>
            <a:r>
              <a:rPr lang="en-US" sz="1600" dirty="0"/>
              <a:t>=None, </a:t>
            </a:r>
            <a:r>
              <a:rPr lang="en-US" sz="1600" dirty="0" err="1"/>
              <a:t>draw_y</a:t>
            </a:r>
            <a:r>
              <a:rPr lang="en-US" sz="1600" dirty="0"/>
              <a:t>=None, size=None)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warp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TensorMask</a:t>
            </a:r>
            <a:r>
              <a:rPr lang="en-US" sz="1600" dirty="0">
                <a:solidFill>
                  <a:srgbClr val="B5B5B5"/>
                </a:solidFill>
              </a:rPr>
              <a:t>, </a:t>
            </a:r>
            <a:r>
              <a:rPr lang="en-US" sz="1600" dirty="0" err="1">
                <a:solidFill>
                  <a:srgbClr val="B5B5B5"/>
                </a:solidFill>
              </a:rPr>
              <a:t>TensorPoint</a:t>
            </a:r>
            <a:r>
              <a:rPr lang="en-US" sz="1600" dirty="0">
                <a:solidFill>
                  <a:srgbClr val="B5B5B5"/>
                </a:solidFill>
              </a:rPr>
              <a:t>, and </a:t>
            </a:r>
            <a:r>
              <a:rPr lang="en-US" sz="1600" dirty="0" err="1">
                <a:solidFill>
                  <a:srgbClr val="B5B5B5"/>
                </a:solidFill>
              </a:rPr>
              <a:t>TensorBBox</a:t>
            </a:r>
            <a:endParaRPr lang="fr-FR" sz="1600" dirty="0">
              <a:solidFill>
                <a:srgbClr val="B5B5B5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0"/>
            <a:ext cx="5472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5277" y="1004218"/>
            <a:ext cx="9261446" cy="547211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Batch </a:t>
            </a:r>
            <a:r>
              <a:rPr lang="fr-FR" dirty="0" err="1"/>
              <a:t>transforms</a:t>
            </a:r>
            <a:r>
              <a:rPr lang="fr-FR" dirty="0"/>
              <a:t> -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Lighting</a:t>
            </a:r>
            <a:endParaRPr lang="fr-FR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en-US" sz="1600" dirty="0" err="1"/>
              <a:t>LightingTfm</a:t>
            </a:r>
            <a:r>
              <a:rPr lang="en-US" sz="1600" dirty="0"/>
              <a:t>(fs) : </a:t>
            </a:r>
            <a:r>
              <a:rPr lang="en-US" sz="1600" dirty="0" err="1"/>
              <a:t>LightingTfm</a:t>
            </a:r>
            <a:r>
              <a:rPr lang="en-US" sz="1600" dirty="0"/>
              <a:t> is a </a:t>
            </a:r>
            <a:r>
              <a:rPr lang="en-US" sz="1600" dirty="0" err="1"/>
              <a:t>SpaceTfm</a:t>
            </a:r>
            <a:r>
              <a:rPr lang="en-US" sz="1600" dirty="0"/>
              <a:t> that uses </a:t>
            </a:r>
            <a:r>
              <a:rPr lang="en-US" sz="1600" dirty="0" err="1"/>
              <a:t>TensorImage.lighting</a:t>
            </a:r>
            <a:r>
              <a:rPr lang="en-US" sz="1600" dirty="0"/>
              <a:t> to convert to logit space</a:t>
            </a:r>
          </a:p>
          <a:p>
            <a:r>
              <a:rPr lang="en-US" sz="1600" dirty="0"/>
              <a:t>Brightness(</a:t>
            </a:r>
            <a:r>
              <a:rPr lang="en-US" sz="1600" dirty="0" err="1"/>
              <a:t>max_lighting</a:t>
            </a:r>
            <a:r>
              <a:rPr lang="en-US" sz="1600" dirty="0"/>
              <a:t>=0.2, p=0.75, draw=None)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brightness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/>
              <a:t>Contrast(</a:t>
            </a:r>
            <a:r>
              <a:rPr lang="en-US" sz="1600" dirty="0" err="1"/>
              <a:t>max_lighting</a:t>
            </a:r>
            <a:r>
              <a:rPr lang="en-US" sz="1600" dirty="0"/>
              <a:t>=0.2, p=0.75, draw=None)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contrast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/>
              <a:t>Saturation(</a:t>
            </a:r>
            <a:r>
              <a:rPr lang="en-US" sz="1600" dirty="0" err="1"/>
              <a:t>max_lighting</a:t>
            </a:r>
            <a:r>
              <a:rPr lang="en-US" sz="1600" dirty="0"/>
              <a:t>=0.2, p=0.75, draw=None) : saturation controls the amount of color in the image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saturation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endParaRPr lang="en-US" sz="1600" dirty="0">
              <a:solidFill>
                <a:srgbClr val="B5B5B5"/>
              </a:solidFill>
            </a:endParaRPr>
          </a:p>
          <a:p>
            <a:endParaRPr lang="en-US" sz="1600" dirty="0"/>
          </a:p>
          <a:p>
            <a:r>
              <a:rPr lang="en-US" sz="1600" dirty="0" err="1"/>
              <a:t>HSVTfm</a:t>
            </a:r>
            <a:r>
              <a:rPr lang="en-US" sz="1600" dirty="0"/>
              <a:t>(fs) : Apply fs to the images in HSV space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</a:t>
            </a:r>
            <a:r>
              <a:rPr lang="en-US" sz="1600" dirty="0" err="1">
                <a:solidFill>
                  <a:srgbClr val="B5B5B5"/>
                </a:solidFill>
              </a:rPr>
              <a:t>hsv</a:t>
            </a:r>
            <a:r>
              <a:rPr lang="en-US" sz="1600" dirty="0">
                <a:solidFill>
                  <a:srgbClr val="B5B5B5"/>
                </a:solidFill>
              </a:rPr>
              <a:t>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endParaRPr lang="en-US" sz="1600" dirty="0">
              <a:solidFill>
                <a:srgbClr val="B5B5B5"/>
              </a:solidFill>
            </a:endParaRPr>
          </a:p>
          <a:p>
            <a:r>
              <a:rPr lang="en-US" sz="1600" dirty="0"/>
              <a:t>Hue(</a:t>
            </a:r>
            <a:r>
              <a:rPr lang="en-US" sz="1600" dirty="0" err="1"/>
              <a:t>max_hue</a:t>
            </a:r>
            <a:r>
              <a:rPr lang="en-US" sz="1600" dirty="0"/>
              <a:t>=0.1, p=0.75, draw=None) : </a:t>
            </a:r>
            <a:br>
              <a:rPr lang="en-US" sz="1600" dirty="0"/>
            </a:br>
            <a:r>
              <a:rPr lang="en-US" sz="1600" dirty="0">
                <a:solidFill>
                  <a:srgbClr val="B5B5B5"/>
                </a:solidFill>
              </a:rPr>
              <a:t>=&gt; calls @patch'd hue behaviors for </a:t>
            </a:r>
            <a:r>
              <a:rPr lang="en-US" sz="1600" dirty="0" err="1">
                <a:solidFill>
                  <a:srgbClr val="B5B5B5"/>
                </a:solidFill>
              </a:rPr>
              <a:t>TensorImage</a:t>
            </a:r>
            <a:endParaRPr lang="fr-FR" sz="1600" dirty="0">
              <a:solidFill>
                <a:srgbClr val="B5B5B5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0"/>
            <a:ext cx="5472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6038"/>
            <a:ext cx="10515600" cy="5472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Batch </a:t>
            </a:r>
            <a:r>
              <a:rPr lang="fr-FR" dirty="0" err="1"/>
              <a:t>transforms</a:t>
            </a:r>
            <a:r>
              <a:rPr lang="fr-FR" dirty="0"/>
              <a:t> –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Random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Erasing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sz="1600" dirty="0">
                <a:solidFill>
                  <a:srgbClr val="333333"/>
                </a:solidFill>
              </a:rPr>
              <a:t>(</a:t>
            </a:r>
            <a:r>
              <a:rPr lang="fr-FR" sz="1600" dirty="0">
                <a:hlinkClick r:id="rId2"/>
              </a:rPr>
              <a:t>https://arxiv.org/pdf/1708.04896.pdf</a:t>
            </a:r>
            <a:r>
              <a:rPr lang="fr-FR" sz="1600" dirty="0">
                <a:solidFill>
                  <a:srgbClr val="333333"/>
                </a:solidFill>
              </a:rPr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sz="1600" dirty="0" err="1"/>
              <a:t>RandomErasing</a:t>
            </a:r>
            <a:r>
              <a:rPr lang="en-US" sz="1600" dirty="0"/>
              <a:t>(p=0.5, </a:t>
            </a:r>
            <a:r>
              <a:rPr lang="en-US" sz="1600" dirty="0" err="1"/>
              <a:t>sl</a:t>
            </a:r>
            <a:r>
              <a:rPr lang="en-US" sz="1600" dirty="0"/>
              <a:t>=0.0, </a:t>
            </a:r>
            <a:r>
              <a:rPr lang="en-US" sz="1600" dirty="0" err="1"/>
              <a:t>sh</a:t>
            </a:r>
            <a:r>
              <a:rPr lang="en-US" sz="1600" dirty="0"/>
              <a:t>=0.3, </a:t>
            </a:r>
            <a:r>
              <a:rPr lang="en-US" sz="1600" dirty="0" err="1"/>
              <a:t>min_aspect</a:t>
            </a:r>
            <a:r>
              <a:rPr lang="en-US" sz="1600" dirty="0"/>
              <a:t>=0.3, </a:t>
            </a:r>
            <a:r>
              <a:rPr lang="en-US" sz="1600" dirty="0" err="1"/>
              <a:t>max_count</a:t>
            </a:r>
            <a:r>
              <a:rPr lang="en-US" sz="1600" dirty="0"/>
              <a:t>=1)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Randomly selects a rectangle region in an image and randomizes its pixels.</a:t>
            </a:r>
            <a:br>
              <a:rPr lang="en-US" sz="1600" dirty="0"/>
            </a:br>
            <a:r>
              <a:rPr lang="en-US" sz="1100" dirty="0"/>
              <a:t>p: The probability that the Random Erasing operation will be performed</a:t>
            </a:r>
            <a:br>
              <a:rPr lang="en-US" sz="1100" dirty="0"/>
            </a:br>
            <a:r>
              <a:rPr lang="en-US" sz="1100" dirty="0" err="1"/>
              <a:t>sl</a:t>
            </a:r>
            <a:r>
              <a:rPr lang="en-US" sz="1100" dirty="0"/>
              <a:t>: Minimum proportion of erased area</a:t>
            </a:r>
            <a:br>
              <a:rPr lang="en-US" sz="1100" dirty="0"/>
            </a:br>
            <a:r>
              <a:rPr lang="en-US" sz="1100" dirty="0" err="1"/>
              <a:t>sh</a:t>
            </a:r>
            <a:r>
              <a:rPr lang="en-US" sz="1100" dirty="0"/>
              <a:t>: Maximum proportion of erased area</a:t>
            </a:r>
            <a:br>
              <a:rPr lang="en-US" sz="1100" dirty="0"/>
            </a:br>
            <a:r>
              <a:rPr lang="en-US" sz="1100" dirty="0" err="1"/>
              <a:t>min_aspect</a:t>
            </a:r>
            <a:r>
              <a:rPr lang="en-US" sz="1100" dirty="0"/>
              <a:t>: Minimum aspect ratio of erased area</a:t>
            </a:r>
            <a:br>
              <a:rPr lang="en-US" sz="1100" dirty="0"/>
            </a:br>
            <a:r>
              <a:rPr lang="en-US" sz="1100" dirty="0" err="1"/>
              <a:t>max_count</a:t>
            </a:r>
            <a:r>
              <a:rPr lang="en-US" sz="1100" dirty="0"/>
              <a:t>: maximum number of erasing blocks per image, area per box is scaled by count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dirty="0"/>
              <a:t>Combinations</a:t>
            </a:r>
          </a:p>
          <a:p>
            <a:endParaRPr lang="fr-FR" sz="1600" dirty="0"/>
          </a:p>
          <a:p>
            <a:r>
              <a:rPr lang="fr-FR" sz="1600" dirty="0" err="1"/>
              <a:t>setup_aug_tfms</a:t>
            </a:r>
            <a:r>
              <a:rPr lang="fr-FR" sz="1600" dirty="0"/>
              <a:t>(</a:t>
            </a:r>
            <a:r>
              <a:rPr lang="fr-FR" sz="1600" dirty="0" err="1"/>
              <a:t>tfms</a:t>
            </a:r>
            <a:r>
              <a:rPr lang="fr-FR" sz="1600" dirty="0"/>
              <a:t>) : </a:t>
            </a:r>
            <a:r>
              <a:rPr lang="en-US" sz="1600" dirty="0"/>
              <a:t>Go through </a:t>
            </a:r>
            <a:r>
              <a:rPr lang="en-US" sz="1600" dirty="0" err="1"/>
              <a:t>tfms</a:t>
            </a:r>
            <a:r>
              <a:rPr lang="en-US" sz="1600" dirty="0"/>
              <a:t> and combines together affine/</a:t>
            </a:r>
            <a:r>
              <a:rPr lang="en-US" sz="1600" dirty="0" err="1"/>
              <a:t>coord</a:t>
            </a:r>
            <a:r>
              <a:rPr lang="en-US" sz="1600" dirty="0"/>
              <a:t> or lighting transform</a:t>
            </a:r>
          </a:p>
          <a:p>
            <a:r>
              <a:rPr lang="fr-FR" sz="1600" dirty="0" err="1"/>
              <a:t>aug_transforms</a:t>
            </a:r>
            <a:r>
              <a:rPr lang="fr-FR" sz="1600" dirty="0"/>
              <a:t>(</a:t>
            </a:r>
            <a:r>
              <a:rPr lang="fr-FR" sz="1600" dirty="0" err="1"/>
              <a:t>mult</a:t>
            </a:r>
            <a:r>
              <a:rPr lang="fr-FR" sz="1600" dirty="0"/>
              <a:t>=1.0, </a:t>
            </a:r>
            <a:r>
              <a:rPr lang="fr-FR" sz="1600" dirty="0" err="1"/>
              <a:t>do_flip</a:t>
            </a:r>
            <a:r>
              <a:rPr lang="fr-FR" sz="1600" dirty="0"/>
              <a:t>=</a:t>
            </a:r>
            <a:r>
              <a:rPr lang="fr-FR" sz="1600" dirty="0" err="1"/>
              <a:t>True</a:t>
            </a:r>
            <a:r>
              <a:rPr lang="fr-FR" sz="1600" dirty="0"/>
              <a:t>, </a:t>
            </a:r>
            <a:r>
              <a:rPr lang="fr-FR" sz="1600" dirty="0" err="1"/>
              <a:t>flip_vert</a:t>
            </a:r>
            <a:r>
              <a:rPr lang="fr-FR" sz="1600" dirty="0"/>
              <a:t>=False, </a:t>
            </a:r>
            <a:r>
              <a:rPr lang="fr-FR" sz="1600" dirty="0" err="1"/>
              <a:t>max_rotate</a:t>
            </a:r>
            <a:r>
              <a:rPr lang="fr-FR" sz="1600" dirty="0"/>
              <a:t>=10.0, </a:t>
            </a:r>
            <a:r>
              <a:rPr lang="fr-FR" sz="1600" dirty="0" err="1"/>
              <a:t>min_zoom</a:t>
            </a:r>
            <a:r>
              <a:rPr lang="fr-FR" sz="1600" dirty="0"/>
              <a:t>=1.0, </a:t>
            </a:r>
            <a:r>
              <a:rPr lang="fr-FR" sz="1600" dirty="0" err="1"/>
              <a:t>max_zoom</a:t>
            </a:r>
            <a:r>
              <a:rPr lang="fr-FR" sz="1600" dirty="0"/>
              <a:t>=1.1, </a:t>
            </a:r>
            <a:r>
              <a:rPr lang="fr-FR" sz="1600" dirty="0" err="1"/>
              <a:t>max_lighting</a:t>
            </a:r>
            <a:r>
              <a:rPr lang="fr-FR" sz="1600" dirty="0"/>
              <a:t>=0.2, </a:t>
            </a:r>
            <a:r>
              <a:rPr lang="fr-FR" sz="1600" dirty="0" err="1"/>
              <a:t>max_warp</a:t>
            </a:r>
            <a:r>
              <a:rPr lang="fr-FR" sz="1600" dirty="0"/>
              <a:t>=0.2, </a:t>
            </a:r>
            <a:r>
              <a:rPr lang="fr-FR" sz="1600" dirty="0" err="1"/>
              <a:t>p_affine</a:t>
            </a:r>
            <a:r>
              <a:rPr lang="fr-FR" sz="1600" dirty="0"/>
              <a:t>=0.75, </a:t>
            </a:r>
            <a:r>
              <a:rPr lang="fr-FR" sz="1600" dirty="0" err="1"/>
              <a:t>p_lighting</a:t>
            </a:r>
            <a:r>
              <a:rPr lang="fr-FR" sz="1600" dirty="0"/>
              <a:t>=0.75, </a:t>
            </a:r>
            <a:r>
              <a:rPr lang="fr-FR" sz="1600" dirty="0" err="1"/>
              <a:t>xtra_tfms</a:t>
            </a:r>
            <a:r>
              <a:rPr lang="fr-FR" sz="1600" dirty="0"/>
              <a:t>=None, size=None, mode='</a:t>
            </a:r>
            <a:r>
              <a:rPr lang="fr-FR" sz="1600" dirty="0" err="1"/>
              <a:t>bilinear</a:t>
            </a:r>
            <a:r>
              <a:rPr lang="fr-FR" sz="1600" dirty="0"/>
              <a:t>', </a:t>
            </a:r>
            <a:r>
              <a:rPr lang="fr-FR" sz="1600" dirty="0" err="1"/>
              <a:t>pad_mode</a:t>
            </a:r>
            <a:r>
              <a:rPr lang="fr-FR" sz="1600" dirty="0"/>
              <a:t>='</a:t>
            </a:r>
            <a:r>
              <a:rPr lang="fr-FR" sz="1600" dirty="0" err="1"/>
              <a:t>reflection</a:t>
            </a:r>
            <a:r>
              <a:rPr lang="fr-FR" sz="1600" dirty="0"/>
              <a:t>', </a:t>
            </a:r>
            <a:r>
              <a:rPr lang="fr-FR" sz="1600" dirty="0" err="1"/>
              <a:t>align_corners</a:t>
            </a:r>
            <a:r>
              <a:rPr lang="fr-FR" sz="1600" dirty="0"/>
              <a:t>=</a:t>
            </a:r>
            <a:r>
              <a:rPr lang="fr-FR" sz="1600" dirty="0" err="1"/>
              <a:t>True</a:t>
            </a:r>
            <a:r>
              <a:rPr lang="fr-FR" sz="1600" dirty="0"/>
              <a:t>, batch=False, </a:t>
            </a:r>
            <a:r>
              <a:rPr lang="fr-FR" sz="1600" dirty="0" err="1"/>
              <a:t>min_scale</a:t>
            </a:r>
            <a:r>
              <a:rPr lang="fr-FR" sz="1600" dirty="0"/>
              <a:t>=1.0)</a:t>
            </a:r>
            <a:br>
              <a:rPr lang="fr-FR" sz="1600" dirty="0"/>
            </a:br>
            <a:br>
              <a:rPr lang="fr-FR" sz="1600" dirty="0"/>
            </a:br>
            <a:r>
              <a:rPr lang="en-US" sz="1200" dirty="0"/>
              <a:t>Random flip (or dihedral if </a:t>
            </a:r>
            <a:r>
              <a:rPr lang="en-US" sz="1200" dirty="0" err="1"/>
              <a:t>flip_vert</a:t>
            </a:r>
            <a:r>
              <a:rPr lang="en-US" sz="1200" dirty="0"/>
              <a:t>=True) with p=0.5 is added when </a:t>
            </a:r>
            <a:r>
              <a:rPr lang="en-US" sz="1200" dirty="0" err="1"/>
              <a:t>do_flip</a:t>
            </a:r>
            <a:r>
              <a:rPr lang="en-US" sz="1200" dirty="0"/>
              <a:t>=True. With </a:t>
            </a:r>
            <a:r>
              <a:rPr lang="en-US" sz="1200" dirty="0" err="1"/>
              <a:t>p_affine</a:t>
            </a:r>
            <a:r>
              <a:rPr lang="en-US" sz="1200" dirty="0"/>
              <a:t> we apply a random rotation of </a:t>
            </a:r>
            <a:r>
              <a:rPr lang="en-US" sz="1200" dirty="0" err="1"/>
              <a:t>max_rotate</a:t>
            </a:r>
            <a:r>
              <a:rPr lang="en-US" sz="1200" dirty="0"/>
              <a:t> degrees, a random zoom between </a:t>
            </a:r>
            <a:r>
              <a:rPr lang="en-US" sz="1200" dirty="0" err="1"/>
              <a:t>min_zoom</a:t>
            </a:r>
            <a:r>
              <a:rPr lang="en-US" sz="1200" dirty="0"/>
              <a:t> and </a:t>
            </a:r>
            <a:r>
              <a:rPr lang="en-US" sz="1200" dirty="0" err="1"/>
              <a:t>max_zoom</a:t>
            </a:r>
            <a:r>
              <a:rPr lang="en-US" sz="1200" dirty="0"/>
              <a:t> and a perspective warping of </a:t>
            </a:r>
            <a:r>
              <a:rPr lang="en-US" sz="1200" dirty="0" err="1"/>
              <a:t>max_warp</a:t>
            </a:r>
            <a:r>
              <a:rPr lang="en-US" sz="1200" dirty="0"/>
              <a:t>. With </a:t>
            </a:r>
            <a:r>
              <a:rPr lang="en-US" sz="1200" dirty="0" err="1"/>
              <a:t>p_lighting</a:t>
            </a:r>
            <a:r>
              <a:rPr lang="en-US" sz="1200" dirty="0"/>
              <a:t> we apply a change in brightness and contrast of </a:t>
            </a:r>
            <a:r>
              <a:rPr lang="en-US" sz="1200" dirty="0" err="1"/>
              <a:t>max_lighting</a:t>
            </a:r>
            <a:r>
              <a:rPr lang="en-US" sz="1200" dirty="0"/>
              <a:t>. </a:t>
            </a:r>
            <a:r>
              <a:rPr lang="en-US" sz="1200" dirty="0" err="1"/>
              <a:t>Custon</a:t>
            </a:r>
            <a:r>
              <a:rPr lang="en-US" sz="1200" dirty="0"/>
              <a:t> </a:t>
            </a:r>
            <a:r>
              <a:rPr lang="en-US" sz="1200" dirty="0" err="1"/>
              <a:t>xtra_tfms</a:t>
            </a:r>
            <a:r>
              <a:rPr lang="en-US" sz="1200" dirty="0"/>
              <a:t> can be added. size, mode and </a:t>
            </a:r>
            <a:r>
              <a:rPr lang="en-US" sz="1200" dirty="0" err="1"/>
              <a:t>pad_mode</a:t>
            </a:r>
            <a:r>
              <a:rPr lang="en-US" sz="1200" dirty="0"/>
              <a:t> will be used for the interpolation. </a:t>
            </a:r>
            <a:r>
              <a:rPr lang="en-US" sz="1200" dirty="0" err="1"/>
              <a:t>max_rotate,max_lighting,max_warp</a:t>
            </a:r>
            <a:r>
              <a:rPr lang="en-US" sz="1200" dirty="0"/>
              <a:t> are multiplied by </a:t>
            </a:r>
            <a:r>
              <a:rPr lang="en-US" sz="1200" dirty="0" err="1"/>
              <a:t>mult</a:t>
            </a:r>
            <a:r>
              <a:rPr lang="en-US" sz="1200" dirty="0"/>
              <a:t> so you can more easily increase or decrease augmentation with a single parameter.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0"/>
            <a:ext cx="5472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Numericalize</a:t>
            </a:r>
            <a:r>
              <a:rPr lang="fr-FR" dirty="0"/>
              <a:t>(</a:t>
            </a:r>
            <a:r>
              <a:rPr lang="it-IT" sz="1400" dirty="0"/>
              <a:t>vocab=None, min_freq=3, max_vocab=60000, special_toks=None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`Transform` interface to tokenizers operating on </a:t>
            </a:r>
            <a:r>
              <a:rPr lang="en-US" sz="1600" b="0" i="0" dirty="0" err="1">
                <a:effectLst/>
              </a:rPr>
              <a:t>DataFrames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0"/>
            <a:ext cx="3898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Type </a:t>
            </a:r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r>
              <a:rPr lang="fr-FR" sz="3200" dirty="0">
                <a:solidFill>
                  <a:srgbClr val="7F7F7F"/>
                </a:solidFill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31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input: </a:t>
            </a:r>
            <a:r>
              <a:rPr lang="en-US" sz="1400" b="0" i="0" dirty="0">
                <a:effectLst/>
              </a:rPr>
              <a:t>list of tokens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output: </a:t>
            </a:r>
            <a:r>
              <a:rPr lang="fr-FR" sz="1400" dirty="0" err="1"/>
              <a:t>TensorText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Tokenizer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.</a:t>
            </a:r>
            <a:r>
              <a:rPr lang="en-US" b="0" i="0" dirty="0" err="1">
                <a:effectLst/>
              </a:rPr>
              <a:t>from_df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text_cols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tok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rules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sep</a:t>
            </a:r>
            <a:r>
              <a:rPr lang="en-US" sz="1400" b="0" i="0" dirty="0">
                <a:effectLst/>
              </a:rPr>
              <a:t>=' '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77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Tokenizer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</a:t>
            </a:r>
            <a:r>
              <a:rPr lang="fr-FR" b="0" i="0" dirty="0" err="1">
                <a:effectLst/>
              </a:rPr>
              <a:t>from_folder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path,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tok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=None, rules=None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WordTokenizer</a:t>
            </a:r>
            <a:r>
              <a:rPr lang="fr-FR" dirty="0"/>
              <a:t>(</a:t>
            </a:r>
            <a:r>
              <a:rPr lang="da-DK" sz="1200" dirty="0"/>
              <a:t>lang='en', special_toks=None, buf_sz=5000</a:t>
            </a:r>
            <a:r>
              <a:rPr lang="fr-FR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602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SubwordTokenizer</a:t>
            </a:r>
            <a:r>
              <a:rPr lang="fr-FR" dirty="0"/>
              <a:t>(</a:t>
            </a:r>
            <a:r>
              <a:rPr lang="fr-FR" sz="1200" dirty="0"/>
              <a:t>lang='en', </a:t>
            </a:r>
            <a:r>
              <a:rPr lang="fr-FR" sz="1200" dirty="0" err="1"/>
              <a:t>special_toks</a:t>
            </a:r>
            <a:r>
              <a:rPr lang="fr-FR" sz="1200" dirty="0"/>
              <a:t>=None, </a:t>
            </a:r>
            <a:r>
              <a:rPr lang="fr-FR" sz="1200" dirty="0" err="1"/>
              <a:t>sp_model</a:t>
            </a:r>
            <a:r>
              <a:rPr lang="fr-FR" sz="1200" dirty="0"/>
              <a:t>=None, </a:t>
            </a:r>
            <a:r>
              <a:rPr lang="fr-FR" sz="1200" dirty="0" err="1"/>
              <a:t>vocab_sz</a:t>
            </a:r>
            <a:r>
              <a:rPr lang="fr-FR" sz="1200" dirty="0"/>
              <a:t>=None, </a:t>
            </a:r>
            <a:r>
              <a:rPr lang="fr-FR" sz="1200" dirty="0" err="1"/>
              <a:t>max_vocab_sz</a:t>
            </a:r>
            <a:r>
              <a:rPr lang="fr-FR" sz="1200" dirty="0"/>
              <a:t>=30000, </a:t>
            </a:r>
            <a:r>
              <a:rPr lang="fr-FR" sz="1200" dirty="0" err="1"/>
              <a:t>model_type</a:t>
            </a:r>
            <a:r>
              <a:rPr lang="fr-FR" sz="1200" dirty="0"/>
              <a:t>='</a:t>
            </a:r>
            <a:r>
              <a:rPr lang="fr-FR" sz="1200" dirty="0" err="1"/>
              <a:t>unigram</a:t>
            </a:r>
            <a:r>
              <a:rPr lang="fr-FR" sz="1200" dirty="0"/>
              <a:t>', </a:t>
            </a:r>
            <a:r>
              <a:rPr lang="fr-FR" sz="1200" dirty="0" err="1"/>
              <a:t>char_coverage</a:t>
            </a:r>
            <a:r>
              <a:rPr lang="fr-FR" sz="1200" dirty="0"/>
              <a:t>=None, </a:t>
            </a:r>
            <a:r>
              <a:rPr lang="fr-FR" sz="1200" dirty="0" err="1"/>
              <a:t>cache_dir</a:t>
            </a:r>
            <a:r>
              <a:rPr lang="fr-FR" sz="1200" dirty="0"/>
              <a:t>='</a:t>
            </a:r>
            <a:r>
              <a:rPr lang="fr-FR" sz="1200" dirty="0" err="1"/>
              <a:t>tmp</a:t>
            </a:r>
            <a:r>
              <a:rPr lang="fr-FR" sz="1200" dirty="0"/>
              <a:t>'</a:t>
            </a:r>
            <a:r>
              <a:rPr lang="fr-FR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impl</a:t>
            </a:r>
            <a:r>
              <a:rPr lang="fr-FR" sz="1400" dirty="0"/>
              <a:t> : </a:t>
            </a:r>
            <a:r>
              <a:rPr lang="fr-FR" sz="1400" dirty="0" err="1"/>
              <a:t>spacy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impl</a:t>
            </a:r>
            <a:r>
              <a:rPr lang="fr-FR" sz="1400" dirty="0"/>
              <a:t> : </a:t>
            </a:r>
            <a:r>
              <a:rPr lang="fr-FR" sz="1400" dirty="0" err="1"/>
              <a:t>sentencepiece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`Transform` interface to tokenizers operating on folders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30077"/>
            <a:ext cx="1447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tok</a:t>
            </a:r>
            <a:r>
              <a:rPr lang="fr-FR" b="1" dirty="0"/>
              <a:t> </a:t>
            </a:r>
            <a:r>
              <a:rPr lang="fr-FR" dirty="0"/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828029" cy="866202"/>
            <a:chOff x="720705" y="4022776"/>
            <a:chExt cx="10828029" cy="866202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0" i="0" dirty="0" err="1">
                  <a:solidFill>
                    <a:srgbClr val="24292E"/>
                  </a:solidFill>
                  <a:effectLst/>
                </a:rPr>
                <a:t>defaults.text_spec_tok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 </a:t>
              </a:r>
              <a:r>
                <a:rPr lang="fr-FR" sz="1400" b="0" i="0" dirty="0">
                  <a:effectLst/>
                </a:rPr>
                <a:t>=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 [</a:t>
              </a:r>
              <a:r>
                <a:rPr lang="fr-FR" sz="1400" b="0" i="0" dirty="0">
                  <a:effectLst/>
                </a:rPr>
                <a:t>UNK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PAD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BOS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EOS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FLD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TK_REP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TK_WREP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TK_UP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, </a:t>
              </a:r>
              <a:r>
                <a:rPr lang="fr-FR" sz="1400" b="0" i="0" dirty="0">
                  <a:effectLst/>
                </a:rPr>
                <a:t>TK_MAJ</a:t>
              </a:r>
              <a:r>
                <a:rPr lang="fr-FR" sz="1400" b="0" i="0" dirty="0">
                  <a:solidFill>
                    <a:srgbClr val="24292E"/>
                  </a:solidFill>
                  <a:effectLst/>
                </a:rPr>
                <a:t>]</a:t>
              </a:r>
              <a:endParaRPr lang="fr-FR" sz="14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828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err="1"/>
                <a:t>defaults.text_proc_rules</a:t>
              </a:r>
              <a:r>
                <a:rPr lang="en-US" sz="1400" dirty="0"/>
                <a:t> = [</a:t>
              </a:r>
              <a:r>
                <a:rPr lang="en-US" sz="1400" dirty="0" err="1"/>
                <a:t>fix_html</a:t>
              </a:r>
              <a:r>
                <a:rPr lang="en-US" sz="1400" dirty="0"/>
                <a:t>, </a:t>
              </a:r>
              <a:r>
                <a:rPr lang="en-US" sz="1400" dirty="0" err="1"/>
                <a:t>replace_rep</a:t>
              </a:r>
              <a:r>
                <a:rPr lang="en-US" sz="1400" dirty="0"/>
                <a:t>, </a:t>
              </a:r>
              <a:r>
                <a:rPr lang="en-US" sz="1400" dirty="0" err="1"/>
                <a:t>replace_wrep</a:t>
              </a:r>
              <a:r>
                <a:rPr lang="en-US" sz="1400" dirty="0"/>
                <a:t>, </a:t>
              </a:r>
              <a:r>
                <a:rPr lang="en-US" sz="1400" dirty="0" err="1"/>
                <a:t>spec_add_spaces</a:t>
              </a:r>
              <a:r>
                <a:rPr lang="en-US" sz="1400" dirty="0"/>
                <a:t>, </a:t>
              </a:r>
              <a:r>
                <a:rPr lang="en-US" sz="1400" dirty="0" err="1"/>
                <a:t>rm_useless_spaces</a:t>
              </a:r>
              <a:r>
                <a:rPr lang="en-US" sz="1400" dirty="0"/>
                <a:t>, </a:t>
              </a:r>
              <a:r>
                <a:rPr lang="en-US" sz="1400" dirty="0" err="1"/>
                <a:t>replace_all_caps</a:t>
              </a:r>
              <a:r>
                <a:rPr lang="en-US" sz="1400" dirty="0"/>
                <a:t>, </a:t>
              </a:r>
              <a:r>
                <a:rPr lang="en-US" sz="1400" dirty="0" err="1"/>
                <a:t>replace_maj</a:t>
              </a:r>
              <a:r>
                <a:rPr lang="en-US" sz="1400" dirty="0"/>
                <a:t>, lowercase]</a:t>
              </a:r>
              <a:endParaRPr lang="fr-FR" sz="140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defaults.text_postproc_rules</a:t>
              </a:r>
              <a:r>
                <a:rPr lang="en-US" sz="1400" dirty="0"/>
                <a:t> = [</a:t>
              </a:r>
              <a:r>
                <a:rPr lang="en-US" sz="1400" dirty="0" err="1"/>
                <a:t>replace_space</a:t>
              </a:r>
              <a:r>
                <a:rPr lang="en-US" sz="1400" dirty="0"/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3988676"/>
            <a:ext cx="8365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rules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Reversible transform of tokenized texts to </a:t>
            </a:r>
            <a:r>
              <a:rPr lang="en-US" sz="1600" b="0" i="0" dirty="0" err="1">
                <a:effectLst/>
              </a:rPr>
              <a:t>numericalized</a:t>
            </a:r>
            <a:r>
              <a:rPr lang="en-US" sz="1600" b="0" i="0" dirty="0">
                <a:effectLst/>
              </a:rPr>
              <a:t> ids</a:t>
            </a:r>
            <a:endParaRPr lang="fr-FR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reverse_text</a:t>
            </a:r>
            <a:r>
              <a:rPr lang="fr-FR" dirty="0"/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Flip </a:t>
            </a:r>
            <a:r>
              <a:rPr lang="en-US" sz="1600" b="0" i="0" dirty="0" err="1">
                <a:effectLst/>
              </a:rPr>
              <a:t>TensorText</a:t>
            </a:r>
            <a:r>
              <a:rPr lang="en-US" sz="1600" b="0" i="0" dirty="0">
                <a:effectLst/>
              </a:rPr>
              <a:t> along axis 0 to reverse the word order</a:t>
            </a:r>
            <a:endParaRPr lang="fr-FR" sz="16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</a:rPr>
              <a:t>Optional dataset attributes :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dsets.counter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dsets.special_toks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0"/>
            <a:ext cx="3849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7F7F7F"/>
                </a:solidFill>
              </a:rPr>
              <a:t>Item </a:t>
            </a:r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r>
              <a:rPr lang="fr-FR" sz="3200" dirty="0">
                <a:solidFill>
                  <a:srgbClr val="7F7F7F"/>
                </a:solidFill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Pad_Chunk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pad_idx</a:t>
            </a:r>
            <a:r>
              <a:rPr lang="fr-FR" sz="1400" b="0" i="0" dirty="0">
                <a:effectLst/>
              </a:rPr>
              <a:t>=1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pad_first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effectLst/>
              </a:rPr>
              <a:t>True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seq_len</a:t>
            </a:r>
            <a:r>
              <a:rPr lang="fr-FR" sz="1400" b="0" i="0" dirty="0">
                <a:effectLst/>
              </a:rPr>
              <a:t>=72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,decode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effectLst/>
              </a:rPr>
              <a:t>True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Pad_Input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that collect `samples` and adds padding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Pad `samples` by adding padding by chunks of size `</a:t>
            </a:r>
            <a:r>
              <a:rPr lang="en-US" dirty="0" err="1"/>
              <a:t>seq_len</a:t>
            </a:r>
            <a:r>
              <a:rPr lang="en-US" dirty="0"/>
              <a:t>`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0"/>
            <a:ext cx="518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Tabular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datasets</a:t>
            </a:r>
            <a:r>
              <a:rPr lang="fr-FR" sz="3200" dirty="0">
                <a:solidFill>
                  <a:srgbClr val="7F7F7F"/>
                </a:solidFill>
              </a:rPr>
              <a:t> &amp; </a:t>
            </a:r>
            <a:r>
              <a:rPr lang="fr-FR" sz="3200" dirty="0" err="1">
                <a:solidFill>
                  <a:srgbClr val="7F7F7F"/>
                </a:solidFill>
              </a:rPr>
              <a:t>transforms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TabularPandas</a:t>
            </a:r>
            <a:r>
              <a:rPr lang="fr-FR" dirty="0"/>
              <a:t>(</a:t>
            </a:r>
            <a:r>
              <a:rPr lang="fr-FR" sz="1200" dirty="0"/>
              <a:t>df, procs=None, </a:t>
            </a:r>
            <a:r>
              <a:rPr lang="fr-FR" sz="1200" dirty="0" err="1"/>
              <a:t>cat_names</a:t>
            </a:r>
            <a:r>
              <a:rPr lang="fr-FR" sz="1200" dirty="0"/>
              <a:t>=None, </a:t>
            </a:r>
            <a:r>
              <a:rPr lang="fr-FR" sz="1200" dirty="0" err="1"/>
              <a:t>cont_names</a:t>
            </a:r>
            <a:r>
              <a:rPr lang="fr-FR" sz="1200" dirty="0"/>
              <a:t>=None, </a:t>
            </a:r>
            <a:r>
              <a:rPr lang="fr-FR" sz="1200" dirty="0" err="1"/>
              <a:t>y_names</a:t>
            </a:r>
            <a:r>
              <a:rPr lang="fr-FR" sz="1200" dirty="0"/>
              <a:t>=None, </a:t>
            </a:r>
            <a:r>
              <a:rPr lang="fr-FR" sz="1200" dirty="0" err="1"/>
              <a:t>y_block</a:t>
            </a:r>
            <a:r>
              <a:rPr lang="fr-FR" sz="1200" dirty="0"/>
              <a:t>=None, </a:t>
            </a:r>
            <a:r>
              <a:rPr lang="fr-FR" sz="1200" dirty="0" err="1"/>
              <a:t>splits</a:t>
            </a:r>
            <a:r>
              <a:rPr lang="fr-FR" sz="1200" dirty="0"/>
              <a:t>=None, </a:t>
            </a:r>
            <a:r>
              <a:rPr lang="fr-FR" sz="1200" dirty="0" err="1"/>
              <a:t>do_setup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, </a:t>
            </a:r>
            <a:r>
              <a:rPr lang="fr-FR" sz="1200" dirty="0" err="1"/>
              <a:t>device</a:t>
            </a:r>
            <a:r>
              <a:rPr lang="fr-FR" sz="1200" dirty="0"/>
              <a:t>=None, inplace=False, </a:t>
            </a:r>
            <a:r>
              <a:rPr lang="fr-FR" sz="1200" dirty="0" err="1"/>
              <a:t>reduce_memory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04613"/>
            <a:ext cx="1335496" cy="3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procs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21789"/>
            <a:ext cx="1091100" cy="377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y_block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</a:t>
            </a:r>
            <a:r>
              <a:rPr lang="en-US" b="0" i="0" dirty="0" err="1">
                <a:effectLst/>
              </a:rPr>
              <a:t>dd_datepart</a:t>
            </a:r>
            <a:r>
              <a:rPr lang="en-US" b="0" i="0" dirty="0">
                <a:effectLst/>
              </a:rPr>
              <a:t>(</a:t>
            </a:r>
            <a:r>
              <a:rPr lang="en-US" sz="1400" b="0" i="0" dirty="0">
                <a:effectLst/>
              </a:rPr>
              <a:t>df, </a:t>
            </a:r>
            <a:r>
              <a:rPr lang="en-US" sz="1400" b="0" i="0" dirty="0" err="1">
                <a:effectLst/>
              </a:rPr>
              <a:t>field_name</a:t>
            </a:r>
            <a:r>
              <a:rPr lang="en-US" sz="1400" b="0" i="0" dirty="0">
                <a:effectLst/>
              </a:rPr>
              <a:t>, prefix=None, drop=True, time=False</a:t>
            </a:r>
            <a:r>
              <a:rPr lang="en-US" b="0" i="0" dirty="0">
                <a:effectLst/>
              </a:rPr>
              <a:t>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add_elapsed_times</a:t>
            </a:r>
            <a:r>
              <a:rPr lang="en-US" dirty="0"/>
              <a:t>(</a:t>
            </a:r>
            <a:r>
              <a:rPr lang="en-US" sz="1400" dirty="0"/>
              <a:t>df, </a:t>
            </a:r>
            <a:r>
              <a:rPr lang="en-US" sz="1400" dirty="0" err="1"/>
              <a:t>field_names</a:t>
            </a:r>
            <a:r>
              <a:rPr lang="en-US" sz="1400" dirty="0"/>
              <a:t>, </a:t>
            </a:r>
            <a:r>
              <a:rPr lang="en-US" sz="1400" dirty="0" err="1"/>
              <a:t>date_field</a:t>
            </a:r>
            <a:r>
              <a:rPr lang="en-US" sz="1400" dirty="0"/>
              <a:t>, </a:t>
            </a:r>
            <a:r>
              <a:rPr lang="en-US" sz="1400" dirty="0" err="1"/>
              <a:t>base_field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Categorify()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CategoryBlock</a:t>
            </a:r>
            <a:r>
              <a:rPr lang="en-US" dirty="0"/>
              <a:t>() | </a:t>
            </a:r>
            <a:r>
              <a:rPr lang="en-US" dirty="0" err="1"/>
              <a:t>MultiCategoryBlock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RegressionBlock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Normalize()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FillMissing</a:t>
            </a:r>
            <a:r>
              <a:rPr lang="en-US" dirty="0"/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fill_strategy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=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FillStrategy.median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add_col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=True, </a:t>
            </a:r>
            <a:r>
              <a:rPr lang="en-US" sz="1200" b="0" i="0" dirty="0" err="1">
                <a:solidFill>
                  <a:srgbClr val="24292E"/>
                </a:solidFill>
                <a:effectLst/>
              </a:rPr>
              <a:t>fill_vals</a:t>
            </a:r>
            <a:r>
              <a:rPr lang="en-US" sz="1200" b="0" i="0" dirty="0">
                <a:solidFill>
                  <a:srgbClr val="24292E"/>
                </a:solidFill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ReadTabBatch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TabDataLoader</a:t>
            </a:r>
            <a:endParaRPr lang="fr-FR" b="1" dirty="0"/>
          </a:p>
          <a:p>
            <a:pPr algn="ctr"/>
            <a:r>
              <a:rPr lang="fr-FR" b="1" dirty="0" err="1"/>
              <a:t>after_batch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182112"/>
            <a:ext cx="1230259" cy="3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df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Adds columns relevant to a date in the column `</a:t>
            </a:r>
            <a:r>
              <a:rPr lang="en-US" sz="1400" b="0" i="0" dirty="0" err="1">
                <a:effectLst/>
              </a:rPr>
              <a:t>field_name</a:t>
            </a:r>
            <a:r>
              <a:rPr lang="en-US" sz="1400" b="0" i="0" dirty="0">
                <a:effectLst/>
              </a:rPr>
              <a:t>` of `df`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Add in `df` for each event in `</a:t>
            </a:r>
            <a:r>
              <a:rPr lang="en-US" sz="1200" b="0" i="0" dirty="0" err="1">
                <a:effectLst/>
              </a:rPr>
              <a:t>field_names</a:t>
            </a:r>
            <a:r>
              <a:rPr lang="en-US" sz="1200" b="0" i="0" dirty="0">
                <a:effectLst/>
              </a:rPr>
              <a:t>` the elapsed time according to `</a:t>
            </a:r>
            <a:r>
              <a:rPr lang="en-US" sz="1200" b="0" i="0" dirty="0" err="1">
                <a:effectLst/>
              </a:rPr>
              <a:t>date_field</a:t>
            </a:r>
            <a:r>
              <a:rPr lang="en-US" sz="1200" b="0" i="0" dirty="0">
                <a:effectLst/>
              </a:rPr>
              <a:t>` grouped by `</a:t>
            </a:r>
            <a:r>
              <a:rPr lang="en-US" sz="1200" b="0" i="0" dirty="0" err="1">
                <a:effectLst/>
              </a:rPr>
              <a:t>base_field</a:t>
            </a:r>
            <a:r>
              <a:rPr lang="en-US" sz="1200" b="0" i="0" dirty="0">
                <a:effectLst/>
              </a:rPr>
              <a:t>`</a:t>
            </a:r>
            <a:endParaRPr lang="fr-FR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Returns column names of </a:t>
            </a:r>
            <a:r>
              <a:rPr lang="en-US" sz="1400" b="0" i="0" dirty="0" err="1">
                <a:effectLst/>
              </a:rPr>
              <a:t>cont</a:t>
            </a:r>
            <a:r>
              <a:rPr lang="en-US" sz="1400" b="0" i="0" dirty="0">
                <a:effectLst/>
              </a:rPr>
              <a:t> and cat variables from given `df`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Transform the categorical variables to something similar to `</a:t>
            </a:r>
            <a:r>
              <a:rPr lang="en-US" sz="1200" b="0" i="0" dirty="0" err="1">
                <a:effectLst/>
              </a:rPr>
              <a:t>pd.Categorical</a:t>
            </a:r>
            <a:r>
              <a:rPr lang="en-US" sz="1200" b="0" i="0" dirty="0">
                <a:effectLst/>
              </a:rPr>
              <a:t>`</a:t>
            </a:r>
            <a:endParaRPr lang="fr-FR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Normalize</a:t>
            </a:r>
            <a:r>
              <a:rPr lang="fr-FR" sz="1400" dirty="0"/>
              <a:t> the </a:t>
            </a:r>
            <a:r>
              <a:rPr lang="fr-FR" sz="1400" dirty="0" err="1"/>
              <a:t>continuous</a:t>
            </a:r>
            <a:r>
              <a:rPr lang="fr-FR" sz="1400" dirty="0"/>
              <a:t> </a:t>
            </a:r>
            <a:r>
              <a:rPr lang="fr-FR" sz="1400" dirty="0" err="1"/>
              <a:t>columns</a:t>
            </a:r>
            <a:r>
              <a:rPr lang="fr-FR" sz="1400" dirty="0"/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Fill the missing values in continuous columns.</a:t>
            </a:r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cont_cat_split</a:t>
            </a:r>
            <a:r>
              <a:rPr lang="en-US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df,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max_card</a:t>
            </a:r>
            <a:r>
              <a:rPr lang="fr-FR" sz="1400" b="0" i="0" dirty="0">
                <a:effectLst/>
              </a:rPr>
              <a:t>=20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dep_var</a:t>
            </a:r>
            <a:r>
              <a:rPr lang="fr-FR" sz="1400" b="0" i="0" dirty="0">
                <a:effectLst/>
              </a:rPr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A `</a:t>
            </a:r>
            <a:r>
              <a:rPr lang="en-US" sz="1600" b="0" i="0" dirty="0" err="1">
                <a:effectLst/>
              </a:rPr>
              <a:t>DataFrame</a:t>
            </a:r>
            <a:r>
              <a:rPr lang="en-US" sz="1600" b="0" i="0" dirty="0">
                <a:effectLst/>
              </a:rPr>
              <a:t>` wrapper that knows which cols are </a:t>
            </a:r>
            <a:r>
              <a:rPr lang="en-US" sz="1600" b="0" i="0" dirty="0" err="1">
                <a:effectLst/>
              </a:rPr>
              <a:t>cont</a:t>
            </a:r>
            <a:r>
              <a:rPr lang="en-US" sz="1600" b="0" i="0" dirty="0">
                <a:effectLst/>
              </a:rPr>
              <a:t>/cat/y, and returns rows in `__</a:t>
            </a:r>
            <a:r>
              <a:rPr lang="en-US" sz="1600" b="0" i="0" dirty="0" err="1">
                <a:effectLst/>
              </a:rPr>
              <a:t>getitem</a:t>
            </a:r>
            <a:r>
              <a:rPr lang="en-US" sz="1600" b="0" i="0" dirty="0">
                <a:effectLst/>
              </a:rPr>
              <a:t>__`</a:t>
            </a:r>
            <a:endParaRPr lang="fr-FR" sz="1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Classification – single or </a:t>
            </a:r>
            <a:r>
              <a:rPr lang="fr-FR" sz="1600" dirty="0" err="1"/>
              <a:t>multiclass</a:t>
            </a:r>
            <a:endParaRPr lang="fr-FR" sz="16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Regression</a:t>
            </a:r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Transform `</a:t>
            </a:r>
            <a:r>
              <a:rPr lang="en-US" sz="1600" b="0" i="0" dirty="0" err="1">
                <a:effectLst/>
              </a:rPr>
              <a:t>TabularPandas</a:t>
            </a:r>
            <a:r>
              <a:rPr lang="en-US" sz="1600" b="0" i="0" dirty="0">
                <a:effectLst/>
              </a:rPr>
              <a:t>` values into a `Tensor` with the ability to decode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0"/>
            <a:ext cx="182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Optimizer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__init__(</a:t>
            </a:r>
            <a:r>
              <a:rPr lang="fr-FR" sz="1400" dirty="0"/>
              <a:t>params, </a:t>
            </a:r>
            <a:r>
              <a:rPr lang="fr-FR" sz="1400" dirty="0" err="1"/>
              <a:t>cbs</a:t>
            </a:r>
            <a:r>
              <a:rPr lang="fr-FR" sz="1400" dirty="0"/>
              <a:t>, </a:t>
            </a:r>
            <a:r>
              <a:rPr lang="fr-FR" sz="1400" dirty="0" err="1"/>
              <a:t>train_bn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sz="1400" dirty="0"/>
              <a:t>, **defaults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zero_grad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clear_state</a:t>
            </a:r>
            <a:r>
              <a:rPr lang="fr-FR" dirty="0"/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state_dict</a:t>
            </a:r>
            <a:r>
              <a:rPr lang="fr-FR" dirty="0"/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load_state_dict</a:t>
            </a:r>
            <a:r>
              <a:rPr lang="fr-FR" dirty="0"/>
              <a:t>(</a:t>
            </a:r>
            <a:r>
              <a:rPr lang="fr-FR" dirty="0" err="1"/>
              <a:t>sd</a:t>
            </a:r>
            <a:r>
              <a:rPr lang="fr-FR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all_params</a:t>
            </a:r>
            <a:r>
              <a:rPr lang="en-US" dirty="0"/>
              <a:t>(</a:t>
            </a:r>
            <a:r>
              <a:rPr lang="en-US" sz="1400" dirty="0"/>
              <a:t>n=slice(None), </a:t>
            </a:r>
            <a:r>
              <a:rPr lang="en-US" sz="1400" dirty="0" err="1"/>
              <a:t>with_grad</a:t>
            </a:r>
            <a:r>
              <a:rPr lang="en-US" sz="1400" dirty="0"/>
              <a:t>=False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freeze_to</a:t>
            </a:r>
            <a:r>
              <a:rPr lang="fr-FR" dirty="0"/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unfreeze</a:t>
            </a:r>
            <a:r>
              <a:rPr lang="fr-FR" dirty="0"/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param_groups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set_hypers</a:t>
            </a:r>
            <a:r>
              <a:rPr lang="fr-FR" dirty="0"/>
              <a:t>(</a:t>
            </a:r>
            <a:r>
              <a:rPr lang="fr-FR" sz="1400" dirty="0"/>
              <a:t>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/>
              <a:t>set_hyper(</a:t>
            </a:r>
            <a:r>
              <a:rPr lang="da-DK" sz="1400" dirty="0"/>
              <a:t>k, v</a:t>
            </a:r>
            <a:r>
              <a:rPr lang="da-DK" dirty="0"/>
              <a:t>)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82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OptimWrapper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effectLst/>
              </a:rPr>
              <a:t>A wrapper class for existing </a:t>
            </a:r>
            <a:r>
              <a:rPr lang="en-US" sz="1600" b="0" i="0" dirty="0" err="1">
                <a:effectLst/>
              </a:rPr>
              <a:t>PyTorch</a:t>
            </a:r>
            <a:r>
              <a:rPr lang="en-US" sz="1600" b="0" i="0" dirty="0">
                <a:effectLst/>
              </a:rPr>
              <a:t> optimizers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82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Lookahead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/>
              <a:t>Wrap `opt` in a lookahead optimizer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-520"/>
            <a:ext cx="4710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Training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learn.freeze</a:t>
            </a:r>
            <a:r>
              <a:rPr lang="fr-FR" sz="1400" dirty="0">
                <a:solidFill>
                  <a:srgbClr val="212121"/>
                </a:solidFill>
              </a:rPr>
              <a:t>()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learn.freeze_to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fr-FR" sz="1100" dirty="0">
                <a:solidFill>
                  <a:srgbClr val="212121"/>
                </a:solidFill>
              </a:rPr>
              <a:t>n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12121"/>
                </a:solidFill>
              </a:rPr>
              <a:t>Don’t train </a:t>
            </a:r>
            <a:r>
              <a:rPr lang="fr-FR" sz="1400" dirty="0" err="1">
                <a:solidFill>
                  <a:srgbClr val="212121"/>
                </a:solidFill>
              </a:rPr>
              <a:t>parameters</a:t>
            </a:r>
            <a:r>
              <a:rPr lang="fr-FR" sz="1400" dirty="0">
                <a:solidFill>
                  <a:srgbClr val="212121"/>
                </a:solidFill>
              </a:rPr>
              <a:t> – up to last </a:t>
            </a:r>
            <a:r>
              <a:rPr lang="fr-FR" sz="1400" dirty="0" err="1">
                <a:solidFill>
                  <a:srgbClr val="212121"/>
                </a:solidFill>
              </a:rPr>
              <a:t>parameter</a:t>
            </a:r>
            <a:r>
              <a:rPr lang="fr-FR" sz="1400" dirty="0">
                <a:solidFill>
                  <a:srgbClr val="212121"/>
                </a:solidFill>
              </a:rPr>
              <a:t> group (-1)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12121"/>
                </a:solidFill>
              </a:rPr>
              <a:t>Don’t train </a:t>
            </a:r>
            <a:r>
              <a:rPr lang="fr-FR" sz="1400" dirty="0" err="1">
                <a:solidFill>
                  <a:srgbClr val="212121"/>
                </a:solidFill>
              </a:rPr>
              <a:t>parameters</a:t>
            </a:r>
            <a:r>
              <a:rPr lang="fr-FR" sz="1400" dirty="0">
                <a:solidFill>
                  <a:srgbClr val="212121"/>
                </a:solidFill>
              </a:rPr>
              <a:t> – up to </a:t>
            </a:r>
            <a:r>
              <a:rPr lang="fr-FR" sz="1400" dirty="0" err="1">
                <a:solidFill>
                  <a:srgbClr val="212121"/>
                </a:solidFill>
              </a:rPr>
              <a:t>parameter</a:t>
            </a:r>
            <a:r>
              <a:rPr lang="fr-FR" sz="1400" dirty="0">
                <a:solidFill>
                  <a:srgbClr val="212121"/>
                </a:solidFill>
              </a:rPr>
              <a:t> group n (</a:t>
            </a:r>
            <a:r>
              <a:rPr lang="fr-FR" sz="1400" dirty="0" err="1">
                <a:solidFill>
                  <a:srgbClr val="212121"/>
                </a:solidFill>
              </a:rPr>
              <a:t>excluded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learn.lr_find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en-US" sz="1050" dirty="0" err="1">
                <a:solidFill>
                  <a:srgbClr val="212121"/>
                </a:solidFill>
              </a:rPr>
              <a:t>start_lr</a:t>
            </a:r>
            <a:r>
              <a:rPr lang="en-US" sz="1050" dirty="0">
                <a:solidFill>
                  <a:srgbClr val="212121"/>
                </a:solidFill>
              </a:rPr>
              <a:t>=1e-07, </a:t>
            </a:r>
            <a:r>
              <a:rPr lang="en-US" sz="1050" dirty="0" err="1">
                <a:solidFill>
                  <a:srgbClr val="212121"/>
                </a:solidFill>
              </a:rPr>
              <a:t>end_lr</a:t>
            </a:r>
            <a:r>
              <a:rPr lang="en-US" sz="1050" dirty="0">
                <a:solidFill>
                  <a:srgbClr val="212121"/>
                </a:solidFill>
              </a:rPr>
              <a:t>=10, </a:t>
            </a:r>
            <a:r>
              <a:rPr lang="en-US" sz="1050" dirty="0" err="1">
                <a:solidFill>
                  <a:srgbClr val="212121"/>
                </a:solidFill>
              </a:rPr>
              <a:t>num_it</a:t>
            </a:r>
            <a:r>
              <a:rPr lang="en-US" sz="1050" dirty="0">
                <a:solidFill>
                  <a:srgbClr val="212121"/>
                </a:solidFill>
              </a:rPr>
              <a:t>=100, </a:t>
            </a:r>
            <a:r>
              <a:rPr lang="en-US" sz="1050" dirty="0" err="1">
                <a:solidFill>
                  <a:srgbClr val="212121"/>
                </a:solidFill>
              </a:rPr>
              <a:t>stop_div</a:t>
            </a:r>
            <a:r>
              <a:rPr lang="en-US" sz="1050" dirty="0">
                <a:solidFill>
                  <a:srgbClr val="212121"/>
                </a:solidFill>
              </a:rPr>
              <a:t>=True, </a:t>
            </a:r>
            <a:r>
              <a:rPr lang="en-US" sz="1050" dirty="0" err="1">
                <a:solidFill>
                  <a:srgbClr val="212121"/>
                </a:solidFill>
              </a:rPr>
              <a:t>show_plot</a:t>
            </a:r>
            <a:r>
              <a:rPr lang="en-US" sz="1050" dirty="0">
                <a:solidFill>
                  <a:srgbClr val="212121"/>
                </a:solidFill>
              </a:rPr>
              <a:t>=True, suggestions=True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</a:rPr>
              <a:t>Launch a mock training to find a good learning rate </a:t>
            </a:r>
            <a:br>
              <a:rPr lang="en-US" sz="1400" dirty="0">
                <a:solidFill>
                  <a:srgbClr val="212121"/>
                </a:solidFill>
              </a:rPr>
            </a:br>
            <a:r>
              <a:rPr lang="en-US" sz="1400" dirty="0">
                <a:solidFill>
                  <a:srgbClr val="212121"/>
                </a:solidFill>
              </a:rPr>
              <a:t>(saves on disk and restores the initial Learner state)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learn.fit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fr-FR" sz="1100" dirty="0" err="1">
                <a:solidFill>
                  <a:srgbClr val="212121"/>
                </a:solidFill>
              </a:rPr>
              <a:t>n_epoch</a:t>
            </a:r>
            <a:r>
              <a:rPr lang="fr-FR" sz="1100" dirty="0">
                <a:solidFill>
                  <a:srgbClr val="212121"/>
                </a:solidFill>
              </a:rPr>
              <a:t>, lr=None, </a:t>
            </a:r>
            <a:r>
              <a:rPr lang="fr-FR" sz="1100" dirty="0" err="1">
                <a:solidFill>
                  <a:srgbClr val="212121"/>
                </a:solidFill>
              </a:rPr>
              <a:t>wd</a:t>
            </a:r>
            <a:r>
              <a:rPr lang="fr-FR" sz="1100" dirty="0">
                <a:solidFill>
                  <a:srgbClr val="212121"/>
                </a:solidFill>
              </a:rPr>
              <a:t>=None, </a:t>
            </a:r>
            <a:r>
              <a:rPr lang="fr-FR" sz="1100" dirty="0" err="1">
                <a:solidFill>
                  <a:srgbClr val="212121"/>
                </a:solidFill>
              </a:rPr>
              <a:t>cbs</a:t>
            </a:r>
            <a:r>
              <a:rPr lang="fr-FR" sz="1100" dirty="0">
                <a:solidFill>
                  <a:srgbClr val="212121"/>
                </a:solidFill>
              </a:rPr>
              <a:t>=None, </a:t>
            </a:r>
            <a:r>
              <a:rPr lang="fr-FR" sz="1100" dirty="0" err="1">
                <a:solidFill>
                  <a:srgbClr val="212121"/>
                </a:solidFill>
              </a:rPr>
              <a:t>reset_opt</a:t>
            </a:r>
            <a:r>
              <a:rPr lang="fr-FR" sz="1100" dirty="0">
                <a:solidFill>
                  <a:srgbClr val="212121"/>
                </a:solidFill>
              </a:rPr>
              <a:t>=False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</a:rPr>
              <a:t>Train and validate `</a:t>
            </a:r>
            <a:r>
              <a:rPr lang="en-US" sz="1400" dirty="0" err="1">
                <a:solidFill>
                  <a:srgbClr val="212121"/>
                </a:solidFill>
              </a:rPr>
              <a:t>self.model</a:t>
            </a:r>
            <a:r>
              <a:rPr lang="en-US" sz="1400" dirty="0">
                <a:solidFill>
                  <a:srgbClr val="212121"/>
                </a:solidFill>
              </a:rPr>
              <a:t>` for `</a:t>
            </a:r>
            <a:r>
              <a:rPr lang="en-US" sz="1400" dirty="0" err="1">
                <a:solidFill>
                  <a:srgbClr val="212121"/>
                </a:solidFill>
              </a:rPr>
              <a:t>n_epoch</a:t>
            </a:r>
            <a:r>
              <a:rPr lang="en-US" sz="1400" dirty="0">
                <a:solidFill>
                  <a:srgbClr val="212121"/>
                </a:solidFill>
              </a:rPr>
              <a:t>`, using `</a:t>
            </a:r>
            <a:r>
              <a:rPr lang="en-US" sz="1400" dirty="0" err="1">
                <a:solidFill>
                  <a:srgbClr val="212121"/>
                </a:solidFill>
              </a:rPr>
              <a:t>cbs</a:t>
            </a:r>
            <a:r>
              <a:rPr lang="en-US" sz="1400" dirty="0">
                <a:solidFill>
                  <a:srgbClr val="212121"/>
                </a:solidFill>
              </a:rPr>
              <a:t>`. Optionally `</a:t>
            </a:r>
            <a:r>
              <a:rPr lang="en-US" sz="1400" dirty="0" err="1">
                <a:solidFill>
                  <a:srgbClr val="212121"/>
                </a:solidFill>
              </a:rPr>
              <a:t>reset_opt</a:t>
            </a:r>
            <a:r>
              <a:rPr lang="en-US" sz="1400" dirty="0">
                <a:solidFill>
                  <a:srgbClr val="212121"/>
                </a:solidFill>
              </a:rPr>
              <a:t>`.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</a:rPr>
              <a:t>fit_one_cycle</a:t>
            </a:r>
            <a:r>
              <a:rPr lang="fr-FR" sz="800" dirty="0">
                <a:solidFill>
                  <a:srgbClr val="212121"/>
                </a:solidFill>
              </a:rPr>
              <a:t>(</a:t>
            </a:r>
            <a:r>
              <a:rPr lang="fr-FR" sz="800" dirty="0" err="1">
                <a:solidFill>
                  <a:srgbClr val="212121"/>
                </a:solidFill>
              </a:rPr>
              <a:t>n_epoch</a:t>
            </a:r>
            <a:r>
              <a:rPr lang="fr-FR" sz="800" dirty="0">
                <a:solidFill>
                  <a:srgbClr val="212121"/>
                </a:solidFill>
              </a:rPr>
              <a:t>, </a:t>
            </a:r>
            <a:r>
              <a:rPr lang="fr-FR" sz="800" dirty="0" err="1">
                <a:solidFill>
                  <a:srgbClr val="212121"/>
                </a:solidFill>
              </a:rPr>
              <a:t>lr_max</a:t>
            </a:r>
            <a:r>
              <a:rPr lang="fr-FR" sz="800" dirty="0">
                <a:solidFill>
                  <a:srgbClr val="212121"/>
                </a:solidFill>
              </a:rPr>
              <a:t>=None, div=25., </a:t>
            </a:r>
            <a:r>
              <a:rPr lang="fr-FR" sz="800" dirty="0" err="1">
                <a:solidFill>
                  <a:srgbClr val="212121"/>
                </a:solidFill>
              </a:rPr>
              <a:t>div_final</a:t>
            </a:r>
            <a:r>
              <a:rPr lang="fr-FR" sz="800" dirty="0">
                <a:solidFill>
                  <a:srgbClr val="212121"/>
                </a:solidFill>
              </a:rPr>
              <a:t>=1e5, </a:t>
            </a:r>
            <a:r>
              <a:rPr lang="fr-FR" sz="800" dirty="0" err="1">
                <a:solidFill>
                  <a:srgbClr val="212121"/>
                </a:solidFill>
              </a:rPr>
              <a:t>pct_start</a:t>
            </a:r>
            <a:r>
              <a:rPr lang="fr-FR" sz="800" dirty="0">
                <a:solidFill>
                  <a:srgbClr val="212121"/>
                </a:solidFill>
              </a:rPr>
              <a:t>=0.25, </a:t>
            </a:r>
            <a:r>
              <a:rPr lang="fr-FR" sz="800" dirty="0" err="1">
                <a:solidFill>
                  <a:srgbClr val="212121"/>
                </a:solidFill>
              </a:rPr>
              <a:t>wd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moms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cbs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reset_opt</a:t>
            </a:r>
            <a:r>
              <a:rPr lang="fr-FR" sz="800" dirty="0">
                <a:solidFill>
                  <a:srgbClr val="212121"/>
                </a:solidFill>
              </a:rPr>
              <a:t>=False)</a:t>
            </a:r>
            <a:endParaRPr lang="fr-FR" sz="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</a:rPr>
              <a:t>fit_flat_cos</a:t>
            </a:r>
            <a:r>
              <a:rPr lang="fr-FR" sz="800" dirty="0">
                <a:solidFill>
                  <a:srgbClr val="212121"/>
                </a:solidFill>
              </a:rPr>
              <a:t>(</a:t>
            </a:r>
            <a:r>
              <a:rPr lang="fr-FR" sz="800" dirty="0" err="1">
                <a:solidFill>
                  <a:srgbClr val="212121"/>
                </a:solidFill>
              </a:rPr>
              <a:t>n_epoch</a:t>
            </a:r>
            <a:r>
              <a:rPr lang="fr-FR" sz="800" dirty="0">
                <a:solidFill>
                  <a:srgbClr val="212121"/>
                </a:solidFill>
              </a:rPr>
              <a:t>, lr=None, </a:t>
            </a:r>
            <a:r>
              <a:rPr lang="fr-FR" sz="800" dirty="0" err="1">
                <a:solidFill>
                  <a:srgbClr val="212121"/>
                </a:solidFill>
              </a:rPr>
              <a:t>div_final</a:t>
            </a:r>
            <a:r>
              <a:rPr lang="fr-FR" sz="800" dirty="0">
                <a:solidFill>
                  <a:srgbClr val="212121"/>
                </a:solidFill>
              </a:rPr>
              <a:t>=1e5, </a:t>
            </a:r>
            <a:r>
              <a:rPr lang="fr-FR" sz="800" dirty="0" err="1">
                <a:solidFill>
                  <a:srgbClr val="212121"/>
                </a:solidFill>
              </a:rPr>
              <a:t>pct_start</a:t>
            </a:r>
            <a:r>
              <a:rPr lang="fr-FR" sz="800" dirty="0">
                <a:solidFill>
                  <a:srgbClr val="212121"/>
                </a:solidFill>
              </a:rPr>
              <a:t>=0.75, </a:t>
            </a:r>
            <a:r>
              <a:rPr lang="fr-FR" sz="800" dirty="0" err="1">
                <a:solidFill>
                  <a:srgbClr val="212121"/>
                </a:solidFill>
              </a:rPr>
              <a:t>wd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cbs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reset_opt</a:t>
            </a:r>
            <a:r>
              <a:rPr lang="fr-FR" sz="800" dirty="0">
                <a:solidFill>
                  <a:srgbClr val="212121"/>
                </a:solidFill>
              </a:rPr>
              <a:t>=False)</a:t>
            </a:r>
            <a:endParaRPr lang="fr-FR" sz="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</a:rPr>
              <a:t>fit_sgdr</a:t>
            </a:r>
            <a:r>
              <a:rPr lang="fr-FR" sz="800" dirty="0">
                <a:solidFill>
                  <a:srgbClr val="212121"/>
                </a:solidFill>
              </a:rPr>
              <a:t>(</a:t>
            </a:r>
            <a:r>
              <a:rPr lang="fr-FR" sz="800" dirty="0" err="1">
                <a:solidFill>
                  <a:srgbClr val="212121"/>
                </a:solidFill>
              </a:rPr>
              <a:t>n_cycles</a:t>
            </a:r>
            <a:r>
              <a:rPr lang="fr-FR" sz="800" dirty="0">
                <a:solidFill>
                  <a:srgbClr val="212121"/>
                </a:solidFill>
              </a:rPr>
              <a:t>, </a:t>
            </a:r>
            <a:r>
              <a:rPr lang="fr-FR" sz="800" dirty="0" err="1">
                <a:solidFill>
                  <a:srgbClr val="212121"/>
                </a:solidFill>
              </a:rPr>
              <a:t>cycle_len</a:t>
            </a:r>
            <a:r>
              <a:rPr lang="fr-FR" sz="800" dirty="0">
                <a:solidFill>
                  <a:srgbClr val="212121"/>
                </a:solidFill>
              </a:rPr>
              <a:t>, </a:t>
            </a:r>
            <a:r>
              <a:rPr lang="fr-FR" sz="800" dirty="0" err="1">
                <a:solidFill>
                  <a:srgbClr val="212121"/>
                </a:solidFill>
              </a:rPr>
              <a:t>lr_max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cycle_mult</a:t>
            </a:r>
            <a:r>
              <a:rPr lang="fr-FR" sz="800" dirty="0">
                <a:solidFill>
                  <a:srgbClr val="212121"/>
                </a:solidFill>
              </a:rPr>
              <a:t>=2, </a:t>
            </a:r>
            <a:r>
              <a:rPr lang="fr-FR" sz="800" dirty="0" err="1">
                <a:solidFill>
                  <a:srgbClr val="212121"/>
                </a:solidFill>
              </a:rPr>
              <a:t>cbs</a:t>
            </a:r>
            <a:r>
              <a:rPr lang="fr-FR" sz="800" dirty="0">
                <a:solidFill>
                  <a:srgbClr val="212121"/>
                </a:solidFill>
              </a:rPr>
              <a:t>=None, </a:t>
            </a:r>
            <a:r>
              <a:rPr lang="fr-FR" sz="800" dirty="0" err="1">
                <a:solidFill>
                  <a:srgbClr val="212121"/>
                </a:solidFill>
              </a:rPr>
              <a:t>reset_opt</a:t>
            </a:r>
            <a:r>
              <a:rPr lang="fr-FR" sz="800" dirty="0">
                <a:solidFill>
                  <a:srgbClr val="212121"/>
                </a:solidFill>
              </a:rPr>
              <a:t>=False, </a:t>
            </a:r>
            <a:r>
              <a:rPr lang="fr-FR" sz="800" dirty="0" err="1">
                <a:solidFill>
                  <a:srgbClr val="212121"/>
                </a:solidFill>
              </a:rPr>
              <a:t>wd</a:t>
            </a:r>
            <a:r>
              <a:rPr lang="fr-FR" sz="800" dirty="0">
                <a:solidFill>
                  <a:srgbClr val="212121"/>
                </a:solidFill>
              </a:rPr>
              <a:t>=None)</a:t>
            </a:r>
            <a:endParaRPr lang="fr-FR" sz="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Fit `</a:t>
            </a:r>
            <a:r>
              <a:rPr lang="en-US" sz="1200" dirty="0" err="1">
                <a:solidFill>
                  <a:srgbClr val="212121"/>
                </a:solidFill>
              </a:rPr>
              <a:t>self.model</a:t>
            </a:r>
            <a:r>
              <a:rPr lang="en-US" sz="1200" dirty="0">
                <a:solidFill>
                  <a:srgbClr val="212121"/>
                </a:solidFill>
              </a:rPr>
              <a:t>` for `</a:t>
            </a:r>
            <a:r>
              <a:rPr lang="en-US" sz="1200" dirty="0" err="1">
                <a:solidFill>
                  <a:srgbClr val="212121"/>
                </a:solidFill>
              </a:rPr>
              <a:t>n_epoch</a:t>
            </a:r>
            <a:r>
              <a:rPr lang="en-US" sz="1200" dirty="0">
                <a:solidFill>
                  <a:srgbClr val="212121"/>
                </a:solidFill>
              </a:rPr>
              <a:t>` at flat `</a:t>
            </a:r>
            <a:r>
              <a:rPr lang="en-US" sz="1200" dirty="0" err="1">
                <a:solidFill>
                  <a:srgbClr val="212121"/>
                </a:solidFill>
              </a:rPr>
              <a:t>lr</a:t>
            </a:r>
            <a:r>
              <a:rPr lang="en-US" sz="1200" dirty="0">
                <a:solidFill>
                  <a:srgbClr val="212121"/>
                </a:solidFill>
              </a:rPr>
              <a:t>` before a cosine annealing.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Fit `</a:t>
            </a:r>
            <a:r>
              <a:rPr lang="en-US" sz="1200" dirty="0" err="1">
                <a:solidFill>
                  <a:srgbClr val="212121"/>
                </a:solidFill>
              </a:rPr>
              <a:t>self.model</a:t>
            </a:r>
            <a:r>
              <a:rPr lang="en-US" sz="1200" dirty="0">
                <a:solidFill>
                  <a:srgbClr val="212121"/>
                </a:solidFill>
              </a:rPr>
              <a:t>` for `</a:t>
            </a:r>
            <a:r>
              <a:rPr lang="en-US" sz="1200" dirty="0" err="1">
                <a:solidFill>
                  <a:srgbClr val="212121"/>
                </a:solidFill>
              </a:rPr>
              <a:t>n_epoch</a:t>
            </a:r>
            <a:r>
              <a:rPr lang="en-US" sz="1200" dirty="0">
                <a:solidFill>
                  <a:srgbClr val="212121"/>
                </a:solidFill>
              </a:rPr>
              <a:t>` using the 1cycle policy.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Fit `</a:t>
            </a:r>
            <a:r>
              <a:rPr lang="en-US" sz="1200" dirty="0" err="1">
                <a:solidFill>
                  <a:srgbClr val="212121"/>
                </a:solidFill>
              </a:rPr>
              <a:t>self.model</a:t>
            </a:r>
            <a:r>
              <a:rPr lang="en-US" sz="1200" dirty="0">
                <a:solidFill>
                  <a:srgbClr val="212121"/>
                </a:solidFill>
              </a:rPr>
              <a:t>` for `</a:t>
            </a:r>
            <a:r>
              <a:rPr lang="en-US" sz="1200" dirty="0" err="1">
                <a:solidFill>
                  <a:srgbClr val="212121"/>
                </a:solidFill>
              </a:rPr>
              <a:t>n_cycles</a:t>
            </a:r>
            <a:r>
              <a:rPr lang="en-US" sz="1200" dirty="0">
                <a:solidFill>
                  <a:srgbClr val="212121"/>
                </a:solidFill>
              </a:rPr>
              <a:t>` of `</a:t>
            </a:r>
            <a:r>
              <a:rPr lang="en-US" sz="1200" dirty="0" err="1">
                <a:solidFill>
                  <a:srgbClr val="212121"/>
                </a:solidFill>
              </a:rPr>
              <a:t>cycle_len</a:t>
            </a:r>
            <a:r>
              <a:rPr lang="en-US" sz="1200" dirty="0">
                <a:solidFill>
                  <a:srgbClr val="212121"/>
                </a:solidFill>
              </a:rPr>
              <a:t>` using SGDR.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learn.unfreeze</a:t>
            </a:r>
            <a:r>
              <a:rPr lang="fr-FR" sz="1400" dirty="0">
                <a:solidFill>
                  <a:srgbClr val="212121"/>
                </a:solidFill>
              </a:rPr>
              <a:t>()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12121"/>
                </a:solidFill>
              </a:rPr>
              <a:t>Train all </a:t>
            </a:r>
            <a:r>
              <a:rPr lang="fr-FR" sz="1400" dirty="0" err="1">
                <a:solidFill>
                  <a:srgbClr val="212121"/>
                </a:solidFill>
              </a:rPr>
              <a:t>parameters</a:t>
            </a:r>
            <a:r>
              <a:rPr lang="fr-FR" sz="1400" dirty="0">
                <a:solidFill>
                  <a:srgbClr val="212121"/>
                </a:solidFill>
              </a:rPr>
              <a:t> groups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learn.fine_tune</a:t>
            </a:r>
            <a:r>
              <a:rPr lang="fr-FR" dirty="0"/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learn.save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en-US" sz="1000" dirty="0">
                <a:solidFill>
                  <a:srgbClr val="212121"/>
                </a:solidFill>
              </a:rPr>
              <a:t>file, </a:t>
            </a:r>
            <a:r>
              <a:rPr lang="en-US" sz="1000" dirty="0" err="1">
                <a:solidFill>
                  <a:srgbClr val="212121"/>
                </a:solidFill>
              </a:rPr>
              <a:t>with_opt</a:t>
            </a:r>
            <a:r>
              <a:rPr lang="en-US" sz="1000" dirty="0">
                <a:solidFill>
                  <a:srgbClr val="212121"/>
                </a:solidFill>
              </a:rPr>
              <a:t>=True, </a:t>
            </a:r>
            <a:r>
              <a:rPr lang="en-US" sz="1000" dirty="0" err="1">
                <a:solidFill>
                  <a:srgbClr val="212121"/>
                </a:solidFill>
              </a:rPr>
              <a:t>pickle_protocol</a:t>
            </a:r>
            <a:r>
              <a:rPr lang="en-US" sz="1000" dirty="0">
                <a:solidFill>
                  <a:srgbClr val="212121"/>
                </a:solidFill>
              </a:rPr>
              <a:t>=2</a:t>
            </a:r>
            <a:r>
              <a:rPr lang="fr-FR" sz="1400" dirty="0">
                <a:solidFill>
                  <a:srgbClr val="212121"/>
                </a:solidFill>
              </a:rPr>
              <a:t>) 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Save model and optimizer state (if `</a:t>
            </a:r>
            <a:r>
              <a:rPr lang="en-US" sz="1200" dirty="0" err="1">
                <a:solidFill>
                  <a:srgbClr val="212121"/>
                </a:solidFill>
              </a:rPr>
              <a:t>with_opt</a:t>
            </a:r>
            <a:r>
              <a:rPr lang="en-US" sz="1200" dirty="0">
                <a:solidFill>
                  <a:srgbClr val="212121"/>
                </a:solidFill>
              </a:rPr>
              <a:t>`) to `</a:t>
            </a:r>
            <a:r>
              <a:rPr lang="en-US" sz="1200" dirty="0" err="1">
                <a:solidFill>
                  <a:srgbClr val="212121"/>
                </a:solidFill>
              </a:rPr>
              <a:t>self.path</a:t>
            </a:r>
            <a:r>
              <a:rPr lang="en-US" sz="1200" dirty="0">
                <a:solidFill>
                  <a:srgbClr val="212121"/>
                </a:solidFill>
              </a:rPr>
              <a:t>/</a:t>
            </a:r>
            <a:r>
              <a:rPr lang="en-US" sz="1200" dirty="0" err="1">
                <a:solidFill>
                  <a:srgbClr val="212121"/>
                </a:solidFill>
              </a:rPr>
              <a:t>self.model_dir</a:t>
            </a:r>
            <a:r>
              <a:rPr lang="en-US" sz="1200" dirty="0">
                <a:solidFill>
                  <a:srgbClr val="212121"/>
                </a:solidFill>
              </a:rPr>
              <a:t>/file`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Load model and optimizer state (if `</a:t>
            </a:r>
            <a:r>
              <a:rPr lang="en-US" sz="1200" dirty="0" err="1">
                <a:solidFill>
                  <a:srgbClr val="212121"/>
                </a:solidFill>
              </a:rPr>
              <a:t>with_opt</a:t>
            </a:r>
            <a:r>
              <a:rPr lang="en-US" sz="1200" dirty="0">
                <a:solidFill>
                  <a:srgbClr val="212121"/>
                </a:solidFill>
              </a:rPr>
              <a:t>`) from `</a:t>
            </a:r>
            <a:r>
              <a:rPr lang="en-US" sz="1200" dirty="0" err="1">
                <a:solidFill>
                  <a:srgbClr val="212121"/>
                </a:solidFill>
              </a:rPr>
              <a:t>self.path</a:t>
            </a:r>
            <a:r>
              <a:rPr lang="en-US" sz="1200" dirty="0">
                <a:solidFill>
                  <a:srgbClr val="212121"/>
                </a:solidFill>
              </a:rPr>
              <a:t>/</a:t>
            </a:r>
            <a:r>
              <a:rPr lang="en-US" sz="1200" dirty="0" err="1">
                <a:solidFill>
                  <a:srgbClr val="212121"/>
                </a:solidFill>
              </a:rPr>
              <a:t>self.model_dir</a:t>
            </a:r>
            <a:r>
              <a:rPr lang="en-US" sz="1200" dirty="0">
                <a:solidFill>
                  <a:srgbClr val="212121"/>
                </a:solidFill>
              </a:rPr>
              <a:t>/file` using `device`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learn.load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en-US" sz="900" dirty="0">
                <a:solidFill>
                  <a:srgbClr val="212121"/>
                </a:solidFill>
              </a:rPr>
              <a:t>file, device=None, </a:t>
            </a:r>
            <a:r>
              <a:rPr lang="en-US" sz="900" dirty="0" err="1">
                <a:solidFill>
                  <a:srgbClr val="212121"/>
                </a:solidFill>
              </a:rPr>
              <a:t>with_opt</a:t>
            </a:r>
            <a:r>
              <a:rPr lang="en-US" sz="900" dirty="0">
                <a:solidFill>
                  <a:srgbClr val="212121"/>
                </a:solidFill>
              </a:rPr>
              <a:t>=True, strict=True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/>
              <a:t>SaveModel</a:t>
            </a:r>
            <a:br>
              <a:rPr lang="fr-FR" sz="1600" dirty="0"/>
            </a:br>
            <a:r>
              <a:rPr lang="fr-FR" sz="1600" dirty="0"/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9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/>
              <a:t>Used</a:t>
            </a:r>
            <a:r>
              <a:rPr lang="fr-FR" sz="1200" i="1" dirty="0"/>
              <a:t> </a:t>
            </a:r>
            <a:r>
              <a:rPr lang="fr-FR" sz="1200" i="1" dirty="0" err="1"/>
              <a:t>when</a:t>
            </a:r>
            <a:r>
              <a:rPr lang="fr-FR" sz="1200" i="1" dirty="0"/>
              <a:t> </a:t>
            </a:r>
            <a:r>
              <a:rPr lang="fr-FR" sz="1200" i="1" dirty="0" err="1"/>
              <a:t>you</a:t>
            </a:r>
            <a:r>
              <a:rPr lang="fr-FR" sz="1200" i="1" dirty="0"/>
              <a:t> </a:t>
            </a:r>
            <a:r>
              <a:rPr lang="fr-FR" sz="1200" i="1" dirty="0" err="1"/>
              <a:t>need</a:t>
            </a:r>
            <a:r>
              <a:rPr lang="fr-FR" sz="1200" i="1" dirty="0"/>
              <a:t> to </a:t>
            </a:r>
            <a:r>
              <a:rPr lang="fr-FR" sz="1200" i="1" dirty="0" err="1"/>
              <a:t>interrupt</a:t>
            </a:r>
            <a:r>
              <a:rPr lang="fr-FR" sz="1200" i="1" dirty="0"/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0"/>
            <a:ext cx="197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Optimizers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SGD (</a:t>
            </a:r>
            <a:r>
              <a:rPr lang="en-US" sz="1400" dirty="0"/>
              <a:t>params, </a:t>
            </a:r>
            <a:r>
              <a:rPr lang="en-US" sz="1400" dirty="0" err="1"/>
              <a:t>lr</a:t>
            </a:r>
            <a:r>
              <a:rPr lang="en-US" sz="1400" dirty="0"/>
              <a:t>, mom=0., wd=0., </a:t>
            </a:r>
            <a:r>
              <a:rPr lang="en-US" sz="1400" dirty="0" err="1"/>
              <a:t>decouple_wd</a:t>
            </a:r>
            <a:r>
              <a:rPr lang="en-US" sz="1400" dirty="0"/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RMSProp</a:t>
            </a:r>
            <a:r>
              <a:rPr lang="en-US" dirty="0"/>
              <a:t> (</a:t>
            </a:r>
            <a:r>
              <a:rPr lang="en-US" sz="1400" dirty="0"/>
              <a:t>params, </a:t>
            </a:r>
            <a:r>
              <a:rPr lang="en-US" sz="1400" dirty="0" err="1"/>
              <a:t>lr</a:t>
            </a:r>
            <a:r>
              <a:rPr lang="en-US" sz="1400" dirty="0"/>
              <a:t>, </a:t>
            </a:r>
            <a:r>
              <a:rPr lang="en-US" sz="1400" dirty="0" err="1"/>
              <a:t>sqr_mom</a:t>
            </a:r>
            <a:r>
              <a:rPr lang="en-US" sz="1400" dirty="0"/>
              <a:t>=0.99, mom=0., wd=0., </a:t>
            </a:r>
            <a:r>
              <a:rPr lang="en-US" sz="1400" dirty="0" err="1"/>
              <a:t>decouple_wd</a:t>
            </a:r>
            <a:r>
              <a:rPr lang="en-US" sz="1400" dirty="0"/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Adam(</a:t>
            </a:r>
            <a:r>
              <a:rPr lang="fr-FR" sz="1400" dirty="0"/>
              <a:t>params, </a:t>
            </a:r>
            <a:r>
              <a:rPr lang="fr-FR" sz="1400" dirty="0" err="1"/>
              <a:t>lr</a:t>
            </a:r>
            <a:r>
              <a:rPr lang="fr-FR" sz="1400" dirty="0"/>
              <a:t>, </a:t>
            </a:r>
            <a:r>
              <a:rPr lang="fr-FR" sz="1400" dirty="0" err="1"/>
              <a:t>mom</a:t>
            </a:r>
            <a:r>
              <a:rPr lang="fr-FR" sz="1400" dirty="0"/>
              <a:t>=0.9, </a:t>
            </a:r>
            <a:r>
              <a:rPr lang="fr-FR" sz="1400" dirty="0" err="1"/>
              <a:t>sqr_mom</a:t>
            </a:r>
            <a:r>
              <a:rPr lang="fr-FR" sz="1400" dirty="0"/>
              <a:t>=0.99, </a:t>
            </a:r>
            <a:r>
              <a:rPr lang="fr-FR" sz="1400" dirty="0" err="1"/>
              <a:t>eps</a:t>
            </a:r>
            <a:r>
              <a:rPr lang="fr-FR" sz="1400" dirty="0"/>
              <a:t>=1e-5, </a:t>
            </a:r>
            <a:r>
              <a:rPr lang="fr-FR" sz="1400" dirty="0" err="1"/>
              <a:t>wd</a:t>
            </a:r>
            <a:r>
              <a:rPr lang="fr-FR" sz="1400" dirty="0"/>
              <a:t>=0.01, </a:t>
            </a:r>
            <a:r>
              <a:rPr lang="fr-FR" sz="1400" dirty="0" err="1"/>
              <a:t>decouple_wd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RAdam</a:t>
            </a:r>
            <a:r>
              <a:rPr lang="fr-FR" dirty="0"/>
              <a:t>(</a:t>
            </a:r>
            <a:r>
              <a:rPr lang="fr-FR" sz="1400" dirty="0"/>
              <a:t>params, </a:t>
            </a:r>
            <a:r>
              <a:rPr lang="fr-FR" sz="1400" dirty="0" err="1"/>
              <a:t>lr</a:t>
            </a:r>
            <a:r>
              <a:rPr lang="fr-FR" sz="1400" dirty="0"/>
              <a:t>, </a:t>
            </a:r>
            <a:r>
              <a:rPr lang="fr-FR" sz="1400" dirty="0" err="1"/>
              <a:t>mom</a:t>
            </a:r>
            <a:r>
              <a:rPr lang="fr-FR" sz="1400" dirty="0"/>
              <a:t>=0.9, </a:t>
            </a:r>
            <a:r>
              <a:rPr lang="fr-FR" sz="1400" dirty="0" err="1"/>
              <a:t>sqr_mom</a:t>
            </a:r>
            <a:r>
              <a:rPr lang="fr-FR" sz="1400" dirty="0"/>
              <a:t>=0.99, </a:t>
            </a:r>
            <a:r>
              <a:rPr lang="fr-FR" sz="1400" dirty="0" err="1"/>
              <a:t>eps</a:t>
            </a:r>
            <a:r>
              <a:rPr lang="fr-FR" sz="1400" dirty="0"/>
              <a:t>=1e-5, </a:t>
            </a:r>
            <a:r>
              <a:rPr lang="fr-FR" sz="1400" dirty="0" err="1"/>
              <a:t>wd</a:t>
            </a:r>
            <a:r>
              <a:rPr lang="fr-FR" sz="1400" dirty="0"/>
              <a:t>=0.01, </a:t>
            </a:r>
            <a:r>
              <a:rPr lang="fr-FR" sz="1400" dirty="0" err="1"/>
              <a:t>decouple_wd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QHAdam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params,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lr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mom</a:t>
            </a:r>
            <a:r>
              <a:rPr lang="fr-FR" sz="1400" b="0" i="0" dirty="0">
                <a:effectLst/>
              </a:rPr>
              <a:t>=0.999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sqr_mom</a:t>
            </a:r>
            <a:r>
              <a:rPr lang="fr-FR" sz="1400" b="0" i="0" dirty="0">
                <a:effectLst/>
              </a:rPr>
              <a:t>=0.999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nu_1</a:t>
            </a:r>
            <a:r>
              <a:rPr lang="fr-FR" sz="1400" b="0" i="0" dirty="0">
                <a:effectLst/>
              </a:rPr>
              <a:t>=0.7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nu_2 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sz="1400" b="0" i="0" dirty="0">
                <a:effectLst/>
              </a:rPr>
              <a:t>1.0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eps</a:t>
            </a:r>
            <a:r>
              <a:rPr lang="fr-FR" sz="1400" b="0" i="0" dirty="0">
                <a:effectLst/>
              </a:rPr>
              <a:t>=1e-8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wd</a:t>
            </a:r>
            <a:r>
              <a:rPr lang="fr-FR" sz="1400" b="0" i="0" dirty="0">
                <a:effectLst/>
              </a:rPr>
              <a:t>=0.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decouple_wd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effectLst/>
              </a:rPr>
              <a:t>True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Larc</a:t>
            </a:r>
            <a:r>
              <a:rPr lang="en-US" dirty="0"/>
              <a:t>(</a:t>
            </a:r>
            <a:r>
              <a:rPr lang="en-US" sz="1400" dirty="0"/>
              <a:t>params, </a:t>
            </a:r>
            <a:r>
              <a:rPr lang="en-US" sz="1400" dirty="0" err="1"/>
              <a:t>lr</a:t>
            </a:r>
            <a:r>
              <a:rPr lang="en-US" sz="1400" dirty="0"/>
              <a:t>, mom=0.9, clip=True, </a:t>
            </a:r>
            <a:r>
              <a:rPr lang="en-US" sz="1400" dirty="0" err="1"/>
              <a:t>trust_coeff</a:t>
            </a:r>
            <a:r>
              <a:rPr lang="en-US" sz="1400" dirty="0"/>
              <a:t>=0.02, eps=1e-8, wd=0., </a:t>
            </a:r>
            <a:r>
              <a:rPr lang="en-US" sz="1400" dirty="0" err="1"/>
              <a:t>decouple_wd</a:t>
            </a:r>
            <a:r>
              <a:rPr lang="en-US" sz="1400" dirty="0"/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Lamb(</a:t>
            </a:r>
            <a:r>
              <a:rPr lang="fr-FR" sz="1400" dirty="0"/>
              <a:t>params, </a:t>
            </a:r>
            <a:r>
              <a:rPr lang="fr-FR" sz="1400" dirty="0" err="1"/>
              <a:t>lr</a:t>
            </a:r>
            <a:r>
              <a:rPr lang="fr-FR" sz="1400" dirty="0"/>
              <a:t>, </a:t>
            </a:r>
            <a:r>
              <a:rPr lang="fr-FR" sz="1400" dirty="0" err="1"/>
              <a:t>mom</a:t>
            </a:r>
            <a:r>
              <a:rPr lang="fr-FR" sz="1400" dirty="0"/>
              <a:t>=0.9, </a:t>
            </a:r>
            <a:r>
              <a:rPr lang="fr-FR" sz="1400" dirty="0" err="1"/>
              <a:t>sqr_mom</a:t>
            </a:r>
            <a:r>
              <a:rPr lang="fr-FR" sz="1400" dirty="0"/>
              <a:t>=0.99, </a:t>
            </a:r>
            <a:r>
              <a:rPr lang="fr-FR" sz="1400" dirty="0" err="1"/>
              <a:t>eps</a:t>
            </a:r>
            <a:r>
              <a:rPr lang="fr-FR" sz="1400" dirty="0"/>
              <a:t>=1e-5, </a:t>
            </a:r>
            <a:r>
              <a:rPr lang="fr-FR" sz="1400" dirty="0" err="1"/>
              <a:t>wd</a:t>
            </a:r>
            <a:r>
              <a:rPr lang="fr-FR" sz="1400" dirty="0"/>
              <a:t>=0., </a:t>
            </a:r>
            <a:r>
              <a:rPr lang="fr-FR" sz="1400" dirty="0" err="1"/>
              <a:t>decouple_wd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ranger(</a:t>
            </a:r>
            <a:r>
              <a:rPr lang="fr-FR" sz="1400" dirty="0"/>
              <a:t>p, </a:t>
            </a:r>
            <a:r>
              <a:rPr lang="fr-FR" sz="1400" dirty="0" err="1"/>
              <a:t>lr</a:t>
            </a:r>
            <a:r>
              <a:rPr lang="fr-FR" sz="1400" dirty="0"/>
              <a:t>, </a:t>
            </a:r>
            <a:r>
              <a:rPr lang="fr-FR" sz="1400" dirty="0" err="1"/>
              <a:t>mom</a:t>
            </a:r>
            <a:r>
              <a:rPr lang="fr-FR" sz="1400" dirty="0"/>
              <a:t>=0.95, </a:t>
            </a:r>
            <a:r>
              <a:rPr lang="fr-FR" sz="1400" dirty="0" err="1"/>
              <a:t>wd</a:t>
            </a:r>
            <a:r>
              <a:rPr lang="fr-FR" sz="1400" dirty="0"/>
              <a:t>=0.01, </a:t>
            </a:r>
            <a:r>
              <a:rPr lang="fr-FR" sz="1400" dirty="0" err="1"/>
              <a:t>eps</a:t>
            </a:r>
            <a:r>
              <a:rPr lang="fr-FR" sz="1400" dirty="0"/>
              <a:t>=1e-6, 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0"/>
            <a:ext cx="6929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Optimizer</a:t>
            </a:r>
            <a:r>
              <a:rPr lang="fr-FR" sz="3200" dirty="0">
                <a:solidFill>
                  <a:srgbClr val="7F7F7F"/>
                </a:solidFill>
              </a:rPr>
              <a:t> - </a:t>
            </a:r>
            <a:r>
              <a:rPr lang="fr-FR" sz="3200" dirty="0" err="1">
                <a:solidFill>
                  <a:srgbClr val="7F7F7F"/>
                </a:solidFill>
              </a:rPr>
              <a:t>Hyperparameters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scheduling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SchedLin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(start, end)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SchedCos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(start, end)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SchedNo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(start, end)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SchedExp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(start, end)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SchedPoly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(start, end, power)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combine_scheds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pcts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scheds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combined_cos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(pct, start, middle, end)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</a:rPr>
              <a:t>ParamScheduler</a:t>
            </a:r>
            <a:r>
              <a:rPr lang="fr-FR" b="0" i="0" dirty="0">
                <a:effectLst/>
              </a:rPr>
              <a:t>(</a:t>
            </a:r>
            <a:r>
              <a:rPr lang="fr-FR" b="0" i="0" dirty="0" err="1">
                <a:effectLst/>
              </a:rPr>
              <a:t>scheds</a:t>
            </a:r>
            <a:r>
              <a:rPr lang="fr-FR" b="0" i="0" dirty="0">
                <a:effectLst/>
              </a:rPr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scheds</a:t>
            </a:r>
            <a:r>
              <a:rPr lang="fr-FR" dirty="0"/>
              <a:t> = { '</a:t>
            </a:r>
            <a:r>
              <a:rPr lang="fr-FR" dirty="0" err="1"/>
              <a:t>lr</a:t>
            </a:r>
            <a:r>
              <a:rPr lang="fr-FR" dirty="0"/>
              <a:t>’:       </a:t>
            </a:r>
            <a:r>
              <a:rPr lang="fr-FR" dirty="0" err="1"/>
              <a:t>combined_cos</a:t>
            </a:r>
            <a:r>
              <a:rPr lang="fr-FR" dirty="0"/>
              <a:t>(</a:t>
            </a:r>
            <a:r>
              <a:rPr lang="fr-FR" dirty="0" err="1"/>
              <a:t>pct_start</a:t>
            </a:r>
            <a:r>
              <a:rPr lang="fr-FR" dirty="0"/>
              <a:t>, </a:t>
            </a:r>
            <a:r>
              <a:rPr lang="fr-FR" dirty="0" err="1"/>
              <a:t>lr_max</a:t>
            </a:r>
            <a:r>
              <a:rPr lang="fr-FR" dirty="0"/>
              <a:t>/div, </a:t>
            </a:r>
            <a:r>
              <a:rPr lang="fr-FR" dirty="0" err="1"/>
              <a:t>lr_max</a:t>
            </a:r>
            <a:r>
              <a:rPr lang="fr-FR" dirty="0"/>
              <a:t>, </a:t>
            </a:r>
            <a:r>
              <a:rPr lang="fr-FR" dirty="0" err="1"/>
              <a:t>lr_max</a:t>
            </a:r>
            <a:r>
              <a:rPr lang="fr-FR" dirty="0"/>
              <a:t>/</a:t>
            </a:r>
            <a:r>
              <a:rPr lang="fr-FR" dirty="0" err="1"/>
              <a:t>div_final</a:t>
            </a:r>
            <a:r>
              <a:rPr lang="fr-FR" dirty="0"/>
              <a:t>),</a:t>
            </a:r>
          </a:p>
          <a:p>
            <a:r>
              <a:rPr lang="fr-FR" dirty="0"/>
              <a:t>                   '</a:t>
            </a:r>
            <a:r>
              <a:rPr lang="fr-FR" dirty="0" err="1"/>
              <a:t>mom</a:t>
            </a:r>
            <a:r>
              <a:rPr lang="fr-FR" dirty="0"/>
              <a:t>': </a:t>
            </a:r>
            <a:r>
              <a:rPr lang="fr-FR" dirty="0" err="1"/>
              <a:t>combined_cos</a:t>
            </a:r>
            <a:r>
              <a:rPr lang="fr-FR" dirty="0"/>
              <a:t>(</a:t>
            </a:r>
            <a:r>
              <a:rPr lang="fr-FR" dirty="0" err="1"/>
              <a:t>pct_start</a:t>
            </a:r>
            <a:r>
              <a:rPr lang="fr-FR" dirty="0"/>
              <a:t>, *(</a:t>
            </a:r>
            <a:r>
              <a:rPr lang="fr-FR" dirty="0" err="1"/>
              <a:t>self.moms</a:t>
            </a:r>
            <a:r>
              <a:rPr lang="fr-FR" dirty="0"/>
              <a:t> if </a:t>
            </a:r>
            <a:r>
              <a:rPr lang="fr-FR" dirty="0" err="1"/>
              <a:t>moms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None else </a:t>
            </a:r>
            <a:r>
              <a:rPr lang="fr-FR" dirty="0" err="1"/>
              <a:t>moms</a:t>
            </a:r>
            <a:r>
              <a:rPr lang="fr-FR" dirty="0"/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24292E"/>
                </a:solidFill>
                <a:effectLst/>
              </a:rPr>
              <a:t>learner.</a:t>
            </a:r>
            <a:r>
              <a:rPr lang="fr-FR" b="1" i="0" dirty="0" err="1">
                <a:effectLst/>
              </a:rPr>
              <a:t>fit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n_epoch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fr-FR" b="0" i="0" dirty="0">
                <a:effectLst/>
              </a:rPr>
              <a:t>=</a:t>
            </a:r>
            <a:r>
              <a:rPr lang="fr-FR" b="1" i="0" dirty="0" err="1">
                <a:effectLst/>
              </a:rPr>
              <a:t>ParamScheduler</a:t>
            </a:r>
            <a:r>
              <a:rPr lang="fr-FR" b="1" i="0" dirty="0">
                <a:solidFill>
                  <a:srgbClr val="24292E"/>
                </a:solidFill>
                <a:effectLst/>
              </a:rPr>
              <a:t>(</a:t>
            </a:r>
            <a:r>
              <a:rPr lang="fr-FR" b="1" i="0" dirty="0" err="1">
                <a:solidFill>
                  <a:srgbClr val="24292E"/>
                </a:solidFill>
                <a:effectLst/>
              </a:rPr>
              <a:t>scheds</a:t>
            </a:r>
            <a:r>
              <a:rPr lang="fr-FR" b="1" i="0" dirty="0">
                <a:solidFill>
                  <a:srgbClr val="24292E"/>
                </a:solidFill>
                <a:effectLst/>
              </a:rPr>
              <a:t>)</a:t>
            </a:r>
            <a:r>
              <a:rPr lang="fr-FR" b="0" i="0" dirty="0">
                <a:effectLst/>
              </a:rPr>
              <a:t>+L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cbs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reset_opt</a:t>
            </a:r>
            <a:r>
              <a:rPr lang="fr-FR" b="0" i="0" dirty="0">
                <a:effectLst/>
              </a:rPr>
              <a:t>=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reset_opt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wd</a:t>
            </a:r>
            <a:r>
              <a:rPr lang="fr-FR" b="0" i="0" dirty="0">
                <a:effectLst/>
              </a:rPr>
              <a:t>=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wd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</a:p>
          <a:p>
            <a:endParaRPr lang="fr-FR" sz="800" b="0" i="0" dirty="0">
              <a:solidFill>
                <a:srgbClr val="24292E"/>
              </a:solidFill>
              <a:effectLst/>
            </a:endParaRPr>
          </a:p>
          <a:p>
            <a:r>
              <a:rPr lang="fr-FR" dirty="0">
                <a:solidFill>
                  <a:srgbClr val="24292E"/>
                </a:solidFill>
              </a:rPr>
              <a:t>     [</a:t>
            </a:r>
            <a:r>
              <a:rPr lang="fr-FR" dirty="0" err="1">
                <a:solidFill>
                  <a:srgbClr val="24292E"/>
                </a:solidFill>
              </a:rPr>
              <a:t>before_batch</a:t>
            </a:r>
            <a:r>
              <a:rPr lang="fr-FR" dirty="0">
                <a:solidFill>
                  <a:srgbClr val="24292E"/>
                </a:solidFill>
              </a:rPr>
              <a:t>]    </a:t>
            </a:r>
            <a:r>
              <a:rPr lang="fr-FR" b="0" i="0" dirty="0">
                <a:effectLst/>
              </a:rPr>
              <a:t>for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n,f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>
                <a:effectLst/>
              </a:rPr>
              <a:t>in</a:t>
            </a:r>
            <a:r>
              <a:rPr lang="fr-FR" b="0" i="0" dirty="0">
                <a:solidFill>
                  <a:srgbClr val="24292E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scheds.</a:t>
            </a:r>
            <a:r>
              <a:rPr lang="fr-FR" b="0" i="0" dirty="0" err="1">
                <a:effectLst/>
              </a:rPr>
              <a:t>items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(): </a:t>
            </a:r>
            <a:r>
              <a:rPr lang="fr-FR" dirty="0" err="1">
                <a:solidFill>
                  <a:srgbClr val="24292E"/>
                </a:solidFill>
              </a:rPr>
              <a:t>learn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.</a:t>
            </a:r>
            <a:r>
              <a:rPr lang="fr-FR" b="1" i="0" dirty="0" err="1">
                <a:solidFill>
                  <a:srgbClr val="24292E"/>
                </a:solidFill>
                <a:effectLst/>
              </a:rPr>
              <a:t>opt.</a:t>
            </a:r>
            <a:r>
              <a:rPr lang="fr-FR" b="1" i="0" dirty="0" err="1">
                <a:effectLst/>
              </a:rPr>
              <a:t>set_hyper</a:t>
            </a:r>
            <a:r>
              <a:rPr lang="fr-FR" b="1" i="0" dirty="0">
                <a:solidFill>
                  <a:srgbClr val="24292E"/>
                </a:solidFill>
                <a:effectLst/>
              </a:rPr>
              <a:t>(n, </a:t>
            </a:r>
            <a:r>
              <a:rPr lang="fr-FR" b="1" i="0" dirty="0">
                <a:effectLst/>
              </a:rPr>
              <a:t>f</a:t>
            </a:r>
            <a:r>
              <a:rPr lang="fr-FR" b="1" dirty="0">
                <a:solidFill>
                  <a:srgbClr val="24292E"/>
                </a:solidFill>
              </a:rPr>
              <a:t>(</a:t>
            </a:r>
            <a:r>
              <a:rPr lang="fr-FR" b="1" i="0" dirty="0" err="1">
                <a:solidFill>
                  <a:srgbClr val="24292E"/>
                </a:solidFill>
                <a:effectLst/>
              </a:rPr>
              <a:t>pct_train</a:t>
            </a:r>
            <a:r>
              <a:rPr lang="fr-FR" b="1" i="0" dirty="0">
                <a:solidFill>
                  <a:srgbClr val="24292E"/>
                </a:solidFill>
                <a:effectLst/>
              </a:rPr>
              <a:t>))</a:t>
            </a:r>
            <a:endParaRPr lang="fr-FR" b="1" dirty="0">
              <a:solidFill>
                <a:srgbClr val="24292E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Linear schedule function from `start` to `end`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Cosine schedule function from `start` to `end`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Constant schedule function with `start` value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Exponential schedule function from `start` to `end`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Polynomial schedule (of `power`) function from `start` to `end`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Combine `scheds` according to `</a:t>
            </a:r>
            <a:r>
              <a:rPr lang="en-US" sz="1600" b="0" i="0" dirty="0" err="1">
                <a:effectLst/>
              </a:rPr>
              <a:t>pcts</a:t>
            </a:r>
            <a:r>
              <a:rPr lang="en-US" sz="1600" b="0" i="0" dirty="0">
                <a:effectLst/>
              </a:rPr>
              <a:t>` in one function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Scheduler with cosine annealing from `</a:t>
            </a:r>
            <a:r>
              <a:rPr lang="en-US" sz="1600" b="0" i="0" dirty="0" err="1">
                <a:effectLst/>
              </a:rPr>
              <a:t>start`→`middle</a:t>
            </a:r>
            <a:r>
              <a:rPr lang="en-US" sz="1600" b="0" i="0" dirty="0">
                <a:effectLst/>
              </a:rPr>
              <a:t>` &amp; `</a:t>
            </a:r>
            <a:r>
              <a:rPr lang="en-US" sz="1600" b="0" i="0" dirty="0" err="1">
                <a:effectLst/>
              </a:rPr>
              <a:t>middle`→`end</a:t>
            </a:r>
            <a:r>
              <a:rPr lang="en-US" sz="1600" b="0" i="0" dirty="0">
                <a:effectLst/>
              </a:rPr>
              <a:t>`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49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Schedule hyper-parameters according to `scheds`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0"/>
            <a:ext cx="375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Create</a:t>
            </a:r>
            <a:r>
              <a:rPr lang="fr-FR" sz="3200" dirty="0">
                <a:solidFill>
                  <a:srgbClr val="7F7F7F"/>
                </a:solidFill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create_body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arch,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n_in</a:t>
            </a:r>
            <a:r>
              <a:rPr lang="en-US" sz="1400" b="0" i="0" dirty="0">
                <a:effectLst/>
              </a:rPr>
              <a:t>=3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pretrained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cut</a:t>
            </a:r>
            <a:r>
              <a:rPr lang="en-US" sz="1400" b="0" i="0" dirty="0">
                <a:effectLst/>
              </a:rPr>
              <a:t>=None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Cut off the body of a typically pretrained `arch` as determined by `cut`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create_head</a:t>
            </a:r>
            <a:r>
              <a:rPr lang="en-US" dirty="0"/>
              <a:t>(</a:t>
            </a:r>
            <a:r>
              <a:rPr lang="en-US" sz="1400" dirty="0" err="1"/>
              <a:t>nf</a:t>
            </a:r>
            <a:r>
              <a:rPr lang="en-US" sz="1400" dirty="0"/>
              <a:t>, </a:t>
            </a:r>
            <a:r>
              <a:rPr lang="en-US" sz="1400" dirty="0" err="1"/>
              <a:t>n_out</a:t>
            </a:r>
            <a:r>
              <a:rPr lang="en-US" sz="1400" dirty="0"/>
              <a:t>, </a:t>
            </a:r>
            <a:r>
              <a:rPr lang="en-US" sz="1400" dirty="0" err="1"/>
              <a:t>lin_ftrs</a:t>
            </a:r>
            <a:r>
              <a:rPr lang="en-US" sz="1400" dirty="0"/>
              <a:t>=None, </a:t>
            </a:r>
            <a:r>
              <a:rPr lang="en-US" sz="1400" dirty="0" err="1"/>
              <a:t>ps</a:t>
            </a:r>
            <a:r>
              <a:rPr lang="en-US" sz="1400" dirty="0"/>
              <a:t>=0.5, </a:t>
            </a:r>
            <a:r>
              <a:rPr lang="en-US" sz="1400" dirty="0" err="1"/>
              <a:t>concat_pool</a:t>
            </a:r>
            <a:r>
              <a:rPr lang="en-US" sz="1400" dirty="0"/>
              <a:t>=True, </a:t>
            </a:r>
            <a:r>
              <a:rPr lang="en-US" sz="1400" dirty="0" err="1"/>
              <a:t>first_bn</a:t>
            </a:r>
            <a:r>
              <a:rPr lang="en-US" sz="1400" dirty="0"/>
              <a:t>=True, </a:t>
            </a:r>
            <a:r>
              <a:rPr lang="en-US" sz="1400" dirty="0" err="1"/>
              <a:t>bn_final</a:t>
            </a:r>
            <a:r>
              <a:rPr lang="en-US" sz="1400" dirty="0"/>
              <a:t>=False, </a:t>
            </a:r>
            <a:r>
              <a:rPr lang="en-US" sz="1400" dirty="0" err="1"/>
              <a:t>lin_first</a:t>
            </a:r>
            <a:r>
              <a:rPr lang="en-US" sz="1400" dirty="0"/>
              <a:t>=False, </a:t>
            </a:r>
            <a:r>
              <a:rPr lang="en-US" sz="1400" dirty="0" err="1"/>
              <a:t>y_range</a:t>
            </a:r>
            <a:r>
              <a:rPr lang="en-US" sz="1400" dirty="0"/>
              <a:t>=None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Model head that takes `nf` features, runs through `lin_ftrs`, and out `n_out` classes.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create_cnn_model</a:t>
            </a:r>
            <a:r>
              <a:rPr lang="en-US" dirty="0"/>
              <a:t>(</a:t>
            </a:r>
            <a:r>
              <a:rPr lang="en-US" sz="1400" dirty="0"/>
              <a:t>arch, </a:t>
            </a:r>
            <a:r>
              <a:rPr lang="en-US" sz="1400" dirty="0" err="1"/>
              <a:t>n_out</a:t>
            </a:r>
            <a:r>
              <a:rPr lang="en-US" sz="1400" dirty="0"/>
              <a:t>, pretrained=True, cut=None, </a:t>
            </a:r>
            <a:r>
              <a:rPr lang="en-US" sz="1400" dirty="0" err="1"/>
              <a:t>n_in</a:t>
            </a:r>
            <a:r>
              <a:rPr lang="en-US" sz="1400" dirty="0"/>
              <a:t>=3, </a:t>
            </a:r>
            <a:r>
              <a:rPr lang="en-US" sz="1400" dirty="0" err="1"/>
              <a:t>init</a:t>
            </a:r>
            <a:r>
              <a:rPr lang="en-US" sz="1400" dirty="0"/>
              <a:t>=</a:t>
            </a:r>
            <a:r>
              <a:rPr lang="en-US" sz="1400" dirty="0" err="1"/>
              <a:t>nn.init.kaiming_normal</a:t>
            </a:r>
            <a:r>
              <a:rPr lang="en-US" sz="1400" dirty="0"/>
              <a:t>_, </a:t>
            </a:r>
            <a:r>
              <a:rPr lang="en-US" sz="1400" dirty="0" err="1"/>
              <a:t>custom_head</a:t>
            </a:r>
            <a:r>
              <a:rPr lang="en-US" sz="1400" dirty="0"/>
              <a:t>=None, </a:t>
            </a:r>
            <a:r>
              <a:rPr lang="en-US" sz="1400" dirty="0" err="1"/>
              <a:t>concat_pool</a:t>
            </a:r>
            <a:r>
              <a:rPr lang="en-US" sz="1400" dirty="0"/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Create custom convnet architecture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 resnet18 | resnet34 | resnet50 | resnet101 | resnet152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 xresnet18 | xresnet34 | xresnet50 | xresnet101 | xresnet152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</a:rPr>
              <a:t> </a:t>
            </a:r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squeezenet1_0 | squeezenet1_1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densenet121 | densenet169 | densenet201 | densenet161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arch</a:t>
            </a:r>
            <a:r>
              <a:rPr lang="fr-FR" sz="1600" dirty="0"/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arch</a:t>
            </a:r>
            <a:r>
              <a:rPr lang="fr-FR" sz="1600" dirty="0"/>
              <a:t> = </a:t>
            </a:r>
            <a:r>
              <a:rPr lang="fr-FR" sz="1600" dirty="0" err="1"/>
              <a:t>alexnet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</a:rPr>
              <a:t>create_unet_model</a:t>
            </a:r>
            <a:r>
              <a:rPr lang="en-US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arch,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n_out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img_size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pretrained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cut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n_in</a:t>
            </a:r>
            <a:r>
              <a:rPr lang="en-US" sz="1400" b="0" i="0" dirty="0">
                <a:effectLst/>
              </a:rPr>
              <a:t>=3</a:t>
            </a:r>
            <a:r>
              <a:rPr lang="en-US" b="0" i="0" dirty="0">
                <a:effectLst/>
              </a:rPr>
              <a:t>)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Create custom unet architecture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0"/>
            <a:ext cx="447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Create</a:t>
            </a:r>
            <a:r>
              <a:rPr lang="fr-FR" sz="3200" dirty="0">
                <a:solidFill>
                  <a:srgbClr val="7F7F7F"/>
                </a:solidFill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get_language_model</a:t>
            </a:r>
            <a:r>
              <a:rPr lang="en-US" dirty="0"/>
              <a:t>(</a:t>
            </a:r>
            <a:r>
              <a:rPr lang="en-US" sz="1400" dirty="0"/>
              <a:t>arch, </a:t>
            </a:r>
            <a:r>
              <a:rPr lang="en-US" sz="1400" dirty="0" err="1"/>
              <a:t>vocab_sz</a:t>
            </a:r>
            <a:r>
              <a:rPr lang="en-US" sz="1400" dirty="0"/>
              <a:t>, config=None, </a:t>
            </a:r>
            <a:r>
              <a:rPr lang="en-US" sz="1400" dirty="0" err="1"/>
              <a:t>drop_mult</a:t>
            </a:r>
            <a:r>
              <a:rPr lang="en-US" sz="1400" dirty="0"/>
              <a:t>=1.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Create a language model from `arch` and its `config`.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AWD_LSTM | AWD_QRNN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get_text_classifier</a:t>
            </a:r>
            <a:r>
              <a:rPr lang="fr-FR" dirty="0"/>
              <a:t>(</a:t>
            </a:r>
            <a:r>
              <a:rPr lang="fr-FR" sz="1400" dirty="0" err="1"/>
              <a:t>arch</a:t>
            </a:r>
            <a:r>
              <a:rPr lang="fr-FR" sz="1400" dirty="0"/>
              <a:t>, </a:t>
            </a:r>
            <a:r>
              <a:rPr lang="fr-FR" sz="1400" dirty="0" err="1"/>
              <a:t>vocab_sz</a:t>
            </a:r>
            <a:r>
              <a:rPr lang="fr-FR" sz="1400" dirty="0"/>
              <a:t>, </a:t>
            </a:r>
            <a:r>
              <a:rPr lang="fr-FR" sz="1400" dirty="0" err="1"/>
              <a:t>n_class</a:t>
            </a:r>
            <a:r>
              <a:rPr lang="fr-FR" sz="1400" dirty="0"/>
              <a:t>, </a:t>
            </a:r>
            <a:r>
              <a:rPr lang="fr-FR" sz="1400" dirty="0" err="1"/>
              <a:t>seq_len</a:t>
            </a:r>
            <a:r>
              <a:rPr lang="fr-FR" sz="1400" dirty="0"/>
              <a:t>=72, config=None, </a:t>
            </a:r>
            <a:r>
              <a:rPr lang="fr-FR" sz="1400" dirty="0" err="1"/>
              <a:t>drop_mult</a:t>
            </a:r>
            <a:r>
              <a:rPr lang="fr-FR" sz="1400" dirty="0"/>
              <a:t>=1., </a:t>
            </a:r>
            <a:r>
              <a:rPr lang="fr-FR" sz="1400" dirty="0" err="1"/>
              <a:t>lin_ftrs</a:t>
            </a:r>
            <a:r>
              <a:rPr lang="fr-FR" sz="1400" dirty="0"/>
              <a:t>=None,  </a:t>
            </a:r>
            <a:r>
              <a:rPr lang="fr-FR" sz="1400" dirty="0" err="1"/>
              <a:t>ps</a:t>
            </a:r>
            <a:r>
              <a:rPr lang="fr-FR" sz="1400" dirty="0"/>
              <a:t>=None, </a:t>
            </a:r>
            <a:r>
              <a:rPr lang="fr-FR" sz="1400" dirty="0" err="1"/>
              <a:t>pad_idx</a:t>
            </a:r>
            <a:r>
              <a:rPr lang="fr-FR" sz="1400" dirty="0"/>
              <a:t>=1, </a:t>
            </a:r>
            <a:r>
              <a:rPr lang="fr-FR" sz="1400" dirty="0" err="1"/>
              <a:t>max_len</a:t>
            </a:r>
            <a:r>
              <a:rPr lang="fr-FR" sz="1400" dirty="0"/>
              <a:t>=72*20, </a:t>
            </a:r>
            <a:r>
              <a:rPr lang="fr-FR" sz="1400" dirty="0" err="1"/>
              <a:t>y_range</a:t>
            </a:r>
            <a:r>
              <a:rPr lang="fr-FR" sz="1400" dirty="0"/>
              <a:t>=None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 text classifier from `arch` and its `config`, maybe `pretrained`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arch</a:t>
            </a:r>
            <a:r>
              <a:rPr lang="fr-FR" sz="1600" b="0" i="0" dirty="0">
                <a:effectLst/>
              </a:rPr>
              <a:t> = AWD_LSTM | AWD_QRNN</a:t>
            </a:r>
            <a:endParaRPr lang="fr-FR" sz="160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basic_critic</a:t>
            </a:r>
            <a:r>
              <a:rPr lang="en-US" dirty="0"/>
              <a:t>(</a:t>
            </a:r>
            <a:r>
              <a:rPr lang="en-US" sz="1400" dirty="0" err="1"/>
              <a:t>in_size</a:t>
            </a:r>
            <a:r>
              <a:rPr lang="en-US" sz="1400" dirty="0"/>
              <a:t>, </a:t>
            </a:r>
            <a:r>
              <a:rPr lang="en-US" sz="1400" dirty="0" err="1"/>
              <a:t>n_channels</a:t>
            </a:r>
            <a:r>
              <a:rPr lang="en-US" sz="1400" dirty="0"/>
              <a:t>, </a:t>
            </a:r>
            <a:r>
              <a:rPr lang="en-US" sz="1400" dirty="0" err="1"/>
              <a:t>n_features</a:t>
            </a:r>
            <a:r>
              <a:rPr lang="en-US" sz="1400" dirty="0"/>
              <a:t>=64, </a:t>
            </a:r>
            <a:r>
              <a:rPr lang="en-US" sz="1400" dirty="0" err="1"/>
              <a:t>n_extra_layers</a:t>
            </a:r>
            <a:r>
              <a:rPr lang="en-US" sz="1400" dirty="0"/>
              <a:t>=0, </a:t>
            </a:r>
            <a:r>
              <a:rPr lang="en-US" sz="1400" dirty="0" err="1"/>
              <a:t>norm_type</a:t>
            </a:r>
            <a:r>
              <a:rPr lang="en-US" sz="1400" dirty="0"/>
              <a:t>=</a:t>
            </a:r>
            <a:r>
              <a:rPr lang="en-US" sz="1400" dirty="0" err="1"/>
              <a:t>NormType.Batch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 basic critic for images `n_channels` x `in_size` x `in_size`.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basic_generator</a:t>
            </a:r>
            <a:r>
              <a:rPr lang="en-US" dirty="0"/>
              <a:t>(</a:t>
            </a:r>
            <a:r>
              <a:rPr lang="en-US" sz="1400" dirty="0" err="1"/>
              <a:t>out_size</a:t>
            </a:r>
            <a:r>
              <a:rPr lang="en-US" sz="1400" dirty="0"/>
              <a:t>, </a:t>
            </a:r>
            <a:r>
              <a:rPr lang="en-US" sz="1400" dirty="0" err="1"/>
              <a:t>n_channels</a:t>
            </a:r>
            <a:r>
              <a:rPr lang="en-US" sz="1400" dirty="0"/>
              <a:t>, </a:t>
            </a:r>
            <a:r>
              <a:rPr lang="en-US" sz="1400" dirty="0" err="1"/>
              <a:t>in_sz</a:t>
            </a:r>
            <a:r>
              <a:rPr lang="en-US" sz="1400" dirty="0"/>
              <a:t>=100, </a:t>
            </a:r>
            <a:r>
              <a:rPr lang="en-US" sz="1400" dirty="0" err="1"/>
              <a:t>n_features</a:t>
            </a:r>
            <a:r>
              <a:rPr lang="en-US" sz="1400" dirty="0"/>
              <a:t>=64, </a:t>
            </a:r>
            <a:r>
              <a:rPr lang="en-US" sz="1400" dirty="0" err="1"/>
              <a:t>n_extra_layers</a:t>
            </a:r>
            <a:r>
              <a:rPr lang="en-US" sz="1400" dirty="0"/>
              <a:t>=0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 basic generator from `in_sz` to images `n_channels` x `out_size` x `out_size`.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gan_critic</a:t>
            </a:r>
            <a:r>
              <a:rPr lang="fr-FR" dirty="0"/>
              <a:t>(</a:t>
            </a:r>
            <a:r>
              <a:rPr lang="fr-FR" sz="1400" dirty="0" err="1"/>
              <a:t>n_channels</a:t>
            </a:r>
            <a:r>
              <a:rPr lang="fr-FR" sz="1400" dirty="0"/>
              <a:t>=3, </a:t>
            </a:r>
            <a:r>
              <a:rPr lang="fr-FR" sz="1400" dirty="0" err="1"/>
              <a:t>nf</a:t>
            </a:r>
            <a:r>
              <a:rPr lang="fr-FR" sz="1400" dirty="0"/>
              <a:t>=128, </a:t>
            </a:r>
            <a:r>
              <a:rPr lang="fr-FR" sz="1400" dirty="0" err="1"/>
              <a:t>n_blocks</a:t>
            </a:r>
            <a:r>
              <a:rPr lang="fr-FR" sz="1400" dirty="0"/>
              <a:t>=3, p=0.15</a:t>
            </a:r>
            <a:r>
              <a:rPr lang="fr-FR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Critic to train a `GAN`.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0"/>
            <a:ext cx="810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</a:t>
            </a:r>
            <a:r>
              <a:rPr lang="fr-FR" sz="3200" dirty="0" err="1">
                <a:solidFill>
                  <a:srgbClr val="7F7F7F"/>
                </a:solidFill>
              </a:rPr>
              <a:t>Functions</a:t>
            </a:r>
            <a:r>
              <a:rPr lang="fr-FR" sz="3200" dirty="0">
                <a:solidFill>
                  <a:srgbClr val="7F7F7F"/>
                </a:solidFill>
              </a:rPr>
              <a:t>, </a:t>
            </a:r>
            <a:r>
              <a:rPr lang="fr-FR" sz="3200" dirty="0" err="1">
                <a:solidFill>
                  <a:srgbClr val="7F7F7F"/>
                </a:solidFill>
              </a:rPr>
              <a:t>Shapes</a:t>
            </a:r>
            <a:r>
              <a:rPr lang="fr-FR" sz="3200" dirty="0">
                <a:solidFill>
                  <a:srgbClr val="7F7F7F"/>
                </a:solidFill>
              </a:rPr>
              <a:t> &amp; </a:t>
            </a:r>
            <a:r>
              <a:rPr lang="fr-FR" sz="3200" dirty="0" err="1">
                <a:solidFill>
                  <a:srgbClr val="7F7F7F"/>
                </a:solidFill>
              </a:rPr>
              <a:t>Pooling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Identity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Do nothing at all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Lambda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An easy way to create a pytorch layer for a simple `func`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PartialLambda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Layer that applies `partial(func, **kwargs)`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Flatten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Flatten `x` to a single dimension, e.g. at end of a model. `full` for rank-1 tensor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View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Reshape `x` to `size`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ResizeBatch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Reshape `x` to `size`, keeping batch dim the same size"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AdaptiveConcatPool1d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Layer that concats `AdaptiveAvgPool1d` and `AdaptiveMaxPool1d`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AdaptiveConcatPool2d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Layer that concats `AdaptiveAvgPool2d` and `AdaptiveMaxPool2d`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PoolFlatten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Combine `nn.AdaptiveAvgPool2d` and `Flatten`.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AdaptiveAvgPool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nn.AdaptiveAvgPool layer for `ndim`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MaxPool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nn.MaxPool layer for `ndim`</a:t>
            </a:r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AvgPool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nn.AvgPool layer for `ndim`</a:t>
            </a:r>
            <a:endParaRPr lang="fr-FR" sz="1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Module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Same as `nn.Module`, but no need for subclasses to call `super().__init__`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0"/>
            <a:ext cx="756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Combine </a:t>
            </a:r>
            <a:r>
              <a:rPr lang="fr-FR" sz="3200" dirty="0" err="1">
                <a:solidFill>
                  <a:srgbClr val="7F7F7F"/>
                </a:solidFill>
              </a:rPr>
              <a:t>layers</a:t>
            </a:r>
            <a:r>
              <a:rPr lang="fr-FR" sz="3200" dirty="0">
                <a:solidFill>
                  <a:srgbClr val="7F7F7F"/>
                </a:solidFill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Debugger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A module to debug inside a model.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Embedding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Embedding layer with truncated normal initialization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trunc_normal</a:t>
            </a:r>
            <a:r>
              <a:rPr lang="fr-FR" sz="1600" b="0" i="0" dirty="0">
                <a:effectLst/>
              </a:rPr>
              <a:t>_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SigmoidRange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Sigmoid module with range `(low, high)`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sequential(*args)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an `nn.Sequential`, wrapping items with `Lambda` if needed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SequentialEx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Like `nn.Sequential`, but with ModuleList semantics, and can access module input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MergeLayer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Merge a shortcut with the result of the module by adding them or concatenating them if `dense=True`.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Concatenate layers outputs over a given dim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ProdLayer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Merge a shortcut with the result of the module by multiplying them.</a:t>
            </a:r>
            <a:endParaRPr lang="fr-FR" sz="16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children_and_parameters</a:t>
            </a:r>
            <a:r>
              <a:rPr lang="fr-FR" dirty="0"/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Return the children of `m` and its direct parameters not registered in modules.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flatten_model(m)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Return the list of all submodules and parameters of `m`</a:t>
            </a:r>
            <a:endParaRPr lang="fr-FR" sz="16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ResizeToOrig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When used with </a:t>
            </a:r>
            <a:r>
              <a:rPr lang="en-US" sz="1600" dirty="0" err="1"/>
              <a:t>SequentialEx</a:t>
            </a:r>
            <a:r>
              <a:rPr lang="en-US" sz="1600" dirty="0"/>
              <a:t>, resizes the input of the module to the shape of the input of the </a:t>
            </a:r>
            <a:r>
              <a:rPr lang="en-US" sz="1600" dirty="0" err="1"/>
              <a:t>SequentialEx</a:t>
            </a:r>
            <a:r>
              <a:rPr lang="en-US" sz="1600" dirty="0"/>
              <a:t> block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0"/>
            <a:ext cx="6826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Activations &amp; </a:t>
            </a:r>
            <a:r>
              <a:rPr lang="fr-FR" sz="3200" dirty="0" err="1">
                <a:solidFill>
                  <a:srgbClr val="7F7F7F"/>
                </a:solidFill>
              </a:rPr>
              <a:t>Norms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sigmoid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`</a:t>
            </a:r>
            <a:r>
              <a:rPr lang="en-US" sz="1600" dirty="0" err="1"/>
              <a:t>torch.sigmoid</a:t>
            </a:r>
            <a:r>
              <a:rPr lang="en-US" sz="1600" dirty="0"/>
              <a:t>`, plus clamping to `(eps,1-eps)</a:t>
            </a:r>
            <a:endParaRPr lang="fr-FR" sz="1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BatchNorm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BatchNorm layer with `nf` features and `ndim` initialized depending on `norm_type`.</a:t>
            </a:r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InstanceNorm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InstanceNorm layer with `nf` features and `ndim` initialized depending on `norm_type`.</a:t>
            </a:r>
            <a:endParaRPr lang="fr-FR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BatchNorm1dFlat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`nn.BatchNorm1d`, but first flattens leading dimensions</a:t>
            </a:r>
            <a:endParaRPr lang="fr-FR" sz="1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LinBnDrop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Module grouping `BatchNorm1d`, `Dropout` and `Linear` layers</a:t>
            </a:r>
            <a:endParaRPr lang="fr-FR" sz="16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F.relu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F.leaky_relu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__default_init__ = kaiming_uniform_</a:t>
            </a:r>
            <a:endParaRPr lang="fr-FR" sz="16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nn.ReLU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nn.ReLU6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nn.LeakyReLU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sigmoid</a:t>
            </a:r>
            <a:r>
              <a:rPr lang="fr-FR" dirty="0"/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F.sigmoid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F.tanh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nn.Sigmoid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nn.Tanh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__default_init__ = xavier_uniform_</a:t>
            </a:r>
            <a:endParaRPr lang="fr-FR" sz="16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defaults.activation</a:t>
            </a:r>
            <a:r>
              <a:rPr lang="fr-FR" b="0" i="0" dirty="0">
                <a:effectLst/>
              </a:rPr>
              <a:t>=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nn.</a:t>
            </a:r>
            <a:r>
              <a:rPr lang="fr-FR" b="0" i="0" dirty="0" err="1">
                <a:effectLst/>
              </a:rPr>
              <a:t>ReLU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init_default</a:t>
            </a:r>
            <a:r>
              <a:rPr lang="fr-FR" dirty="0"/>
              <a:t>(</a:t>
            </a:r>
            <a:r>
              <a:rPr lang="fr-FR" sz="1400" dirty="0"/>
              <a:t>m, </a:t>
            </a:r>
            <a:r>
              <a:rPr lang="fr-FR" sz="1400" dirty="0" err="1"/>
              <a:t>func</a:t>
            </a:r>
            <a:r>
              <a:rPr lang="fr-FR" sz="1400" dirty="0"/>
              <a:t>=</a:t>
            </a:r>
            <a:r>
              <a:rPr lang="fr-FR" sz="1400" dirty="0" err="1"/>
              <a:t>nn.init.kaiming_normal</a:t>
            </a:r>
            <a:r>
              <a:rPr lang="fr-FR" sz="1400" dirty="0"/>
              <a:t>_</a:t>
            </a:r>
            <a:r>
              <a:rPr lang="fr-FR" dirty="0"/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init_linear</a:t>
            </a:r>
            <a:r>
              <a:rPr lang="en-US" dirty="0"/>
              <a:t>(</a:t>
            </a:r>
            <a:r>
              <a:rPr lang="en-US" sz="1400" dirty="0"/>
              <a:t>m, </a:t>
            </a:r>
            <a:r>
              <a:rPr lang="en-US" sz="1400" dirty="0" err="1"/>
              <a:t>act_func</a:t>
            </a:r>
            <a:r>
              <a:rPr lang="en-US" sz="1400" dirty="0"/>
              <a:t>=None, </a:t>
            </a:r>
            <a:r>
              <a:rPr lang="en-US" sz="1400" dirty="0" err="1"/>
              <a:t>init</a:t>
            </a:r>
            <a:r>
              <a:rPr lang="en-US" sz="1400" dirty="0"/>
              <a:t>='auto', </a:t>
            </a:r>
            <a:r>
              <a:rPr lang="en-US" sz="1400" dirty="0" err="1"/>
              <a:t>bias_std</a:t>
            </a:r>
            <a:r>
              <a:rPr lang="en-US" sz="1400" dirty="0"/>
              <a:t>=0.01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`F.leaky_relu` with 0.3 slope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vleaky_relu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mish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swish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Mish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Swish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0"/>
            <a:ext cx="762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ConvLayer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 sequence of convolutional (`ni` to `nf`), ReLU (if `use_activ`) and `norm_type` layers.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SelfAttention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Self attention layer for `n_channels`.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Pooled self attention layer for 2d.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SimpleSelfAttention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PixelShuffle_ICNR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Upsample by `scale` from `ni` filters to `nf` (default `ni`), using `nn.PixelShuffle`.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icnr_init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SimpleCNN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 simple CNN with `filters`.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SEModule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ResBlock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Resnet block from `ni` to `nh` with `stride`</a:t>
            </a:r>
            <a:endParaRPr lang="fr-FR" sz="16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SEBlock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SEResNeXtBlock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SeparableBlock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0"/>
            <a:ext cx="781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Text </a:t>
            </a:r>
            <a:r>
              <a:rPr lang="fr-FR" sz="3200" dirty="0" err="1">
                <a:solidFill>
                  <a:srgbClr val="7F7F7F"/>
                </a:solidFill>
              </a:rPr>
              <a:t>sequences</a:t>
            </a:r>
            <a:r>
              <a:rPr lang="fr-FR" sz="3200" dirty="0">
                <a:solidFill>
                  <a:srgbClr val="7F7F7F"/>
                </a:solidFill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RNNDropout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Dropout with probability `p` that is consistent on the </a:t>
            </a:r>
            <a:r>
              <a:rPr lang="en-US" sz="1600" dirty="0" err="1"/>
              <a:t>seq_len</a:t>
            </a:r>
            <a:r>
              <a:rPr lang="en-US" sz="1600" dirty="0"/>
              <a:t> dimension.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WeightDropout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A module that wraps another layer in which some weights will be replaced by 0 during training.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EmbeddingDropout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"Apply dropout with probability `embed_p` to an embedding layer `emb`.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AWD_LSTM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AWD-LSTM inspired by https://arxiv.org/abs/1708.02182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</a:rPr>
              <a:t>awd_lstm_lm_split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awd_lstm_clas_split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AWD_QRNN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Same as an AWD-LSTM, but using QRNNs instead of LSTMs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SequentialRNN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 sequential module that passes the reset call to its children.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SentenceEncoder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an encoder over `module` that can process a full sentence.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LinearDecoder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To go on top of a RNNCore module and create a Language Model.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PoolingLinearClassifier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 linear classifier with pooling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QRNNLayer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Apply a single layer Quasi-Recurrent Neural Network (QRNN) to an input sequence.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QRNN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Apply a multiple layer Quasi-Recurrent Neural Network (QRNN) to an input sequence.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0"/>
            <a:ext cx="688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Pytorch</a:t>
            </a:r>
            <a:r>
              <a:rPr lang="fr-FR" sz="3200" dirty="0">
                <a:solidFill>
                  <a:srgbClr val="7F7F7F"/>
                </a:solidFill>
              </a:rPr>
              <a:t> Modules – </a:t>
            </a:r>
            <a:r>
              <a:rPr lang="fr-FR" sz="3200" dirty="0" err="1">
                <a:solidFill>
                  <a:srgbClr val="7F7F7F"/>
                </a:solidFill>
              </a:rPr>
              <a:t>Unet</a:t>
            </a:r>
            <a:r>
              <a:rPr lang="fr-FR" sz="3200" dirty="0">
                <a:solidFill>
                  <a:srgbClr val="7F7F7F"/>
                </a:solidFill>
              </a:rPr>
              <a:t>, GAN &amp; </a:t>
            </a:r>
            <a:r>
              <a:rPr lang="fr-FR" sz="3200" dirty="0" err="1">
                <a:solidFill>
                  <a:srgbClr val="7F7F7F"/>
                </a:solidFill>
              </a:rPr>
              <a:t>Tabular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UnetBlock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 quasi-UNet block, using `PixelShuffle_ICNR upsampling`.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DynamicUnet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Create a U-Net from a given architecture.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TabularModel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/>
              <a:t>Basic model for tabular data.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GANModule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Wrapper around a `generator` and a `critic` to create a GAN.</a:t>
            </a:r>
            <a:endParaRPr lang="fr-FR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AddChannels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Add `n_dim` channels at the end of the input.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DenseResBlock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Dense Resnet block of `</a:t>
            </a:r>
            <a:r>
              <a:rPr lang="en-US" sz="1600" dirty="0" err="1"/>
              <a:t>nf</a:t>
            </a:r>
            <a:r>
              <a:rPr lang="en-US" sz="1600" dirty="0"/>
              <a:t>` features.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GANLoss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Wrapper around `crit_loss_func` and `gen_loss_func`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AdaptiveLoss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Expand the `target` to match the `output` size before applying `crit`.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EmbeddingDotBias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600"/>
              <a:t>Base dot model for collaborative filtering.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EmbeddingNN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Subclass `TabularModel` to create a NN suitable for collaborative filtering.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-520"/>
            <a:ext cx="498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– Inference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88085"/>
            <a:ext cx="3334870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load_learner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en-US" sz="1100" dirty="0" err="1">
                <a:solidFill>
                  <a:srgbClr val="212121"/>
                </a:solidFill>
              </a:rPr>
              <a:t>fname</a:t>
            </a:r>
            <a:r>
              <a:rPr lang="en-US" sz="1100" dirty="0">
                <a:solidFill>
                  <a:srgbClr val="212121"/>
                </a:solidFill>
              </a:rPr>
              <a:t>, </a:t>
            </a:r>
            <a:r>
              <a:rPr lang="en-US" sz="1100" dirty="0" err="1">
                <a:solidFill>
                  <a:srgbClr val="212121"/>
                </a:solidFill>
              </a:rPr>
              <a:t>cpu</a:t>
            </a:r>
            <a:r>
              <a:rPr lang="en-US" sz="1100" dirty="0">
                <a:solidFill>
                  <a:srgbClr val="212121"/>
                </a:solidFill>
              </a:rPr>
              <a:t>=True, </a:t>
            </a:r>
            <a:r>
              <a:rPr lang="en-US" sz="1100" dirty="0" err="1">
                <a:solidFill>
                  <a:srgbClr val="212121"/>
                </a:solidFill>
              </a:rPr>
              <a:t>pickle_module</a:t>
            </a:r>
            <a:r>
              <a:rPr lang="en-US" sz="1100" dirty="0">
                <a:solidFill>
                  <a:srgbClr val="212121"/>
                </a:solidFill>
              </a:rPr>
              <a:t>=pickle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8041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Load a `Learner` object from `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fname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`, optionally on the `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cpu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`</a:t>
            </a:r>
            <a:r>
              <a:rPr lang="en-US" sz="1200" dirty="0"/>
              <a:t> 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9" y="3692245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validate(</a:t>
            </a:r>
            <a:r>
              <a:rPr lang="it-IT" sz="1100" dirty="0"/>
              <a:t>ds_idx=1, dl=None, cbs=None</a:t>
            </a:r>
            <a:r>
              <a:rPr lang="fr-FR" sz="14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38269"/>
            <a:ext cx="3334868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predict</a:t>
            </a:r>
            <a:r>
              <a:rPr lang="fr-FR" sz="1400" dirty="0"/>
              <a:t>(</a:t>
            </a:r>
            <a:r>
              <a:rPr lang="en-US" sz="1100" dirty="0"/>
              <a:t>item, </a:t>
            </a:r>
            <a:r>
              <a:rPr lang="en-US" sz="1100" dirty="0" err="1"/>
              <a:t>rm_type_tfms</a:t>
            </a:r>
            <a:r>
              <a:rPr lang="en-US" sz="1100" dirty="0"/>
              <a:t>=None, </a:t>
            </a:r>
            <a:r>
              <a:rPr lang="en-US" sz="1100" dirty="0" err="1"/>
              <a:t>with_input</a:t>
            </a:r>
            <a:r>
              <a:rPr lang="en-US" sz="1100" dirty="0"/>
              <a:t>=False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59" y="4140608"/>
            <a:ext cx="3334868" cy="86177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get_preds</a:t>
            </a:r>
            <a:r>
              <a:rPr lang="fr-FR" sz="1400" dirty="0"/>
              <a:t>(</a:t>
            </a:r>
            <a:r>
              <a:rPr lang="fr-FR" sz="1100" dirty="0" err="1"/>
              <a:t>ds_idx</a:t>
            </a:r>
            <a:r>
              <a:rPr lang="fr-FR" sz="1100" dirty="0"/>
              <a:t>=1, dl=None, </a:t>
            </a:r>
            <a:r>
              <a:rPr lang="fr-FR" sz="1100" dirty="0" err="1"/>
              <a:t>with_input</a:t>
            </a:r>
            <a:r>
              <a:rPr lang="fr-FR" sz="1100" dirty="0"/>
              <a:t>=False, </a:t>
            </a:r>
            <a:r>
              <a:rPr lang="fr-FR" sz="1100" dirty="0" err="1"/>
              <a:t>with_decoded</a:t>
            </a:r>
            <a:r>
              <a:rPr lang="fr-FR" sz="1100" dirty="0"/>
              <a:t>=False, </a:t>
            </a:r>
            <a:r>
              <a:rPr lang="fr-FR" sz="1100" dirty="0" err="1"/>
              <a:t>with_loss</a:t>
            </a:r>
            <a:r>
              <a:rPr lang="fr-FR" sz="1100" dirty="0"/>
              <a:t>=False, </a:t>
            </a:r>
            <a:r>
              <a:rPr lang="fr-FR" sz="1100" dirty="0" err="1"/>
              <a:t>act</a:t>
            </a:r>
            <a:r>
              <a:rPr lang="fr-FR" sz="1100" dirty="0"/>
              <a:t>=None, inner=False, </a:t>
            </a:r>
            <a:r>
              <a:rPr lang="fr-FR" sz="1100" dirty="0" err="1"/>
              <a:t>reorder</a:t>
            </a:r>
            <a:r>
              <a:rPr lang="fr-FR" sz="1100" dirty="0"/>
              <a:t>=</a:t>
            </a:r>
            <a:r>
              <a:rPr lang="fr-FR" sz="1100" dirty="0" err="1"/>
              <a:t>True</a:t>
            </a:r>
            <a:r>
              <a:rPr lang="fr-FR" sz="1100" dirty="0"/>
              <a:t>, </a:t>
            </a:r>
            <a:r>
              <a:rPr lang="fr-FR" sz="1100" dirty="0" err="1"/>
              <a:t>cbs</a:t>
            </a:r>
            <a:r>
              <a:rPr lang="fr-FR" sz="1100" dirty="0"/>
              <a:t>=None, </a:t>
            </a:r>
            <a:r>
              <a:rPr lang="fr-FR" sz="1100" dirty="0" err="1"/>
              <a:t>save_preds</a:t>
            </a:r>
            <a:r>
              <a:rPr lang="fr-FR" sz="1100" dirty="0"/>
              <a:t>=None, </a:t>
            </a:r>
            <a:r>
              <a:rPr lang="fr-FR" sz="1100" dirty="0" err="1"/>
              <a:t>save_targs</a:t>
            </a:r>
            <a:r>
              <a:rPr lang="fr-FR" sz="1100" dirty="0"/>
              <a:t>=None, </a:t>
            </a:r>
            <a:r>
              <a:rPr lang="fr-FR" sz="1100" dirty="0" err="1"/>
              <a:t>concat_dim</a:t>
            </a:r>
            <a:r>
              <a:rPr lang="fr-FR" sz="1100" dirty="0"/>
              <a:t>=0</a:t>
            </a:r>
            <a:r>
              <a:rPr lang="fr-FR" sz="1400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799341"/>
            <a:ext cx="3334868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show_results</a:t>
            </a:r>
            <a:r>
              <a:rPr lang="fr-FR" sz="1400" dirty="0"/>
              <a:t>(</a:t>
            </a:r>
            <a:r>
              <a:rPr lang="fr-FR" sz="1100" dirty="0" err="1"/>
              <a:t>ds_idx</a:t>
            </a:r>
            <a:r>
              <a:rPr lang="fr-FR" sz="1100" dirty="0"/>
              <a:t>=1, dl=None, </a:t>
            </a:r>
            <a:r>
              <a:rPr lang="fr-FR" sz="1100" dirty="0" err="1"/>
              <a:t>max_n</a:t>
            </a:r>
            <a:r>
              <a:rPr lang="fr-FR" sz="1100" dirty="0"/>
              <a:t>=9, </a:t>
            </a:r>
            <a:r>
              <a:rPr lang="fr-FR" sz="1100" dirty="0" err="1"/>
              <a:t>shuffle</a:t>
            </a:r>
            <a:r>
              <a:rPr lang="fr-FR" sz="1100" dirty="0"/>
              <a:t>=</a:t>
            </a:r>
            <a:r>
              <a:rPr lang="fr-FR" sz="1100" dirty="0" err="1"/>
              <a:t>True</a:t>
            </a:r>
            <a:r>
              <a:rPr lang="fr-FR" sz="1100" dirty="0"/>
              <a:t>, **</a:t>
            </a:r>
            <a:r>
              <a:rPr lang="fr-FR" sz="1100" dirty="0" err="1"/>
              <a:t>kwargs</a:t>
            </a:r>
            <a:r>
              <a:rPr lang="fr-FR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33996" y="367529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Validate on `dl` with potential new `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cbs`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29834"/>
            <a:ext cx="3334868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tta</a:t>
            </a:r>
            <a:r>
              <a:rPr lang="fr-FR" sz="1400" dirty="0"/>
              <a:t>(</a:t>
            </a:r>
            <a:r>
              <a:rPr lang="fr-FR" sz="1100" dirty="0" err="1"/>
              <a:t>ds_idx</a:t>
            </a:r>
            <a:r>
              <a:rPr lang="fr-FR" sz="1100" dirty="0"/>
              <a:t>=1, dl=None, n=4, </a:t>
            </a:r>
            <a:r>
              <a:rPr lang="fr-FR" sz="1100" dirty="0" err="1"/>
              <a:t>item_tfms</a:t>
            </a:r>
            <a:r>
              <a:rPr lang="fr-FR" sz="1100" dirty="0"/>
              <a:t>=None, </a:t>
            </a:r>
            <a:r>
              <a:rPr lang="fr-FR" sz="1100" dirty="0" err="1"/>
              <a:t>batch_tfms</a:t>
            </a:r>
            <a:r>
              <a:rPr lang="fr-FR" sz="1100" dirty="0"/>
              <a:t>=None, beta=0.25, </a:t>
            </a:r>
            <a:r>
              <a:rPr lang="fr-FR" sz="1100" dirty="0" err="1"/>
              <a:t>use_max</a:t>
            </a:r>
            <a:r>
              <a:rPr lang="fr-FR" sz="1100" dirty="0"/>
              <a:t>=False</a:t>
            </a:r>
            <a:r>
              <a:rPr lang="fr-FR" sz="1400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4" y="434066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Get the predictions and targets on the `ds_</a:t>
            </a:r>
            <a:r>
              <a:rPr lang="en-US" sz="1200" dirty="0" err="1"/>
              <a:t>idx</a:t>
            </a:r>
            <a:r>
              <a:rPr lang="en-US" sz="1200" dirty="0"/>
              <a:t>`-</a:t>
            </a:r>
            <a:r>
              <a:rPr lang="en-US" sz="1200" dirty="0" err="1"/>
              <a:t>th</a:t>
            </a:r>
            <a:r>
              <a:rPr lang="en-US" sz="1200" dirty="0"/>
              <a:t> dataset or `dl`, optionally `</a:t>
            </a:r>
            <a:r>
              <a:rPr lang="en-US" sz="1200" dirty="0" err="1"/>
              <a:t>with_input</a:t>
            </a:r>
            <a:r>
              <a:rPr lang="en-US" sz="1200" dirty="0"/>
              <a:t>` and `</a:t>
            </a:r>
            <a:r>
              <a:rPr lang="en-US" sz="1200" dirty="0" err="1"/>
              <a:t>with_loss</a:t>
            </a:r>
            <a:r>
              <a:rPr lang="en-US" sz="1200" dirty="0"/>
              <a:t>`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561379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Prediction on `item`, fully decoded, loss function decoded and probabilities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252944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Return predictions on the `</a:t>
            </a:r>
            <a:r>
              <a:rPr lang="en-US" sz="1200" dirty="0" err="1"/>
              <a:t>ds_idx</a:t>
            </a:r>
            <a:r>
              <a:rPr lang="en-US" sz="1200" dirty="0"/>
              <a:t>` dataset or `dl` using Test Time Augmentation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922451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Show some predictions on `ds_</a:t>
            </a:r>
            <a:r>
              <a:rPr lang="en-US" sz="1200" dirty="0" err="1"/>
              <a:t>idx</a:t>
            </a:r>
            <a:r>
              <a:rPr lang="en-US" sz="1200" dirty="0"/>
              <a:t>`-</a:t>
            </a:r>
            <a:r>
              <a:rPr lang="en-US" sz="1200" dirty="0" err="1"/>
              <a:t>th</a:t>
            </a:r>
            <a:r>
              <a:rPr lang="en-US" sz="1200" dirty="0"/>
              <a:t> dataset or `dl`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355759"/>
            <a:ext cx="3334868" cy="307777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/>
              <a:t>summary</a:t>
            </a:r>
            <a:r>
              <a:rPr lang="fr-FR" sz="1400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35399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Print a summary of the model, optimizer and loss function.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858194"/>
            <a:ext cx="3334870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12121"/>
                </a:solidFill>
              </a:rPr>
              <a:t>learn.export</a:t>
            </a:r>
            <a:r>
              <a:rPr lang="fr-FR" sz="1400" dirty="0">
                <a:solidFill>
                  <a:srgbClr val="212121"/>
                </a:solidFill>
              </a:rPr>
              <a:t>(</a:t>
            </a:r>
            <a:r>
              <a:rPr lang="fr-FR" sz="1100" dirty="0" err="1">
                <a:solidFill>
                  <a:srgbClr val="212121"/>
                </a:solidFill>
              </a:rPr>
              <a:t>fname</a:t>
            </a:r>
            <a:r>
              <a:rPr lang="fr-FR" sz="1100" dirty="0">
                <a:solidFill>
                  <a:srgbClr val="212121"/>
                </a:solidFill>
              </a:rPr>
              <a:t>='</a:t>
            </a:r>
            <a:r>
              <a:rPr lang="fr-FR" sz="1100" dirty="0" err="1">
                <a:solidFill>
                  <a:srgbClr val="212121"/>
                </a:solidFill>
              </a:rPr>
              <a:t>export.pkl</a:t>
            </a:r>
            <a:r>
              <a:rPr lang="fr-FR" sz="1100" dirty="0">
                <a:solidFill>
                  <a:srgbClr val="212121"/>
                </a:solidFill>
              </a:rPr>
              <a:t>', </a:t>
            </a:r>
            <a:r>
              <a:rPr lang="fr-FR" sz="1100" dirty="0" err="1">
                <a:solidFill>
                  <a:srgbClr val="212121"/>
                </a:solidFill>
              </a:rPr>
              <a:t>pickle_module</a:t>
            </a:r>
            <a:r>
              <a:rPr lang="fr-FR" sz="1100" dirty="0">
                <a:solidFill>
                  <a:srgbClr val="212121"/>
                </a:solidFill>
              </a:rPr>
              <a:t>=pickle, </a:t>
            </a:r>
            <a:r>
              <a:rPr lang="fr-FR" sz="1100" dirty="0" err="1">
                <a:solidFill>
                  <a:srgbClr val="212121"/>
                </a:solidFill>
              </a:rPr>
              <a:t>pickle_protocol</a:t>
            </a:r>
            <a:r>
              <a:rPr lang="fr-FR" sz="1100" dirty="0">
                <a:solidFill>
                  <a:srgbClr val="212121"/>
                </a:solidFill>
              </a:rPr>
              <a:t>=2</a:t>
            </a:r>
            <a:r>
              <a:rPr lang="fr-FR" sz="1400" dirty="0">
                <a:solidFill>
                  <a:srgbClr val="212121"/>
                </a:solidFill>
              </a:rPr>
              <a:t>)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88971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Export the content of `self` to `</a:t>
            </a:r>
            <a:r>
              <a:rPr lang="fr-FR" sz="1100" b="0" i="0" dirty="0" err="1">
                <a:solidFill>
                  <a:srgbClr val="24292E"/>
                </a:solidFill>
                <a:effectLst/>
              </a:rPr>
              <a:t>self.path</a:t>
            </a:r>
            <a:r>
              <a:rPr lang="fr-FR" sz="1100" b="0" i="0" dirty="0">
                <a:effectLst/>
              </a:rPr>
              <a:t>/</a:t>
            </a:r>
            <a:r>
              <a:rPr lang="fr-FR" sz="1100" b="0" i="0" dirty="0" err="1">
                <a:solidFill>
                  <a:srgbClr val="24292E"/>
                </a:solidFill>
                <a:effectLst/>
              </a:rPr>
              <a:t>fname</a:t>
            </a:r>
            <a:r>
              <a:rPr lang="fr-FR" sz="1100" b="0" i="0" dirty="0">
                <a:solidFill>
                  <a:srgbClr val="24292E"/>
                </a:solidFill>
                <a:effectLst/>
              </a:rPr>
              <a:t>`</a:t>
            </a:r>
            <a:r>
              <a:rPr lang="en-US" sz="1100" dirty="0"/>
              <a:t> without the items and the optimizer state for inference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751686" y="4192328"/>
            <a:ext cx="1310137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validate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3B627E-DD12-42FA-8F44-A3C8590F4982}"/>
              </a:ext>
            </a:extLst>
          </p:cNvPr>
          <p:cNvSpPr txBox="1"/>
          <p:nvPr/>
        </p:nvSpPr>
        <p:spPr>
          <a:xfrm rot="16200000">
            <a:off x="884280" y="2659572"/>
            <a:ext cx="1044953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799363" y="5890675"/>
            <a:ext cx="121478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79764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0"/>
            <a:ext cx="417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Loss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function</a:t>
            </a:r>
            <a:r>
              <a:rPr lang="fr-FR" sz="3200" dirty="0">
                <a:solidFill>
                  <a:srgbClr val="7F7F7F"/>
                </a:solidFill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/>
              <a:t>Loss</a:t>
            </a:r>
            <a:r>
              <a:rPr lang="fr-FR" sz="2000" b="1" dirty="0"/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82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reduction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82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4292E"/>
                </a:solidFill>
                <a:effectLst/>
              </a:rPr>
              <a:t>__call__(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inp</a:t>
            </a:r>
            <a:r>
              <a:rPr lang="fr-FR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targ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82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decodes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(x)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82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4292E"/>
                </a:solidFill>
                <a:effectLst/>
              </a:rPr>
              <a:t>activation(x)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11252"/>
            <a:ext cx="1172602" cy="382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24292E"/>
                </a:solidFill>
                <a:effectLst/>
              </a:rPr>
              <a:t>training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26106"/>
            <a:ext cx="1172602" cy="382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24292E"/>
                </a:solidFill>
                <a:effectLst/>
              </a:rPr>
              <a:t>inference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nn.</a:t>
            </a:r>
            <a:r>
              <a:rPr lang="fr-FR" b="0" i="0" dirty="0" err="1">
                <a:effectLst/>
              </a:rPr>
              <a:t>CrossEntropyLoss</a:t>
            </a:r>
            <a:r>
              <a:rPr lang="fr-FR" b="0" i="0" dirty="0">
                <a:effectLst/>
              </a:rPr>
              <a:t>(</a:t>
            </a:r>
            <a:r>
              <a:rPr lang="fr-FR" b="0" i="0" dirty="0" err="1">
                <a:effectLst/>
              </a:rPr>
              <a:t>inp</a:t>
            </a:r>
            <a:r>
              <a:rPr lang="fr-FR" b="0" i="0" dirty="0">
                <a:effectLst/>
              </a:rPr>
              <a:t>, </a:t>
            </a:r>
            <a:r>
              <a:rPr lang="fr-FR" b="0" i="0" dirty="0" err="1">
                <a:effectLst/>
              </a:rPr>
              <a:t>targ</a:t>
            </a:r>
            <a:r>
              <a:rPr lang="fr-FR" b="0" i="0" dirty="0">
                <a:effectLst/>
              </a:rPr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/>
              <a:t>F.softmax(x, dim=self.axis)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nn.</a:t>
            </a:r>
            <a:r>
              <a:rPr lang="fr-FR" b="0" i="0" dirty="0" err="1">
                <a:effectLst/>
              </a:rPr>
              <a:t>CrossEntropyLoss.reduction</a:t>
            </a:r>
            <a:r>
              <a:rPr lang="fr-FR" b="0" i="0" dirty="0">
                <a:effectLst/>
              </a:rPr>
              <a:t> = ‘</a:t>
            </a:r>
            <a:r>
              <a:rPr lang="fr-FR" b="0" i="0" dirty="0" err="1">
                <a:effectLst/>
              </a:rPr>
              <a:t>mean</a:t>
            </a:r>
            <a:r>
              <a:rPr lang="fr-FR" b="0" i="0" dirty="0">
                <a:effectLst/>
              </a:rPr>
              <a:t>’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24292E"/>
                </a:solidFill>
                <a:effectLst/>
              </a:rPr>
              <a:t>Example :</a:t>
            </a:r>
            <a:endParaRPr lang="fr-FR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x.</a:t>
            </a:r>
            <a:r>
              <a:rPr lang="fr-FR" b="0" i="0" dirty="0" err="1">
                <a:effectLst/>
              </a:rPr>
              <a:t>argmax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dim</a:t>
            </a:r>
            <a:r>
              <a:rPr lang="fr-FR" b="0" i="0" dirty="0">
                <a:effectLst/>
              </a:rPr>
              <a:t>=</a:t>
            </a:r>
            <a:r>
              <a:rPr lang="fr-FR" b="0" i="0" dirty="0" err="1">
                <a:solidFill>
                  <a:srgbClr val="24292E"/>
                </a:solidFill>
                <a:effectLst/>
              </a:rPr>
              <a:t>self.axis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24292E"/>
                </a:solidFill>
                <a:effectLst/>
              </a:rPr>
              <a:t>BaseLoss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l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oss_cls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*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args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axis=-1, flatten=True,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floatify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=False, is_2d=True, **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Same as `loss_cls`, but flattens input and target.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0"/>
            <a:ext cx="737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Loss</a:t>
            </a:r>
            <a:r>
              <a:rPr lang="fr-FR" sz="3200" dirty="0">
                <a:solidFill>
                  <a:srgbClr val="7F7F7F"/>
                </a:solidFill>
              </a:rPr>
              <a:t> </a:t>
            </a:r>
            <a:r>
              <a:rPr lang="fr-FR" sz="3200" dirty="0" err="1">
                <a:solidFill>
                  <a:srgbClr val="7F7F7F"/>
                </a:solidFill>
              </a:rPr>
              <a:t>functions</a:t>
            </a:r>
            <a:r>
              <a:rPr lang="fr-FR" sz="3200" dirty="0">
                <a:solidFill>
                  <a:srgbClr val="7F7F7F"/>
                </a:solidFill>
              </a:rPr>
              <a:t> – Classification &amp; </a:t>
            </a:r>
            <a:r>
              <a:rPr lang="fr-FR" sz="3200" dirty="0" err="1">
                <a:solidFill>
                  <a:srgbClr val="7F7F7F"/>
                </a:solidFill>
              </a:rPr>
              <a:t>Regression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CrossEntropyLossFlat</a:t>
            </a:r>
            <a:r>
              <a:rPr lang="fr-FR" dirty="0"/>
              <a:t>(</a:t>
            </a:r>
            <a:r>
              <a:rPr lang="fr-FR" sz="1400" dirty="0"/>
              <a:t>*args, axis=-1, 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`</a:t>
            </a:r>
            <a:r>
              <a:rPr lang="en-US" sz="1600" dirty="0" err="1"/>
              <a:t>nn.CrossEntropyLoss</a:t>
            </a:r>
            <a:r>
              <a:rPr lang="en-US" sz="1600" dirty="0"/>
              <a:t>`, but flattens input and target.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FocalLossFlat</a:t>
            </a:r>
            <a:r>
              <a:rPr lang="fr-FR" dirty="0"/>
              <a:t>(</a:t>
            </a:r>
            <a:r>
              <a:rPr lang="sv-SE" sz="1400" dirty="0"/>
              <a:t>*args, gamma=2, axis=-1, **kwargs</a:t>
            </a:r>
            <a:r>
              <a:rPr lang="fr-FR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</a:t>
            </a:r>
            <a:r>
              <a:rPr lang="en-US" sz="1600" dirty="0" err="1"/>
              <a:t>CrossEntropyLossFlat</a:t>
            </a:r>
            <a:r>
              <a:rPr lang="en-US" sz="1600" dirty="0"/>
              <a:t> but with focal parameter, `gamma`.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BCEWithLogitsLossFlat</a:t>
            </a:r>
            <a:r>
              <a:rPr lang="fr-FR" dirty="0"/>
              <a:t>(</a:t>
            </a:r>
            <a:r>
              <a:rPr lang="en-US" sz="1400" b="0" i="0" dirty="0">
                <a:effectLst/>
              </a:rPr>
              <a:t>*</a:t>
            </a:r>
            <a:r>
              <a:rPr lang="en-US" sz="1400" b="0" i="0" dirty="0" err="1">
                <a:effectLst/>
              </a:rPr>
              <a:t>args</a:t>
            </a:r>
            <a:r>
              <a:rPr lang="en-US" sz="1400" b="0" i="0" dirty="0">
                <a:effectLst/>
              </a:rPr>
              <a:t>, axis=-1, </a:t>
            </a:r>
            <a:r>
              <a:rPr lang="en-US" sz="1400" b="0" i="0" dirty="0" err="1">
                <a:effectLst/>
              </a:rPr>
              <a:t>floatify</a:t>
            </a:r>
            <a:r>
              <a:rPr lang="en-US" sz="1400" b="0" i="0" dirty="0">
                <a:effectLst/>
              </a:rPr>
              <a:t>=True, thresh=0.5, **</a:t>
            </a:r>
            <a:r>
              <a:rPr lang="en-US" sz="1400" b="0" i="0" dirty="0" err="1">
                <a:effectLst/>
              </a:rPr>
              <a:t>kwargs</a:t>
            </a:r>
            <a:r>
              <a:rPr lang="fr-FR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BCELossFlat</a:t>
            </a:r>
            <a:r>
              <a:rPr lang="fr-FR" dirty="0"/>
              <a:t>(</a:t>
            </a:r>
            <a:r>
              <a:rPr lang="fr-FR" sz="1400" dirty="0"/>
              <a:t>*args, axis=-1, </a:t>
            </a:r>
            <a:r>
              <a:rPr lang="fr-FR" sz="1400" dirty="0" err="1"/>
              <a:t>floatify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sz="1400" dirty="0"/>
              <a:t>, 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`</a:t>
            </a:r>
            <a:r>
              <a:rPr lang="en-US" sz="1600" dirty="0" err="1"/>
              <a:t>nn.BCEWithLogitsLoss</a:t>
            </a:r>
            <a:r>
              <a:rPr lang="en-US" sz="1600" dirty="0"/>
              <a:t>`, but flattens input and target.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Same as `nn.BCELoss`, but flattens input and target.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MSELossFlat</a:t>
            </a:r>
            <a:r>
              <a:rPr lang="fr-FR" dirty="0"/>
              <a:t>(</a:t>
            </a:r>
            <a:r>
              <a:rPr lang="fr-FR" sz="1400" dirty="0"/>
              <a:t>*args, axis=-1, </a:t>
            </a:r>
            <a:r>
              <a:rPr lang="fr-FR" sz="1400" dirty="0" err="1"/>
              <a:t>floatify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sz="1400" dirty="0"/>
              <a:t>, 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`</a:t>
            </a:r>
            <a:r>
              <a:rPr lang="en-US" sz="1600" dirty="0" err="1"/>
              <a:t>nn.MSELoss</a:t>
            </a:r>
            <a:r>
              <a:rPr lang="en-US" sz="1600" dirty="0"/>
              <a:t>`, but flattens input and target.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L1LossFlat(</a:t>
            </a:r>
            <a:r>
              <a:rPr lang="fr-FR" sz="1400" dirty="0"/>
              <a:t>*args, axis=-1, </a:t>
            </a:r>
            <a:r>
              <a:rPr lang="fr-FR" sz="1400" dirty="0" err="1"/>
              <a:t>floatify</a:t>
            </a:r>
            <a:r>
              <a:rPr lang="fr-FR" sz="1400" dirty="0"/>
              <a:t>=</a:t>
            </a:r>
            <a:r>
              <a:rPr lang="fr-FR" sz="1400" dirty="0" err="1"/>
              <a:t>True</a:t>
            </a:r>
            <a:r>
              <a:rPr lang="fr-FR" sz="1400" dirty="0"/>
              <a:t>, **</a:t>
            </a:r>
            <a:r>
              <a:rPr lang="fr-FR" sz="1400" dirty="0" err="1"/>
              <a:t>kwargs</a:t>
            </a:r>
            <a:r>
              <a:rPr lang="fr-FR" dirty="0"/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Same as `nn.L1Loss`, but flattens input and target.</a:t>
            </a:r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/>
              <a:t>LabelSmoothingCrossEntropyFlat</a:t>
            </a:r>
            <a:r>
              <a:rPr lang="fr-FR" sz="1400" dirty="0"/>
              <a:t>(</a:t>
            </a:r>
            <a:r>
              <a:rPr lang="fr-FR" sz="1400" b="0" i="0" dirty="0">
                <a:effectLst/>
              </a:rPr>
              <a:t>*args, </a:t>
            </a:r>
            <a:r>
              <a:rPr lang="fr-FR" sz="1400" b="0" i="0" dirty="0" err="1">
                <a:effectLst/>
              </a:rPr>
              <a:t>eps</a:t>
            </a:r>
            <a:r>
              <a:rPr lang="fr-FR" sz="1400" b="0" i="0" dirty="0">
                <a:effectLst/>
              </a:rPr>
              <a:t>=0.1, axis=-1, *</a:t>
            </a:r>
            <a:r>
              <a:rPr lang="fr-FR" sz="1400" b="0" i="0" dirty="0" err="1">
                <a:effectLst/>
              </a:rPr>
              <a:t>kwargs</a:t>
            </a:r>
            <a:r>
              <a:rPr lang="fr-FR" dirty="0"/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Same as `LabelSmoothingCrossEntropy`, but flattens input and target.</a:t>
            </a:r>
            <a:endParaRPr lang="fr-FR" sz="1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62947"/>
            <a:ext cx="1727339" cy="382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24292E"/>
                </a:solidFill>
                <a:effectLst/>
              </a:rPr>
              <a:t>classification</a:t>
            </a:r>
            <a:endParaRPr lang="fr-FR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64319"/>
            <a:ext cx="16011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24292E"/>
                </a:solidFill>
              </a:rPr>
              <a:t>multi-</a:t>
            </a:r>
            <a:r>
              <a:rPr lang="fr-FR" b="1" dirty="0" err="1">
                <a:solidFill>
                  <a:srgbClr val="24292E"/>
                </a:solidFill>
              </a:rPr>
              <a:t>category</a:t>
            </a:r>
            <a:endParaRPr lang="fr-FR" b="1" i="0" dirty="0">
              <a:solidFill>
                <a:srgbClr val="24292E"/>
              </a:solidFill>
              <a:effectLst/>
            </a:endParaRPr>
          </a:p>
          <a:p>
            <a:pPr algn="ctr"/>
            <a:r>
              <a:rPr lang="fr-FR" b="1" dirty="0">
                <a:solidFill>
                  <a:srgbClr val="24292E"/>
                </a:solidFill>
              </a:rPr>
              <a:t>classification</a:t>
            </a:r>
            <a:endParaRPr lang="fr-FR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76537"/>
            <a:ext cx="1341798" cy="382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0" dirty="0" err="1">
                <a:solidFill>
                  <a:srgbClr val="24292E"/>
                </a:solidFill>
                <a:effectLst/>
              </a:rPr>
              <a:t>regression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DataBlock</a:t>
            </a:r>
            <a:endParaRPr lang="fr-FR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get_items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 of </a:t>
            </a:r>
            <a:r>
              <a:rPr lang="fr-FR" dirty="0" err="1"/>
              <a:t>paths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Table </a:t>
            </a:r>
            <a:r>
              <a:rPr lang="fr-FR" dirty="0" err="1"/>
              <a:t>rows</a:t>
            </a:r>
            <a:endParaRPr lang="fr-FR" dirty="0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get_x</a:t>
            </a:r>
            <a:endParaRPr lang="fr-FR" dirty="0"/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get_y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ImageBlock</a:t>
            </a:r>
            <a:endParaRPr lang="fr-FR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CategoryBlock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</a:t>
            </a:r>
            <a:r>
              <a:rPr lang="fr-FR" dirty="0"/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item_tfms</a:t>
            </a:r>
            <a:endParaRPr lang="fr-FR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  <a:p>
            <a:pPr algn="ctr"/>
            <a:r>
              <a:rPr lang="fr-FR" sz="1400" b="1" dirty="0" err="1">
                <a:highlight>
                  <a:srgbClr val="FFFF00"/>
                </a:highlight>
              </a:rPr>
              <a:t>resized</a:t>
            </a:r>
            <a:endParaRPr lang="fr-FR" sz="1400" b="1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</a:t>
            </a:r>
            <a:r>
              <a:rPr lang="fr-FR" dirty="0"/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Indices </a:t>
            </a:r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batch_tfms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1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Images</a:t>
            </a:r>
          </a:p>
          <a:p>
            <a:pPr algn="ctr"/>
            <a:r>
              <a:rPr lang="fr-FR" sz="1400" b="1" dirty="0" err="1">
                <a:highlight>
                  <a:srgbClr val="FFFF00"/>
                </a:highlight>
              </a:rPr>
              <a:t>augmented</a:t>
            </a:r>
            <a:endParaRPr lang="fr-FR" sz="1400" b="1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</a:t>
            </a:r>
            <a:r>
              <a:rPr lang="fr-FR" dirty="0"/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1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17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batch_size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n_inp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0"/>
            <a:ext cx="375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Summary</a:t>
            </a:r>
            <a:r>
              <a:rPr lang="fr-FR" sz="3200" dirty="0">
                <a:solidFill>
                  <a:srgbClr val="7F7F7F"/>
                </a:solidFill>
              </a:rPr>
              <a:t> - </a:t>
            </a:r>
            <a:r>
              <a:rPr lang="fr-FR" sz="3200" dirty="0" err="1">
                <a:solidFill>
                  <a:srgbClr val="7F7F7F"/>
                </a:solidFill>
              </a:rPr>
              <a:t>DataBlock</a:t>
            </a:r>
            <a:endParaRPr lang="fr-FR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0"/>
            <a:ext cx="416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Summary</a:t>
            </a:r>
            <a:r>
              <a:rPr lang="fr-FR" sz="3200" dirty="0">
                <a:solidFill>
                  <a:srgbClr val="7F7F7F"/>
                </a:solidFill>
              </a:rPr>
              <a:t> - </a:t>
            </a:r>
            <a:r>
              <a:rPr lang="fr-FR" sz="3200" dirty="0" err="1">
                <a:solidFill>
                  <a:srgbClr val="7F7F7F"/>
                </a:solidFill>
              </a:rPr>
              <a:t>DataLoaders</a:t>
            </a:r>
            <a:endParaRPr lang="fr-FR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0"/>
            <a:ext cx="336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Summary</a:t>
            </a:r>
            <a:r>
              <a:rPr lang="fr-FR" sz="3200" dirty="0">
                <a:solidFill>
                  <a:srgbClr val="7F7F7F"/>
                </a:solidFill>
              </a:rPr>
              <a:t> - </a:t>
            </a:r>
            <a:r>
              <a:rPr lang="fr-FR" sz="3200" dirty="0" err="1">
                <a:solidFill>
                  <a:srgbClr val="7F7F7F"/>
                </a:solidFill>
              </a:rPr>
              <a:t>Learner</a:t>
            </a:r>
            <a:endParaRPr lang="fr-FR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0"/>
            <a:ext cx="3891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F7F7F"/>
                </a:solidFill>
              </a:rPr>
              <a:t>Implementation</a:t>
            </a:r>
            <a:r>
              <a:rPr lang="fr-FR" sz="3200" dirty="0">
                <a:solidFill>
                  <a:srgbClr val="7F7F7F"/>
                </a:solidFill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For </a:t>
            </a:r>
            <a:r>
              <a:rPr lang="en-US" sz="2200" dirty="0" err="1">
                <a:solidFill>
                  <a:srgbClr val="000000"/>
                </a:solidFill>
              </a:rPr>
              <a:t>fastai</a:t>
            </a:r>
            <a:r>
              <a:rPr lang="en-US" sz="2200" dirty="0">
                <a:solidFill>
                  <a:srgbClr val="000000"/>
                </a:solidFill>
              </a:rPr>
              <a:t> "show" methods to work, the model architecture must 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return the same number of values as the </a:t>
            </a:r>
            <a:r>
              <a:rPr lang="en-US" sz="2200" dirty="0" err="1">
                <a:solidFill>
                  <a:srgbClr val="000000"/>
                </a:solidFill>
              </a:rPr>
              <a:t>ys</a:t>
            </a:r>
            <a:r>
              <a:rPr lang="en-US" sz="2200" dirty="0">
                <a:solidFill>
                  <a:srgbClr val="000000"/>
                </a:solidFill>
              </a:rPr>
              <a:t> in the </a:t>
            </a:r>
            <a:r>
              <a:rPr lang="en-US" sz="2200" dirty="0" err="1">
                <a:solidFill>
                  <a:srgbClr val="000000"/>
                </a:solidFill>
              </a:rPr>
              <a:t>dataloader</a:t>
            </a: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</a:rPr>
              <a:t>For </a:t>
            </a:r>
            <a:r>
              <a:rPr lang="en-US" sz="2200" dirty="0" err="1">
                <a:solidFill>
                  <a:srgbClr val="000000"/>
                </a:solidFill>
              </a:rPr>
              <a:t>learn.get_preds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learn.predict</a:t>
            </a:r>
            <a:r>
              <a:rPr lang="en-US" sz="2200" dirty="0">
                <a:solidFill>
                  <a:srgbClr val="000000"/>
                </a:solidFill>
              </a:rPr>
              <a:t> and </a:t>
            </a:r>
            <a:r>
              <a:rPr lang="en-US" sz="2200" dirty="0" err="1">
                <a:solidFill>
                  <a:srgbClr val="000000"/>
                </a:solidFill>
              </a:rPr>
              <a:t>learn.show_results</a:t>
            </a:r>
            <a:r>
              <a:rPr lang="en-US" sz="2200" dirty="0">
                <a:solidFill>
                  <a:srgbClr val="000000"/>
                </a:solidFill>
              </a:rPr>
              <a:t> to work, the loss module must 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define a </a:t>
            </a:r>
            <a:r>
              <a:rPr lang="en-US" sz="2200" dirty="0" err="1">
                <a:solidFill>
                  <a:srgbClr val="000000"/>
                </a:solidFill>
              </a:rPr>
              <a:t>self.reduction</a:t>
            </a:r>
            <a:r>
              <a:rPr lang="en-US" sz="2200" dirty="0">
                <a:solidFill>
                  <a:srgbClr val="000000"/>
                </a:solidFill>
              </a:rPr>
              <a:t> property, used to compute the forward method, and support reduction='none'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define a </a:t>
            </a:r>
            <a:r>
              <a:rPr lang="en-US" sz="2200" dirty="0" err="1">
                <a:solidFill>
                  <a:srgbClr val="000000"/>
                </a:solidFill>
              </a:rPr>
              <a:t>self.activation</a:t>
            </a:r>
            <a:r>
              <a:rPr lang="en-US" sz="2200" dirty="0">
                <a:solidFill>
                  <a:srgbClr val="000000"/>
                </a:solidFill>
              </a:rPr>
              <a:t> method (optional sigmoid or </a:t>
            </a:r>
            <a:r>
              <a:rPr lang="en-US" sz="2200" dirty="0" err="1">
                <a:solidFill>
                  <a:srgbClr val="000000"/>
                </a:solidFill>
              </a:rPr>
              <a:t>softmax</a:t>
            </a:r>
            <a:r>
              <a:rPr lang="en-US" sz="2200" dirty="0">
                <a:solidFill>
                  <a:srgbClr val="000000"/>
                </a:solidFill>
              </a:rPr>
              <a:t> on the activations) 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B5B5B5"/>
                </a:solidFill>
              </a:rPr>
              <a:t>=&gt; </a:t>
            </a:r>
            <a:r>
              <a:rPr lang="en-US" sz="2200" dirty="0" err="1">
                <a:solidFill>
                  <a:srgbClr val="B5B5B5"/>
                </a:solidFill>
              </a:rPr>
              <a:t>get_preds</a:t>
            </a:r>
            <a:r>
              <a:rPr lang="en-US" sz="2200" dirty="0">
                <a:solidFill>
                  <a:srgbClr val="B5B5B5"/>
                </a:solidFill>
              </a:rPr>
              <a:t>()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define a </a:t>
            </a:r>
            <a:r>
              <a:rPr lang="en-US" sz="2200" dirty="0" err="1">
                <a:solidFill>
                  <a:srgbClr val="000000"/>
                </a:solidFill>
              </a:rPr>
              <a:t>self.decodes</a:t>
            </a:r>
            <a:r>
              <a:rPr lang="en-US" sz="2200" dirty="0">
                <a:solidFill>
                  <a:srgbClr val="000000"/>
                </a:solidFill>
              </a:rPr>
              <a:t> method (apply on activations, result = align predictions with target, must be the SAME EXACT SHAPE, ex: argmax) 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B5B5B5"/>
                </a:solidFill>
              </a:rPr>
              <a:t>=&gt; </a:t>
            </a:r>
            <a:r>
              <a:rPr lang="en-US" sz="2200" dirty="0" err="1">
                <a:solidFill>
                  <a:srgbClr val="B5B5B5"/>
                </a:solidFill>
              </a:rPr>
              <a:t>get_preds</a:t>
            </a:r>
            <a:r>
              <a:rPr lang="en-US" sz="2200" dirty="0">
                <a:solidFill>
                  <a:srgbClr val="B5B5B5"/>
                </a:solidFill>
              </a:rPr>
              <a:t>(</a:t>
            </a:r>
            <a:r>
              <a:rPr lang="en-US" sz="2200" dirty="0" err="1">
                <a:solidFill>
                  <a:srgbClr val="B5B5B5"/>
                </a:solidFill>
              </a:rPr>
              <a:t>with_decoded</a:t>
            </a:r>
            <a:r>
              <a:rPr lang="en-US" sz="2200" dirty="0">
                <a:solidFill>
                  <a:srgbClr val="B5B5B5"/>
                </a:solidFill>
              </a:rPr>
              <a:t>=True) / predict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2200" dirty="0" err="1">
                <a:solidFill>
                  <a:srgbClr val="000000"/>
                </a:solidFill>
              </a:rPr>
              <a:t>When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cnn_learner</a:t>
            </a:r>
            <a:r>
              <a:rPr lang="fr-FR" altLang="fr-FR" sz="2200" dirty="0">
                <a:solidFill>
                  <a:srgbClr val="000000"/>
                </a:solidFill>
              </a:rPr>
              <a:t>() </a:t>
            </a:r>
            <a:r>
              <a:rPr lang="fr-FR" altLang="fr-FR" sz="2200" dirty="0" err="1">
                <a:solidFill>
                  <a:srgbClr val="000000"/>
                </a:solidFill>
              </a:rPr>
              <a:t>is</a:t>
            </a:r>
            <a:r>
              <a:rPr lang="fr-FR" altLang="fr-FR" sz="2200" dirty="0">
                <a:solidFill>
                  <a:srgbClr val="000000"/>
                </a:solidFill>
              </a:rPr>
              <a:t> not </a:t>
            </a:r>
            <a:r>
              <a:rPr lang="fr-FR" altLang="fr-FR" sz="2200" dirty="0" err="1">
                <a:solidFill>
                  <a:srgbClr val="000000"/>
                </a:solidFill>
              </a:rPr>
              <a:t>used</a:t>
            </a:r>
            <a:r>
              <a:rPr lang="fr-FR" altLang="fr-FR" sz="2200" dirty="0">
                <a:solidFill>
                  <a:srgbClr val="000000"/>
                </a:solidFill>
              </a:rPr>
              <a:t> to </a:t>
            </a:r>
            <a:r>
              <a:rPr lang="fr-FR" altLang="fr-FR" sz="2200" dirty="0" err="1">
                <a:solidFill>
                  <a:srgbClr val="000000"/>
                </a:solidFill>
              </a:rPr>
              <a:t>create</a:t>
            </a:r>
            <a:r>
              <a:rPr lang="fr-FR" altLang="fr-FR" sz="2200" dirty="0">
                <a:solidFill>
                  <a:srgbClr val="000000"/>
                </a:solidFill>
              </a:rPr>
              <a:t> a </a:t>
            </a:r>
            <a:r>
              <a:rPr lang="fr-FR" altLang="fr-FR" sz="2200" dirty="0" err="1">
                <a:solidFill>
                  <a:srgbClr val="000000"/>
                </a:solidFill>
              </a:rPr>
              <a:t>Learner</a:t>
            </a:r>
            <a:r>
              <a:rPr lang="fr-FR" altLang="fr-FR" sz="2200" dirty="0">
                <a:solidFill>
                  <a:srgbClr val="000000"/>
                </a:solidFill>
              </a:rPr>
              <a:t>, </a:t>
            </a:r>
            <a:r>
              <a:rPr lang="fr-FR" altLang="fr-FR" sz="2200" dirty="0" err="1">
                <a:solidFill>
                  <a:srgbClr val="000000"/>
                </a:solidFill>
              </a:rPr>
              <a:t>two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things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need</a:t>
            </a:r>
            <a:r>
              <a:rPr lang="fr-FR" altLang="fr-FR" sz="2200" dirty="0">
                <a:solidFill>
                  <a:srgbClr val="000000"/>
                </a:solidFill>
              </a:rPr>
              <a:t> to </a:t>
            </a:r>
            <a:r>
              <a:rPr lang="fr-FR" altLang="fr-FR" sz="2200" dirty="0" err="1">
                <a:solidFill>
                  <a:srgbClr val="000000"/>
                </a:solidFill>
              </a:rPr>
              <a:t>be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done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manually</a:t>
            </a:r>
            <a:r>
              <a:rPr lang="fr-FR" altLang="fr-FR" sz="2200" dirty="0">
                <a:solidFill>
                  <a:srgbClr val="000000"/>
                </a:solidFill>
              </a:rPr>
              <a:t> for </a:t>
            </a:r>
            <a:r>
              <a:rPr lang="fr-FR" altLang="fr-FR" sz="2200" dirty="0" err="1">
                <a:solidFill>
                  <a:srgbClr val="000000"/>
                </a:solidFill>
              </a:rPr>
              <a:t>transfer</a:t>
            </a:r>
            <a:r>
              <a:rPr lang="fr-FR" altLang="fr-FR" sz="2200" dirty="0">
                <a:solidFill>
                  <a:srgbClr val="000000"/>
                </a:solidFill>
              </a:rPr>
              <a:t> </a:t>
            </a:r>
            <a:r>
              <a:rPr lang="fr-FR" altLang="fr-FR" sz="2200" dirty="0" err="1">
                <a:solidFill>
                  <a:srgbClr val="000000"/>
                </a:solidFill>
              </a:rPr>
              <a:t>learning</a:t>
            </a:r>
            <a:r>
              <a:rPr lang="fr-FR" altLang="fr-FR" sz="2200" dirty="0">
                <a:solidFill>
                  <a:srgbClr val="000000"/>
                </a:solidFill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2200" dirty="0" err="1">
                <a:solidFill>
                  <a:srgbClr val="000000"/>
                </a:solidFill>
              </a:rPr>
              <a:t>define</a:t>
            </a:r>
            <a:r>
              <a:rPr lang="fr-FR" altLang="fr-FR" sz="2200" dirty="0">
                <a:solidFill>
                  <a:srgbClr val="000000"/>
                </a:solidFill>
              </a:rPr>
              <a:t> a splitter to select the </a:t>
            </a:r>
            <a:r>
              <a:rPr lang="fr-FR" altLang="fr-FR" sz="2200" dirty="0" err="1">
                <a:solidFill>
                  <a:srgbClr val="000000"/>
                </a:solidFill>
              </a:rPr>
              <a:t>trainable</a:t>
            </a:r>
            <a:r>
              <a:rPr lang="fr-FR" altLang="fr-FR" sz="2200" dirty="0">
                <a:solidFill>
                  <a:srgbClr val="000000"/>
                </a:solidFill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2200" dirty="0">
                <a:solidFill>
                  <a:srgbClr val="000000"/>
                </a:solidFill>
              </a:rPr>
              <a:t>freeze the </a:t>
            </a:r>
            <a:r>
              <a:rPr lang="fr-FR" altLang="fr-FR" sz="2200" dirty="0" err="1">
                <a:solidFill>
                  <a:srgbClr val="000000"/>
                </a:solidFill>
              </a:rPr>
              <a:t>parameters</a:t>
            </a:r>
            <a:r>
              <a:rPr lang="fr-FR" altLang="fr-FR" sz="2200" dirty="0">
                <a:solidFill>
                  <a:srgbClr val="000000"/>
                </a:solidFill>
              </a:rPr>
              <a:t> of the body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0"/>
            <a:ext cx="481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Diagnostics – How to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debug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show_install</a:t>
            </a:r>
            <a:r>
              <a:rPr lang="en-US" dirty="0"/>
              <a:t>(</a:t>
            </a:r>
            <a:r>
              <a:rPr lang="en-US" sz="1400" dirty="0" err="1"/>
              <a:t>show_nvidia_smi</a:t>
            </a:r>
            <a:r>
              <a:rPr lang="en-US" sz="1400" dirty="0"/>
              <a:t>=False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</a:rPr>
              <a:t>Print </a:t>
            </a:r>
            <a:r>
              <a:rPr lang="fr-FR" sz="1400" b="0" i="0" dirty="0" err="1">
                <a:effectLst/>
              </a:rPr>
              <a:t>user’s</a:t>
            </a:r>
            <a:r>
              <a:rPr lang="fr-FR" sz="1400" b="0" i="0" dirty="0">
                <a:effectLst/>
              </a:rPr>
              <a:t> hardware, software, and </a:t>
            </a:r>
            <a:r>
              <a:rPr lang="fr-FR" sz="1400" b="0" i="0" dirty="0" err="1">
                <a:effectLst/>
              </a:rPr>
              <a:t>environment</a:t>
            </a:r>
            <a:r>
              <a:rPr lang="fr-FR" sz="1400" b="0" i="0" dirty="0">
                <a:effectLst/>
              </a:rPr>
              <a:t> setup information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learner.summary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datablock.summary</a:t>
            </a:r>
            <a:r>
              <a:rPr lang="en-US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source, bs</a:t>
            </a:r>
            <a:r>
              <a:rPr lang="en-US" sz="1400" b="0" i="0" dirty="0">
                <a:effectLst/>
              </a:rPr>
              <a:t>=4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show_batch</a:t>
            </a:r>
            <a:r>
              <a:rPr lang="en-US" sz="1400" b="0" i="0" dirty="0">
                <a:effectLst/>
              </a:rPr>
              <a:t>=False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Steps through the transform pipeline for one batch, and optionally calls `</a:t>
            </a:r>
            <a:r>
              <a:rPr lang="en-US" sz="1400" b="0" i="0" dirty="0" err="1">
                <a:effectLst/>
              </a:rPr>
              <a:t>show_batch</a:t>
            </a:r>
            <a:r>
              <a:rPr lang="en-US" sz="1400" b="0" i="0" dirty="0">
                <a:effectLst/>
              </a:rPr>
              <a:t>(**</a:t>
            </a:r>
            <a:r>
              <a:rPr lang="en-US" sz="1400" b="0" i="0" dirty="0" err="1">
                <a:effectLst/>
              </a:rPr>
              <a:t>kwargs</a:t>
            </a:r>
            <a:r>
              <a:rPr lang="en-US" sz="1400" b="0" i="0" dirty="0">
                <a:effectLst/>
              </a:rPr>
              <a:t>)` on the transient `</a:t>
            </a:r>
            <a:r>
              <a:rPr lang="en-US" sz="1400" b="0" i="0" dirty="0" err="1">
                <a:effectLst/>
              </a:rPr>
              <a:t>Dataloaders</a:t>
            </a:r>
            <a:r>
              <a:rPr lang="en-US" sz="1400" b="0" i="0" dirty="0">
                <a:effectLst/>
              </a:rPr>
              <a:t>`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learner.s</a:t>
            </a:r>
            <a:r>
              <a:rPr lang="fr-FR" b="0" i="0" dirty="0" err="1">
                <a:effectLst/>
              </a:rPr>
              <a:t>how_training_loop</a:t>
            </a:r>
            <a:r>
              <a:rPr lang="fr-FR" b="0" i="0" dirty="0">
                <a:effectLst/>
              </a:rPr>
              <a:t> 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Show the callbacks called at each step in the training loop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dataloader.show_batch</a:t>
            </a:r>
            <a:r>
              <a:rPr lang="en-US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b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en-US" sz="1400" b="0" i="0" dirty="0">
                <a:effectLst/>
              </a:rPr>
              <a:t>=9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ctxs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show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unique</a:t>
            </a:r>
            <a:r>
              <a:rPr lang="en-US" sz="1400" b="0" i="0" dirty="0">
                <a:effectLst/>
              </a:rPr>
              <a:t>=False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Show `b` (defaults to `</a:t>
            </a:r>
            <a:r>
              <a:rPr lang="en-US" sz="1400" b="0" i="0" dirty="0" err="1">
                <a:effectLst/>
              </a:rPr>
              <a:t>one_batch</a:t>
            </a:r>
            <a:r>
              <a:rPr lang="en-US" sz="1400" b="0" i="0" dirty="0">
                <a:effectLst/>
              </a:rPr>
              <a:t>`), a list of lists of pipeline outputs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learner.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show_results</a:t>
            </a:r>
            <a:r>
              <a:rPr lang="fr-FR" b="0" i="0" dirty="0">
                <a:solidFill>
                  <a:srgbClr val="24292E"/>
                </a:solidFill>
                <a:effectLst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ds_idx</a:t>
            </a:r>
            <a:r>
              <a:rPr lang="fr-FR" sz="1400" b="0" i="0" dirty="0">
                <a:effectLst/>
              </a:rPr>
              <a:t>=1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dl</a:t>
            </a:r>
            <a:r>
              <a:rPr lang="fr-FR" sz="1400" b="0" i="0" dirty="0">
                <a:effectLst/>
              </a:rPr>
              <a:t>=None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fr-FR" sz="1400" b="0" i="0" dirty="0">
                <a:effectLst/>
              </a:rPr>
              <a:t>=9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shuffle</a:t>
            </a:r>
            <a:r>
              <a:rPr lang="fr-FR" sz="1400" b="0" i="0" dirty="0">
                <a:effectLst/>
              </a:rPr>
              <a:t>=</a:t>
            </a:r>
            <a:r>
              <a:rPr lang="fr-FR" sz="1400" b="0" i="0" dirty="0" err="1">
                <a:effectLst/>
              </a:rPr>
              <a:t>True</a:t>
            </a:r>
            <a:r>
              <a:rPr lang="fr-FR" dirty="0">
                <a:solidFill>
                  <a:srgbClr val="24292E"/>
                </a:solidFill>
              </a:rPr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</a:rPr>
              <a:t>Show some predictions on `ds_</a:t>
            </a:r>
            <a:r>
              <a:rPr lang="en-US" sz="1400" b="0" i="0" dirty="0" err="1">
                <a:effectLst/>
              </a:rPr>
              <a:t>idx</a:t>
            </a:r>
            <a:r>
              <a:rPr lang="en-US" sz="1400" b="0" i="0" dirty="0">
                <a:effectLst/>
              </a:rPr>
              <a:t>`-</a:t>
            </a:r>
            <a:r>
              <a:rPr lang="en-US" sz="1400" b="0" i="0" dirty="0" err="1">
                <a:effectLst/>
              </a:rPr>
              <a:t>th</a:t>
            </a:r>
            <a:r>
              <a:rPr lang="en-US" sz="1400" b="0" i="0" dirty="0">
                <a:effectLst/>
              </a:rPr>
              <a:t> dataset or `dl`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0"/>
            <a:ext cx="654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Show – Inputs,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targets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predictions</a:t>
            </a:r>
            <a:endParaRPr lang="fr-F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show_batch</a:t>
            </a:r>
            <a:r>
              <a:rPr lang="en-US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x, y,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samples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ctxs</a:t>
            </a:r>
            <a:r>
              <a:rPr lang="fr-FR" sz="1400" b="0" i="0" dirty="0">
                <a:effectLst/>
              </a:rPr>
              <a:t>=None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fr-FR" sz="1400" b="0" i="0" dirty="0">
                <a:effectLst/>
              </a:rPr>
              <a:t>=9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>
                <a:effectLst/>
              </a:rPr>
              <a:t>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Internal implementation, </a:t>
            </a:r>
            <a:r>
              <a:rPr lang="en-US" sz="1400" dirty="0" err="1"/>
              <a:t>x,y</a:t>
            </a:r>
            <a:r>
              <a:rPr lang="en-US" sz="1400" dirty="0"/>
              <a:t> are used only for </a:t>
            </a:r>
            <a:r>
              <a:rPr lang="en-US" sz="1400" dirty="0" err="1"/>
              <a:t>typedispatch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show_results</a:t>
            </a:r>
            <a:r>
              <a:rPr lang="en-US" dirty="0"/>
              <a:t>(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x, y,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samples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outs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ctxs</a:t>
            </a:r>
            <a:r>
              <a:rPr lang="fr-FR" sz="1400" b="0" i="0" dirty="0">
                <a:effectLst/>
              </a:rPr>
              <a:t>=None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fr-FR" sz="1400" b="0" i="0" dirty="0">
                <a:effectLst/>
              </a:rPr>
              <a:t>=9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>
                <a:effectLst/>
              </a:rPr>
              <a:t>**</a:t>
            </a:r>
            <a:r>
              <a:rPr lang="fr-FR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Internal implementation, </a:t>
            </a:r>
            <a:r>
              <a:rPr lang="en-US" sz="1400" dirty="0" err="1"/>
              <a:t>x,y</a:t>
            </a:r>
            <a:r>
              <a:rPr lang="en-US" sz="1400" dirty="0"/>
              <a:t> are used only for </a:t>
            </a:r>
            <a:r>
              <a:rPr lang="en-US" sz="1400" dirty="0" err="1"/>
              <a:t>typedispatch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TfmDL.show_batch</a:t>
            </a:r>
            <a:r>
              <a:rPr lang="en-US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b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en-US" sz="1400" b="0" i="0" dirty="0">
                <a:effectLst/>
              </a:rPr>
              <a:t>=9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ctxs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show</a:t>
            </a:r>
            <a:r>
              <a:rPr lang="en-US" sz="1400" b="0" i="0" dirty="0">
                <a:effectLst/>
              </a:rPr>
              <a:t>=True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unique</a:t>
            </a:r>
            <a:r>
              <a:rPr lang="en-US" sz="1400" b="0" i="0" dirty="0">
                <a:effectLst/>
              </a:rPr>
              <a:t>=False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TfmDL.show_results</a:t>
            </a:r>
            <a:r>
              <a:rPr lang="en-US" dirty="0"/>
              <a:t>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b, out,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max_n</a:t>
            </a:r>
            <a:r>
              <a:rPr lang="en-US" sz="1400" b="0" i="0" dirty="0">
                <a:effectLst/>
              </a:rPr>
              <a:t>=9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ctxs</a:t>
            </a:r>
            <a:r>
              <a:rPr lang="en-US" sz="1400" b="0" i="0" dirty="0">
                <a:effectLst/>
              </a:rPr>
              <a:t>=None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, show</a:t>
            </a:r>
            <a:r>
              <a:rPr lang="en-US" sz="1400" b="0" i="0" dirty="0">
                <a:effectLst/>
              </a:rPr>
              <a:t>=True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Show the decoded samples of one batch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Show the decoded samples and predictions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TfmdLists</a:t>
            </a:r>
            <a:r>
              <a:rPr lang="en-US" dirty="0"/>
              <a:t> | Datasets</a:t>
            </a:r>
            <a:br>
              <a:rPr lang="en-US" dirty="0"/>
            </a:br>
            <a:r>
              <a:rPr lang="en-US" dirty="0"/>
              <a:t>.show(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o, **</a:t>
            </a:r>
            <a:r>
              <a:rPr lang="en-US" sz="1400" b="0" i="0" dirty="0" err="1">
                <a:solidFill>
                  <a:srgbClr val="24292E"/>
                </a:solidFill>
                <a:effectLst/>
              </a:rPr>
              <a:t>kwargs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Pipeline decode, then call show on each element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TensorCategory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y:(</a:t>
            </a:r>
            <a:r>
              <a:rPr lang="fr-FR" sz="1400" b="0" i="0" dirty="0">
                <a:effectLst/>
              </a:rPr>
              <a:t>TensorMask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effectLst/>
              </a:rPr>
              <a:t>TensorPoint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</a:t>
            </a:r>
            <a:r>
              <a:rPr lang="fr-FR" sz="1400" b="0" i="0" dirty="0" err="1">
                <a:effectLst/>
              </a:rPr>
              <a:t>TensorBBox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)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TensorImage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InvisibleTensor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TensorImage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 </a:t>
            </a:r>
            <a:r>
              <a:rPr lang="fr-FR" sz="1400" b="0" i="0" dirty="0" err="1">
                <a:effectLst/>
              </a:rPr>
              <a:t>TensorText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 </a:t>
            </a:r>
            <a:r>
              <a:rPr lang="fr-FR" sz="1400" b="0" i="0" dirty="0" err="1">
                <a:effectLst/>
              </a:rPr>
              <a:t>LMTensorText</a:t>
            </a:r>
            <a:r>
              <a:rPr lang="fr-FR" sz="1400" dirty="0">
                <a:solidFill>
                  <a:srgbClr val="24292E"/>
                </a:solidFill>
              </a:rPr>
              <a:t>, y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TensorImage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TensorImage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InvisibleTensor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TensorImage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317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 </a:t>
            </a:r>
            <a:r>
              <a:rPr lang="fr-FR" sz="1400" b="0" i="0" dirty="0" err="1">
                <a:effectLst/>
              </a:rPr>
              <a:t>TensorText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317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 </a:t>
            </a:r>
            <a:r>
              <a:rPr lang="fr-FR" sz="1400" b="0" i="0" dirty="0" err="1">
                <a:effectLst/>
              </a:rPr>
              <a:t>LMTensorText</a:t>
            </a:r>
            <a:r>
              <a:rPr lang="fr-FR" sz="1400" dirty="0">
                <a:solidFill>
                  <a:srgbClr val="24292E"/>
                </a:solidFill>
              </a:rPr>
              <a:t>, y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Tabular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y:</a:t>
            </a:r>
            <a:r>
              <a:rPr lang="fr-FR" sz="1400" b="0" i="0" dirty="0">
                <a:effectLst/>
              </a:rPr>
              <a:t>Tabular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317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</a:rPr>
              <a:t>x:</a:t>
            </a:r>
            <a:r>
              <a:rPr lang="fr-FR" sz="1400" b="0" i="0" dirty="0">
                <a:effectLst/>
              </a:rPr>
              <a:t>Tabular</a:t>
            </a:r>
            <a:r>
              <a:rPr lang="fr-FR" sz="1400" b="0" i="0" dirty="0">
                <a:solidFill>
                  <a:srgbClr val="24292E"/>
                </a:solidFill>
                <a:effectLst/>
              </a:rPr>
              <a:t>, 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27762</TotalTime>
  <Words>13721</Words>
  <Application>Microsoft Office PowerPoint</Application>
  <PresentationFormat>Grand écran</PresentationFormat>
  <Paragraphs>1707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1057</cp:revision>
  <dcterms:created xsi:type="dcterms:W3CDTF">2021-01-23T14:25:31Z</dcterms:created>
  <dcterms:modified xsi:type="dcterms:W3CDTF">2021-05-05T21:17:08Z</dcterms:modified>
</cp:coreProperties>
</file>