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7" r:id="rId2"/>
    <p:sldId id="380" r:id="rId3"/>
    <p:sldId id="378" r:id="rId4"/>
    <p:sldId id="256" r:id="rId5"/>
    <p:sldId id="312" r:id="rId6"/>
    <p:sldId id="316" r:id="rId7"/>
    <p:sldId id="317" r:id="rId8"/>
    <p:sldId id="361" r:id="rId9"/>
    <p:sldId id="353" r:id="rId10"/>
    <p:sldId id="347" r:id="rId11"/>
    <p:sldId id="354" r:id="rId12"/>
    <p:sldId id="359" r:id="rId13"/>
    <p:sldId id="355" r:id="rId14"/>
    <p:sldId id="319" r:id="rId15"/>
    <p:sldId id="320" r:id="rId16"/>
    <p:sldId id="313" r:id="rId17"/>
    <p:sldId id="318" r:id="rId18"/>
    <p:sldId id="257" r:id="rId19"/>
    <p:sldId id="362" r:id="rId20"/>
    <p:sldId id="364" r:id="rId21"/>
    <p:sldId id="315" r:id="rId22"/>
    <p:sldId id="261" r:id="rId23"/>
    <p:sldId id="264" r:id="rId24"/>
    <p:sldId id="263" r:id="rId25"/>
    <p:sldId id="265" r:id="rId26"/>
    <p:sldId id="266" r:id="rId27"/>
    <p:sldId id="324" r:id="rId28"/>
    <p:sldId id="323" r:id="rId29"/>
    <p:sldId id="326" r:id="rId30"/>
    <p:sldId id="330" r:id="rId31"/>
    <p:sldId id="331" r:id="rId32"/>
    <p:sldId id="329" r:id="rId33"/>
    <p:sldId id="332" r:id="rId34"/>
    <p:sldId id="325" r:id="rId35"/>
    <p:sldId id="328" r:id="rId36"/>
    <p:sldId id="339" r:id="rId37"/>
    <p:sldId id="334" r:id="rId38"/>
    <p:sldId id="338" r:id="rId39"/>
    <p:sldId id="342" r:id="rId40"/>
    <p:sldId id="340" r:id="rId41"/>
    <p:sldId id="343" r:id="rId42"/>
    <p:sldId id="344" r:id="rId43"/>
    <p:sldId id="357" r:id="rId44"/>
    <p:sldId id="356" r:id="rId45"/>
    <p:sldId id="358" r:id="rId46"/>
    <p:sldId id="341" r:id="rId47"/>
    <p:sldId id="335" r:id="rId48"/>
    <p:sldId id="346" r:id="rId49"/>
    <p:sldId id="337" r:id="rId50"/>
    <p:sldId id="349" r:id="rId51"/>
    <p:sldId id="348" r:id="rId52"/>
    <p:sldId id="306" r:id="rId53"/>
    <p:sldId id="308" r:id="rId54"/>
    <p:sldId id="309" r:id="rId55"/>
    <p:sldId id="310" r:id="rId56"/>
    <p:sldId id="350" r:id="rId57"/>
    <p:sldId id="351" r:id="rId58"/>
    <p:sldId id="352" r:id="rId59"/>
    <p:sldId id="366" r:id="rId60"/>
    <p:sldId id="365" r:id="rId61"/>
    <p:sldId id="360" r:id="rId62"/>
    <p:sldId id="376" r:id="rId63"/>
    <p:sldId id="374" r:id="rId64"/>
    <p:sldId id="369" r:id="rId65"/>
    <p:sldId id="373" r:id="rId66"/>
    <p:sldId id="371" r:id="rId67"/>
    <p:sldId id="372" r:id="rId68"/>
    <p:sldId id="370" r:id="rId69"/>
    <p:sldId id="375" r:id="rId70"/>
    <p:sldId id="367" r:id="rId71"/>
    <p:sldId id="368" r:id="rId72"/>
    <p:sldId id="267" r:id="rId73"/>
    <p:sldId id="302" r:id="rId74"/>
    <p:sldId id="301" r:id="rId75"/>
    <p:sldId id="381" r:id="rId7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9F9D"/>
    <a:srgbClr val="7F7F7F"/>
    <a:srgbClr val="B5B5B5"/>
    <a:srgbClr val="A6A6A6"/>
    <a:srgbClr val="F7F7F7"/>
    <a:srgbClr val="0070C0"/>
    <a:srgbClr val="FFFCF3"/>
    <a:srgbClr val="A5A5A5"/>
    <a:srgbClr val="385723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05" autoAdjust="0"/>
    <p:restoredTop sz="96357" autoAdjust="0"/>
  </p:normalViewPr>
  <p:slideViewPr>
    <p:cSldViewPr snapToGrid="0">
      <p:cViewPr>
        <p:scale>
          <a:sx n="114" d="100"/>
          <a:sy n="114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2728C4-AC8F-4986-A5EA-15A49DDFBF9D}"/>
              </a:ext>
            </a:extLst>
          </p:cNvPr>
          <p:cNvSpPr/>
          <p:nvPr userDrawn="1"/>
        </p:nvSpPr>
        <p:spPr>
          <a:xfrm>
            <a:off x="543696" y="0"/>
            <a:ext cx="11648303" cy="609599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599BC96-9DC5-47AE-AC28-0378B9ABEE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"/>
            <a:ext cx="543696" cy="609599"/>
          </a:xfrm>
          <a:prstGeom prst="rect">
            <a:avLst/>
          </a:prstGeom>
        </p:spPr>
      </p:pic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E09ADB60-1669-49AE-9603-BC41A07794DF}"/>
              </a:ext>
            </a:extLst>
          </p:cNvPr>
          <p:cNvCxnSpPr>
            <a:cxnSpLocks/>
          </p:cNvCxnSpPr>
          <p:nvPr userDrawn="1"/>
        </p:nvCxnSpPr>
        <p:spPr>
          <a:xfrm>
            <a:off x="0" y="609599"/>
            <a:ext cx="12192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C798B053-518F-403A-9DD2-A9F63641381E}"/>
              </a:ext>
            </a:extLst>
          </p:cNvPr>
          <p:cNvSpPr txBox="1"/>
          <p:nvPr userDrawn="1"/>
        </p:nvSpPr>
        <p:spPr>
          <a:xfrm>
            <a:off x="9799564" y="300246"/>
            <a:ext cx="247230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900" i="0" dirty="0">
                <a:solidFill>
                  <a:srgbClr val="A5A5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https://www.cognitivefactory.fr/fastaidocs 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CF60E8F-EFC7-4F4E-AA1A-31B219792C63}"/>
              </a:ext>
            </a:extLst>
          </p:cNvPr>
          <p:cNvSpPr txBox="1"/>
          <p:nvPr userDrawn="1"/>
        </p:nvSpPr>
        <p:spPr>
          <a:xfrm>
            <a:off x="9799564" y="82141"/>
            <a:ext cx="24450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100" b="1" dirty="0">
                <a:solidFill>
                  <a:srgbClr val="A5A5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https://docs.fast.ai/ </a:t>
            </a:r>
            <a:endParaRPr lang="fr-FR" sz="1100" dirty="0">
              <a:solidFill>
                <a:srgbClr val="A5A5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32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07C500-C2BF-4A82-ABF1-7B7A36BF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74AAB62-DCD5-41D2-B39E-C0DB4C963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887E1D-C2A5-42FC-B810-9821EA13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22B1-D0D6-497F-8C8F-C40642F1FDC7}" type="datetimeFigureOut">
              <a:rPr lang="fr-FR" smtClean="0"/>
              <a:t>08/05/2021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A49F3C-137B-45B9-9884-E09691503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A0CC43-1490-4186-B3E1-1E9E8E5BA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931-E65C-4FC7-A7B7-05A85C02B3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3101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305BFB8-BD72-4496-808E-9FA468D412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04E2F8F-1101-4944-9E2F-3B6F0A6F5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6"/>
            <a:ext cx="7734299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2A7B55-EB67-410C-BB22-4EFC0B9FC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22B1-D0D6-497F-8C8F-C40642F1FDC7}" type="datetimeFigureOut">
              <a:rPr lang="fr-FR" smtClean="0"/>
              <a:t>08/05/2021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A93D4A-3BC9-419D-B574-2492EA290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7863D8-71C1-49F0-A429-AF238DD0C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931-E65C-4FC7-A7B7-05A85C02B3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703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317817-F9FC-428C-A201-71FFADFE2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298885-0F99-44CB-911D-45D277759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7F56B4-8AC3-47B5-B5AA-EFFE20690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22B1-D0D6-497F-8C8F-C40642F1FDC7}" type="datetimeFigureOut">
              <a:rPr lang="fr-FR" smtClean="0"/>
              <a:t>08/05/2021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18F0CD-223B-4FD1-A657-9F24B316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AC5178-C8F5-4CAC-AA23-17DE599A9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931-E65C-4FC7-A7B7-05A85C02B3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989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7F106A-3811-4B2C-809C-B6C4098CA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25318E-57DF-4915-9DA5-9E67DBFBF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1B54CA-0EBD-40A6-A066-70CEF0D17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22B1-D0D6-497F-8C8F-C40642F1FDC7}" type="datetimeFigureOut">
              <a:rPr lang="fr-FR" smtClean="0"/>
              <a:t>08/05/2021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0A53C7-C3A0-441B-9DEB-94B8F7A48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A6C248-020C-4398-9B6B-5E46D2117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931-E65C-4FC7-A7B7-05A85C02B3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3247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5E7291-3E49-42AB-BB45-613CED5C4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57F8DC-C448-4B29-BFF5-D8CBC482D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9CD98E0-DCA9-4252-A298-5B5977568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15F282-AB71-4256-87CA-DE4874BDC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22B1-D0D6-497F-8C8F-C40642F1FDC7}" type="datetimeFigureOut">
              <a:rPr lang="fr-FR" smtClean="0"/>
              <a:t>08/05/2021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73580B6-ADCA-442C-BE1F-686F3F08B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D8F3D8-B542-4085-BED1-8EB6D29F8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931-E65C-4FC7-A7B7-05A85C02B3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5625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BE8363-B96E-4D93-9AD3-BB166E90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1F5827-A560-44F1-8587-587425AFD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3" indent="0">
              <a:buNone/>
              <a:defRPr sz="2000" b="1"/>
            </a:lvl2pPr>
            <a:lvl3pPr marL="914367" indent="0">
              <a:buNone/>
              <a:defRPr sz="1800" b="1"/>
            </a:lvl3pPr>
            <a:lvl4pPr marL="1371550" indent="0">
              <a:buNone/>
              <a:defRPr sz="1600" b="1"/>
            </a:lvl4pPr>
            <a:lvl5pPr marL="1828734" indent="0">
              <a:buNone/>
              <a:defRPr sz="1600" b="1"/>
            </a:lvl5pPr>
            <a:lvl6pPr marL="2285917" indent="0">
              <a:buNone/>
              <a:defRPr sz="1600" b="1"/>
            </a:lvl6pPr>
            <a:lvl7pPr marL="2743102" indent="0">
              <a:buNone/>
              <a:defRPr sz="1600" b="1"/>
            </a:lvl7pPr>
            <a:lvl8pPr marL="3200285" indent="0">
              <a:buNone/>
              <a:defRPr sz="1600" b="1"/>
            </a:lvl8pPr>
            <a:lvl9pPr marL="3657468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5913CEF-480A-4D93-B589-6CED4A6C9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373375-34AE-4525-8843-20432A72B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3" indent="0">
              <a:buNone/>
              <a:defRPr sz="2000" b="1"/>
            </a:lvl2pPr>
            <a:lvl3pPr marL="914367" indent="0">
              <a:buNone/>
              <a:defRPr sz="1800" b="1"/>
            </a:lvl3pPr>
            <a:lvl4pPr marL="1371550" indent="0">
              <a:buNone/>
              <a:defRPr sz="1600" b="1"/>
            </a:lvl4pPr>
            <a:lvl5pPr marL="1828734" indent="0">
              <a:buNone/>
              <a:defRPr sz="1600" b="1"/>
            </a:lvl5pPr>
            <a:lvl6pPr marL="2285917" indent="0">
              <a:buNone/>
              <a:defRPr sz="1600" b="1"/>
            </a:lvl6pPr>
            <a:lvl7pPr marL="2743102" indent="0">
              <a:buNone/>
              <a:defRPr sz="1600" b="1"/>
            </a:lvl7pPr>
            <a:lvl8pPr marL="3200285" indent="0">
              <a:buNone/>
              <a:defRPr sz="1600" b="1"/>
            </a:lvl8pPr>
            <a:lvl9pPr marL="3657468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FE2350E-C722-4218-A8EB-CD4EC21A9D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A2A278A-15A8-4A2D-AB13-C4AD507EB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22B1-D0D6-497F-8C8F-C40642F1FDC7}" type="datetimeFigureOut">
              <a:rPr lang="fr-FR" smtClean="0"/>
              <a:t>08/05/2021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F97F348-C9AF-4612-B4E9-2C49F680D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E76C65D-0B65-4F5C-AB5F-1540D83FF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931-E65C-4FC7-A7B7-05A85C02B3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296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62875F-F263-4569-B287-BDCEF053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231F074-8AE7-49B7-9F1F-B87A2580E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22B1-D0D6-497F-8C8F-C40642F1FDC7}" type="datetimeFigureOut">
              <a:rPr lang="fr-FR" smtClean="0"/>
              <a:t>08/05/2021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9840A09-1F3A-4BB1-845E-3499D7201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515AA7-9B3E-4CB1-BD1D-3FB6C375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931-E65C-4FC7-A7B7-05A85C02B3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228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72A69DF-F164-4822-8050-56FDEB911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22B1-D0D6-497F-8C8F-C40642F1FDC7}" type="datetimeFigureOut">
              <a:rPr lang="fr-FR" smtClean="0"/>
              <a:t>08/05/2021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E8C77CF-5199-4150-9919-0BF165FEA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F0FDE1-D75D-4DC9-9B68-A98A48D5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931-E65C-4FC7-A7B7-05A85C02B3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668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125F3F-126B-4A25-8A9F-FCFF5B07B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2D2283-A8FC-4CA8-80FC-089CBDD91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A44C9AE-9D9D-4404-A0C7-57A0C072D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3" indent="0">
              <a:buNone/>
              <a:defRPr sz="1400"/>
            </a:lvl2pPr>
            <a:lvl3pPr marL="914367" indent="0">
              <a:buNone/>
              <a:defRPr sz="1200"/>
            </a:lvl3pPr>
            <a:lvl4pPr marL="1371550" indent="0">
              <a:buNone/>
              <a:defRPr sz="1000"/>
            </a:lvl4pPr>
            <a:lvl5pPr marL="1828734" indent="0">
              <a:buNone/>
              <a:defRPr sz="1000"/>
            </a:lvl5pPr>
            <a:lvl6pPr marL="2285917" indent="0">
              <a:buNone/>
              <a:defRPr sz="1000"/>
            </a:lvl6pPr>
            <a:lvl7pPr marL="2743102" indent="0">
              <a:buNone/>
              <a:defRPr sz="1000"/>
            </a:lvl7pPr>
            <a:lvl8pPr marL="3200285" indent="0">
              <a:buNone/>
              <a:defRPr sz="1000"/>
            </a:lvl8pPr>
            <a:lvl9pPr marL="3657468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3DB665-D88E-4E15-A230-D83C4075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22B1-D0D6-497F-8C8F-C40642F1FDC7}" type="datetimeFigureOut">
              <a:rPr lang="fr-FR" smtClean="0"/>
              <a:t>08/05/2021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A9D1F7-0B3C-4956-BA5D-A978D195F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6B3FF9-EDA0-437C-9DD8-58D9EF442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931-E65C-4FC7-A7B7-05A85C02B3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0672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738947-9262-41FC-AAEB-BB66B2C2F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5706365-A063-402F-ADD1-E4F4CB5065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3" indent="0">
              <a:buNone/>
              <a:defRPr sz="2800"/>
            </a:lvl2pPr>
            <a:lvl3pPr marL="914367" indent="0">
              <a:buNone/>
              <a:defRPr sz="2400"/>
            </a:lvl3pPr>
            <a:lvl4pPr marL="1371550" indent="0">
              <a:buNone/>
              <a:defRPr sz="2000"/>
            </a:lvl4pPr>
            <a:lvl5pPr marL="1828734" indent="0">
              <a:buNone/>
              <a:defRPr sz="2000"/>
            </a:lvl5pPr>
            <a:lvl6pPr marL="2285917" indent="0">
              <a:buNone/>
              <a:defRPr sz="2000"/>
            </a:lvl6pPr>
            <a:lvl7pPr marL="2743102" indent="0">
              <a:buNone/>
              <a:defRPr sz="2000"/>
            </a:lvl7pPr>
            <a:lvl8pPr marL="3200285" indent="0">
              <a:buNone/>
              <a:defRPr sz="2000"/>
            </a:lvl8pPr>
            <a:lvl9pPr marL="3657468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A391B7F-8D74-46B1-B0C1-157B69F3A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3" indent="0">
              <a:buNone/>
              <a:defRPr sz="1400"/>
            </a:lvl2pPr>
            <a:lvl3pPr marL="914367" indent="0">
              <a:buNone/>
              <a:defRPr sz="1200"/>
            </a:lvl3pPr>
            <a:lvl4pPr marL="1371550" indent="0">
              <a:buNone/>
              <a:defRPr sz="1000"/>
            </a:lvl4pPr>
            <a:lvl5pPr marL="1828734" indent="0">
              <a:buNone/>
              <a:defRPr sz="1000"/>
            </a:lvl5pPr>
            <a:lvl6pPr marL="2285917" indent="0">
              <a:buNone/>
              <a:defRPr sz="1000"/>
            </a:lvl6pPr>
            <a:lvl7pPr marL="2743102" indent="0">
              <a:buNone/>
              <a:defRPr sz="1000"/>
            </a:lvl7pPr>
            <a:lvl8pPr marL="3200285" indent="0">
              <a:buNone/>
              <a:defRPr sz="1000"/>
            </a:lvl8pPr>
            <a:lvl9pPr marL="3657468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A75073-35B9-4862-B227-950107719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22B1-D0D6-497F-8C8F-C40642F1FDC7}" type="datetimeFigureOut">
              <a:rPr lang="fr-FR" smtClean="0"/>
              <a:t>08/05/2021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F96BF13-64E0-4829-931D-AD3AABCEB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697C08-1336-4135-8874-945E2C0B3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931-E65C-4FC7-A7B7-05A85C02B3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4913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7D7EBFE-A9F4-447E-AE34-8DCEF4E89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83D370-9506-47C4-91AC-ACA9CCA87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358400-40E8-4118-B130-34B117548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122B1-D0D6-497F-8C8F-C40642F1FDC7}" type="datetimeFigureOut">
              <a:rPr lang="fr-FR" smtClean="0"/>
              <a:t>08/05/2021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DA380D-F081-4155-A754-B0FC20FFF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731A41-7A02-4D5E-9838-8BF976547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EE931-E65C-4FC7-A7B7-05A85C02B3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919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2" indent="-228592" algn="l" defTabSz="91436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6" indent="-228592" algn="l" defTabSz="9143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60" indent="-228592" algn="l" defTabSz="9143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42" indent="-228592" algn="l" defTabSz="9143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26" indent="-228592" algn="l" defTabSz="9143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2" indent="-228592" algn="l" defTabSz="9143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59" indent="-228592" algn="l" defTabSz="9143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7" algn="l" defTabSz="914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2" algn="l" defTabSz="914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5" algn="l" defTabSz="914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8" algn="l" defTabSz="9143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fast.ai/learner.html#load_learner" TargetMode="Externa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708.04896.pdf" TargetMode="Externa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7F1D321-59CA-4E54-B652-ECF145B246C8}"/>
              </a:ext>
            </a:extLst>
          </p:cNvPr>
          <p:cNvSpPr/>
          <p:nvPr/>
        </p:nvSpPr>
        <p:spPr>
          <a:xfrm>
            <a:off x="2417854" y="1306915"/>
            <a:ext cx="2353632" cy="424416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600" b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sz="1600" b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sz="1600" b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r>
              <a:rPr lang="fr-FR" sz="1600" b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single </a:t>
            </a:r>
            <a:r>
              <a:rPr lang="fr-FR" sz="1600" b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fr-FR" sz="1600" b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2C5161-4C91-47A3-A2CD-80DED5AD4C12}"/>
              </a:ext>
            </a:extLst>
          </p:cNvPr>
          <p:cNvSpPr/>
          <p:nvPr/>
        </p:nvSpPr>
        <p:spPr>
          <a:xfrm>
            <a:off x="5624079" y="1348544"/>
            <a:ext cx="3350205" cy="11073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training </a:t>
            </a:r>
            <a:r>
              <a:rPr lang="fr-FR" sz="14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fr-FR" sz="1400" b="1" i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4F6D142-EC09-4D77-92F5-0B85BB065EFC}"/>
              </a:ext>
            </a:extLst>
          </p:cNvPr>
          <p:cNvSpPr txBox="1"/>
          <p:nvPr/>
        </p:nvSpPr>
        <p:spPr>
          <a:xfrm>
            <a:off x="593120" y="46074"/>
            <a:ext cx="4124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Concepts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Data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loading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B56233-E14B-49F3-860C-451DB53FBC2E}"/>
              </a:ext>
            </a:extLst>
          </p:cNvPr>
          <p:cNvSpPr/>
          <p:nvPr/>
        </p:nvSpPr>
        <p:spPr>
          <a:xfrm>
            <a:off x="5958441" y="2096643"/>
            <a:ext cx="1254155" cy="251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32B350-305E-4439-A1EB-C9DA591B2A90}"/>
              </a:ext>
            </a:extLst>
          </p:cNvPr>
          <p:cNvSpPr/>
          <p:nvPr/>
        </p:nvSpPr>
        <p:spPr>
          <a:xfrm>
            <a:off x="7446597" y="2096643"/>
            <a:ext cx="1415834" cy="25167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5CA4ECD-F669-4400-AA31-33D73194A24D}"/>
              </a:ext>
            </a:extLst>
          </p:cNvPr>
          <p:cNvSpPr txBox="1"/>
          <p:nvPr/>
        </p:nvSpPr>
        <p:spPr>
          <a:xfrm>
            <a:off x="5854911" y="1626860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(text, image,   boxes, classes)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2F8D83F-2ED9-4727-B495-4D8E81141426}"/>
              </a:ext>
            </a:extLst>
          </p:cNvPr>
          <p:cNvSpPr txBox="1"/>
          <p:nvPr/>
        </p:nvSpPr>
        <p:spPr>
          <a:xfrm rot="16200000">
            <a:off x="5341018" y="1805798"/>
            <a:ext cx="796954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tuple</a:t>
            </a:r>
          </a:p>
        </p:txBody>
      </p:sp>
      <p:sp>
        <p:nvSpPr>
          <p:cNvPr id="11" name="Organigramme : Disque magnétique 10">
            <a:extLst>
              <a:ext uri="{FF2B5EF4-FFF2-40B4-BE49-F238E27FC236}">
                <a16:creationId xmlns:a16="http://schemas.microsoft.com/office/drawing/2014/main" id="{65A4F3AB-F202-4171-9F1B-E44A3D563A9E}"/>
              </a:ext>
            </a:extLst>
          </p:cNvPr>
          <p:cNvSpPr/>
          <p:nvPr/>
        </p:nvSpPr>
        <p:spPr>
          <a:xfrm>
            <a:off x="256785" y="2578668"/>
            <a:ext cx="1415834" cy="1311808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sz="1600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fr-FR" sz="1600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disk</a:t>
            </a:r>
            <a:endParaRPr lang="fr-FR" sz="1600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A7B920F-5864-4DC4-9EB1-DB35294A5C24}"/>
              </a:ext>
            </a:extLst>
          </p:cNvPr>
          <p:cNvSpPr txBox="1"/>
          <p:nvPr/>
        </p:nvSpPr>
        <p:spPr>
          <a:xfrm>
            <a:off x="566225" y="2687179"/>
            <a:ext cx="796954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A988BF30-ACEB-4ADE-BA37-010A53123D5F}"/>
              </a:ext>
            </a:extLst>
          </p:cNvPr>
          <p:cNvSpPr/>
          <p:nvPr/>
        </p:nvSpPr>
        <p:spPr>
          <a:xfrm rot="5400000">
            <a:off x="719130" y="2076920"/>
            <a:ext cx="491142" cy="36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9CF9D45-E6DB-4DA8-8935-7C77EB8761A4}"/>
              </a:ext>
            </a:extLst>
          </p:cNvPr>
          <p:cNvSpPr txBox="1"/>
          <p:nvPr/>
        </p:nvSpPr>
        <p:spPr>
          <a:xfrm>
            <a:off x="393519" y="1591538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Download</a:t>
            </a:r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7F06BE89-E7C4-44CA-8427-4EC9783C2B64}"/>
              </a:ext>
            </a:extLst>
          </p:cNvPr>
          <p:cNvSpPr/>
          <p:nvPr/>
        </p:nvSpPr>
        <p:spPr>
          <a:xfrm>
            <a:off x="1854335" y="3165550"/>
            <a:ext cx="491142" cy="36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B9D56D3-F9E3-455E-B216-A67F66063AEA}"/>
              </a:ext>
            </a:extLst>
          </p:cNvPr>
          <p:cNvSpPr txBox="1"/>
          <p:nvPr/>
        </p:nvSpPr>
        <p:spPr>
          <a:xfrm>
            <a:off x="1746369" y="2452590"/>
            <a:ext cx="707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Get items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019BE2-B2A5-466E-82C7-3FFE2A3B079D}"/>
              </a:ext>
            </a:extLst>
          </p:cNvPr>
          <p:cNvSpPr/>
          <p:nvPr/>
        </p:nvSpPr>
        <p:spPr>
          <a:xfrm>
            <a:off x="2574514" y="2095809"/>
            <a:ext cx="1438446" cy="13924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b="1" i="1" u="sng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</a:t>
            </a:r>
            <a:r>
              <a:rPr lang="fr-FR" sz="14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sz="14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r>
              <a:rPr lang="fr-FR" sz="14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endParaRPr lang="fr-FR" sz="1400" b="1" i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77C25AC-AF1C-4B29-B17A-07C4784B7F71}"/>
              </a:ext>
            </a:extLst>
          </p:cNvPr>
          <p:cNvSpPr txBox="1"/>
          <p:nvPr/>
        </p:nvSpPr>
        <p:spPr>
          <a:xfrm rot="16200000">
            <a:off x="2365166" y="2932570"/>
            <a:ext cx="796954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keys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4587518-D9C5-4961-B4EF-728558A1A10C}"/>
              </a:ext>
            </a:extLst>
          </p:cNvPr>
          <p:cNvSpPr txBox="1"/>
          <p:nvPr/>
        </p:nvSpPr>
        <p:spPr>
          <a:xfrm>
            <a:off x="2956261" y="2712693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[ filename1,</a:t>
            </a:r>
          </a:p>
          <a:p>
            <a:pPr algn="l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 filename2,</a:t>
            </a:r>
          </a:p>
          <a:p>
            <a:pPr algn="l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 … ]</a:t>
            </a:r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21B5BF22-59A4-4989-B4DD-24E886D60DF5}"/>
              </a:ext>
            </a:extLst>
          </p:cNvPr>
          <p:cNvSpPr/>
          <p:nvPr/>
        </p:nvSpPr>
        <p:spPr>
          <a:xfrm>
            <a:off x="4922075" y="1732642"/>
            <a:ext cx="491142" cy="36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9F5611-6CE5-4B34-80D6-BFD3C3A618E4}"/>
              </a:ext>
            </a:extLst>
          </p:cNvPr>
          <p:cNvSpPr/>
          <p:nvPr/>
        </p:nvSpPr>
        <p:spPr>
          <a:xfrm>
            <a:off x="2585166" y="3693157"/>
            <a:ext cx="1427794" cy="15094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b="1" i="1" u="sng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Indexes</a:t>
            </a:r>
            <a:r>
              <a:rPr lang="fr-FR" sz="14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train / </a:t>
            </a:r>
            <a:r>
              <a:rPr lang="fr-FR" sz="14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</a:t>
            </a:r>
            <a:endParaRPr lang="fr-FR" sz="1400" b="1" i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6DA28F3-48E1-4051-A531-606E47756FC1}"/>
              </a:ext>
            </a:extLst>
          </p:cNvPr>
          <p:cNvSpPr txBox="1"/>
          <p:nvPr/>
        </p:nvSpPr>
        <p:spPr>
          <a:xfrm>
            <a:off x="2924532" y="4473776"/>
            <a:ext cx="1034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 [0,2,4, …] ,</a:t>
            </a:r>
          </a:p>
          <a:p>
            <a:pPr algn="l"/>
            <a:endParaRPr lang="fr-FR" sz="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 [2,3,5, …] )</a:t>
            </a:r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221BB130-F420-4D68-B06C-17CFACBDBB57}"/>
              </a:ext>
            </a:extLst>
          </p:cNvPr>
          <p:cNvSpPr/>
          <p:nvPr/>
        </p:nvSpPr>
        <p:spPr>
          <a:xfrm>
            <a:off x="1875713" y="4542516"/>
            <a:ext cx="491142" cy="36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95CD7AD-9218-49E8-91F1-A132E76584BF}"/>
              </a:ext>
            </a:extLst>
          </p:cNvPr>
          <p:cNvSpPr txBox="1"/>
          <p:nvPr/>
        </p:nvSpPr>
        <p:spPr>
          <a:xfrm>
            <a:off x="1745900" y="4131252"/>
            <a:ext cx="707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Split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3884B26-F54B-4C19-BD9C-D965127A0A8E}"/>
              </a:ext>
            </a:extLst>
          </p:cNvPr>
          <p:cNvSpPr txBox="1"/>
          <p:nvPr/>
        </p:nvSpPr>
        <p:spPr>
          <a:xfrm rot="16200000">
            <a:off x="2310522" y="4576571"/>
            <a:ext cx="91347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tuple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lists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indexes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114123D-B04C-4AF5-8C75-554851B89B42}"/>
              </a:ext>
            </a:extLst>
          </p:cNvPr>
          <p:cNvSpPr txBox="1"/>
          <p:nvPr/>
        </p:nvSpPr>
        <p:spPr>
          <a:xfrm>
            <a:off x="3121127" y="5338713"/>
            <a:ext cx="947085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fastai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endParaRPr lang="fr-FR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3991926-FA82-4FA6-BB90-CE0BB8D383ED}"/>
              </a:ext>
            </a:extLst>
          </p:cNvPr>
          <p:cNvSpPr txBox="1"/>
          <p:nvPr/>
        </p:nvSpPr>
        <p:spPr>
          <a:xfrm>
            <a:off x="4835485" y="2161357"/>
            <a:ext cx="707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[key]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64FB79D-301E-42DE-86C8-75761CBFC7B1}"/>
              </a:ext>
            </a:extLst>
          </p:cNvPr>
          <p:cNvSpPr txBox="1"/>
          <p:nvPr/>
        </p:nvSpPr>
        <p:spPr>
          <a:xfrm>
            <a:off x="4795433" y="1305237"/>
            <a:ext cx="751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next()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F8A8FE6-034A-4737-A4EF-D72CA7CE8867}"/>
              </a:ext>
            </a:extLst>
          </p:cNvPr>
          <p:cNvSpPr/>
          <p:nvPr/>
        </p:nvSpPr>
        <p:spPr>
          <a:xfrm>
            <a:off x="5624079" y="2757517"/>
            <a:ext cx="3414204" cy="27935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600" b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r>
              <a:rPr lang="fr-FR" sz="1600" b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sz="1600" b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fr-FR" sz="1600" b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batches</a:t>
            </a:r>
            <a:endParaRPr lang="fr-FR" sz="1600" b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Flèche : droite 32">
            <a:extLst>
              <a:ext uri="{FF2B5EF4-FFF2-40B4-BE49-F238E27FC236}">
                <a16:creationId xmlns:a16="http://schemas.microsoft.com/office/drawing/2014/main" id="{A883F001-8C88-46E2-A28B-186BE2C750D2}"/>
              </a:ext>
            </a:extLst>
          </p:cNvPr>
          <p:cNvSpPr/>
          <p:nvPr/>
        </p:nvSpPr>
        <p:spPr>
          <a:xfrm>
            <a:off x="4916241" y="3736378"/>
            <a:ext cx="491142" cy="36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86C4177-290C-477C-AC5E-CDF3D3F84973}"/>
              </a:ext>
            </a:extLst>
          </p:cNvPr>
          <p:cNvSpPr/>
          <p:nvPr/>
        </p:nvSpPr>
        <p:spPr>
          <a:xfrm>
            <a:off x="5778745" y="3613449"/>
            <a:ext cx="3101616" cy="3515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training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F533AFC-02B3-417F-859A-5F3757609FCF}"/>
              </a:ext>
            </a:extLst>
          </p:cNvPr>
          <p:cNvSpPr/>
          <p:nvPr/>
        </p:nvSpPr>
        <p:spPr>
          <a:xfrm>
            <a:off x="5778745" y="4016523"/>
            <a:ext cx="3101616" cy="3515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numbers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6915DB5-5B1E-439C-B32E-139CFE445BC1}"/>
              </a:ext>
            </a:extLst>
          </p:cNvPr>
          <p:cNvSpPr/>
          <p:nvPr/>
        </p:nvSpPr>
        <p:spPr>
          <a:xfrm>
            <a:off x="5778745" y="4419597"/>
            <a:ext cx="3101616" cy="3515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Collate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batches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F7D41F5-8942-4265-A757-E2E6CF63E49A}"/>
              </a:ext>
            </a:extLst>
          </p:cNvPr>
          <p:cNvSpPr/>
          <p:nvPr/>
        </p:nvSpPr>
        <p:spPr>
          <a:xfrm>
            <a:off x="5778745" y="4822671"/>
            <a:ext cx="3101616" cy="3515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data augmentation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C7A94E6-5F89-455C-AC7C-22F30BA8824C}"/>
              </a:ext>
            </a:extLst>
          </p:cNvPr>
          <p:cNvSpPr/>
          <p:nvPr/>
        </p:nvSpPr>
        <p:spPr>
          <a:xfrm>
            <a:off x="5778745" y="3210375"/>
            <a:ext cx="3101616" cy="3515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multiple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worker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processes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665BBE64-F0ED-448C-90C0-695723C551CB}"/>
              </a:ext>
            </a:extLst>
          </p:cNvPr>
          <p:cNvSpPr txBox="1"/>
          <p:nvPr/>
        </p:nvSpPr>
        <p:spPr>
          <a:xfrm>
            <a:off x="4795433" y="3323825"/>
            <a:ext cx="751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iter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A2949B0B-0BCA-47D6-96DF-91538BF8322C}"/>
              </a:ext>
            </a:extLst>
          </p:cNvPr>
          <p:cNvSpPr txBox="1"/>
          <p:nvPr/>
        </p:nvSpPr>
        <p:spPr>
          <a:xfrm>
            <a:off x="6746645" y="5320252"/>
            <a:ext cx="1105071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fastai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endParaRPr lang="fr-FR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C3CD820-FC40-4BDA-A704-B6771EA8841C}"/>
              </a:ext>
            </a:extLst>
          </p:cNvPr>
          <p:cNvSpPr/>
          <p:nvPr/>
        </p:nvSpPr>
        <p:spPr>
          <a:xfrm rot="16200000">
            <a:off x="3627778" y="4272105"/>
            <a:ext cx="1509428" cy="3515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Shuffle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7FA138B-3A16-48BF-90A3-212CD4B74541}"/>
              </a:ext>
            </a:extLst>
          </p:cNvPr>
          <p:cNvSpPr/>
          <p:nvPr/>
        </p:nvSpPr>
        <p:spPr>
          <a:xfrm rot="16200000">
            <a:off x="3683458" y="2619078"/>
            <a:ext cx="1398071" cy="3515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Getters</a:t>
            </a:r>
          </a:p>
        </p:txBody>
      </p:sp>
      <p:sp>
        <p:nvSpPr>
          <p:cNvPr id="43" name="Flèche : droite 42">
            <a:extLst>
              <a:ext uri="{FF2B5EF4-FFF2-40B4-BE49-F238E27FC236}">
                <a16:creationId xmlns:a16="http://schemas.microsoft.com/office/drawing/2014/main" id="{3E04DCD7-E35B-418C-95F2-EEB184A9A7C9}"/>
              </a:ext>
            </a:extLst>
          </p:cNvPr>
          <p:cNvSpPr/>
          <p:nvPr/>
        </p:nvSpPr>
        <p:spPr>
          <a:xfrm>
            <a:off x="9192949" y="3736377"/>
            <a:ext cx="491142" cy="36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42039679-90EC-4F31-A849-B1D5414DDE8B}"/>
              </a:ext>
            </a:extLst>
          </p:cNvPr>
          <p:cNvSpPr txBox="1"/>
          <p:nvPr/>
        </p:nvSpPr>
        <p:spPr>
          <a:xfrm>
            <a:off x="9051565" y="3323824"/>
            <a:ext cx="751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next()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9FD19EC-766E-4BB8-9BA5-F057005BC994}"/>
              </a:ext>
            </a:extLst>
          </p:cNvPr>
          <p:cNvSpPr/>
          <p:nvPr/>
        </p:nvSpPr>
        <p:spPr>
          <a:xfrm>
            <a:off x="9957392" y="2757517"/>
            <a:ext cx="2014341" cy="28753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b="1" i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batch of examples</a:t>
            </a:r>
            <a:endParaRPr lang="fr-FR" sz="1400" b="1" i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89AE6015-66B9-4A1A-9CB3-37390018C10A}"/>
              </a:ext>
            </a:extLst>
          </p:cNvPr>
          <p:cNvSpPr txBox="1"/>
          <p:nvPr/>
        </p:nvSpPr>
        <p:spPr>
          <a:xfrm rot="16200000">
            <a:off x="9041330" y="4378334"/>
            <a:ext cx="206939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tuple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Tensors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of batch size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EC571ACC-549B-4965-86D0-C05BB84826CD}"/>
              </a:ext>
            </a:extLst>
          </p:cNvPr>
          <p:cNvSpPr txBox="1"/>
          <p:nvPr/>
        </p:nvSpPr>
        <p:spPr>
          <a:xfrm>
            <a:off x="10191445" y="3456589"/>
            <a:ext cx="1659915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TensorText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l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l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TensorCategory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DFEBAEB-9487-4651-AC64-D184FB2F42ED}"/>
              </a:ext>
            </a:extLst>
          </p:cNvPr>
          <p:cNvSpPr/>
          <p:nvPr/>
        </p:nvSpPr>
        <p:spPr>
          <a:xfrm rot="16200000">
            <a:off x="11578191" y="3650362"/>
            <a:ext cx="535414" cy="251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FD4EECE-0F63-4E28-BD5F-94EB9FF90B3E}"/>
              </a:ext>
            </a:extLst>
          </p:cNvPr>
          <p:cNvSpPr/>
          <p:nvPr/>
        </p:nvSpPr>
        <p:spPr>
          <a:xfrm rot="16200000">
            <a:off x="11566181" y="4265207"/>
            <a:ext cx="559435" cy="25167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4A8CF639-E969-4378-9195-6A3CD902DF84}"/>
              </a:ext>
            </a:extLst>
          </p:cNvPr>
          <p:cNvSpPr txBox="1"/>
          <p:nvPr/>
        </p:nvSpPr>
        <p:spPr>
          <a:xfrm>
            <a:off x="10246170" y="4912634"/>
            <a:ext cx="1659915" cy="5386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TensorImage.shape</a:t>
            </a:r>
            <a:b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fr-FR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batch_size</a:t>
            </a:r>
            <a: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b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  <a:t>   channels x </a:t>
            </a:r>
            <a:r>
              <a:rPr lang="fr-FR" sz="900" dirty="0" err="1"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fr-FR" sz="900" dirty="0" err="1"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070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DB976EB-F244-4801-8BD6-FE936D09C556}"/>
              </a:ext>
            </a:extLst>
          </p:cNvPr>
          <p:cNvSpPr txBox="1"/>
          <p:nvPr/>
        </p:nvSpPr>
        <p:spPr>
          <a:xfrm>
            <a:off x="604601" y="48306"/>
            <a:ext cx="2662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– Images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B94FF8-F7A3-42CD-ADE1-149F2A06C60F}"/>
              </a:ext>
            </a:extLst>
          </p:cNvPr>
          <p:cNvSpPr txBox="1"/>
          <p:nvPr/>
        </p:nvSpPr>
        <p:spPr>
          <a:xfrm>
            <a:off x="607321" y="1069779"/>
            <a:ext cx="537502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show_image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it-IT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im, ax</a:t>
            </a:r>
            <a:r>
              <a:rPr lang="it-IT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it-IT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figsize</a:t>
            </a:r>
            <a:r>
              <a:rPr lang="it-IT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it-IT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title</a:t>
            </a:r>
            <a:r>
              <a:rPr lang="it-IT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it-IT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ctx</a:t>
            </a:r>
            <a:r>
              <a:rPr lang="it-IT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0555715-5D28-45D3-8797-218D443D3FFE}"/>
              </a:ext>
            </a:extLst>
          </p:cNvPr>
          <p:cNvSpPr txBox="1"/>
          <p:nvPr/>
        </p:nvSpPr>
        <p:spPr>
          <a:xfrm>
            <a:off x="607320" y="4840026"/>
            <a:ext cx="537502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show_titled_image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o,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6539BCC-9C05-4459-B56D-B914F4D2C7AC}"/>
              </a:ext>
            </a:extLst>
          </p:cNvPr>
          <p:cNvSpPr txBox="1"/>
          <p:nvPr/>
        </p:nvSpPr>
        <p:spPr>
          <a:xfrm>
            <a:off x="607320" y="5372712"/>
            <a:ext cx="537502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show_images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ims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nrows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ncols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titles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D1EB193-430E-4113-9CEC-FD7E217CA71E}"/>
              </a:ext>
            </a:extLst>
          </p:cNvPr>
          <p:cNvSpPr txBox="1"/>
          <p:nvPr/>
        </p:nvSpPr>
        <p:spPr>
          <a:xfrm>
            <a:off x="6359472" y="1069779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 a PIL or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image on `ax`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3972594-2D68-49CD-A92A-0E93AF8E16BE}"/>
              </a:ext>
            </a:extLst>
          </p:cNvPr>
          <p:cNvSpPr txBox="1"/>
          <p:nvPr/>
        </p:nvSpPr>
        <p:spPr>
          <a:xfrm>
            <a:off x="6359471" y="4840026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Call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show_image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destructuring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`o` to `(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img,title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)`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F8D4FDC-0204-42E7-94A2-10F41F8F1DA1}"/>
              </a:ext>
            </a:extLst>
          </p:cNvPr>
          <p:cNvSpPr txBox="1"/>
          <p:nvPr/>
        </p:nvSpPr>
        <p:spPr>
          <a:xfrm>
            <a:off x="6359470" y="5388101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 all images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ims`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as subplots with `rows` using `titles`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02062CC-A61E-41AC-8C9E-68FD88E7F0EE}"/>
              </a:ext>
            </a:extLst>
          </p:cNvPr>
          <p:cNvSpPr txBox="1"/>
          <p:nvPr/>
        </p:nvSpPr>
        <p:spPr>
          <a:xfrm>
            <a:off x="607321" y="1618543"/>
            <a:ext cx="537502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ArrayImage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ArrayImageBW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ArrayMask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.show(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ctx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=None, **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0E4A2E9-5AC6-4707-B2E9-4EEEC2AF1E52}"/>
              </a:ext>
            </a:extLst>
          </p:cNvPr>
          <p:cNvSpPr txBox="1"/>
          <p:nvPr/>
        </p:nvSpPr>
        <p:spPr>
          <a:xfrm>
            <a:off x="6359471" y="1802274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Classes based on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arrays representing images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D51EADD-6C96-41B8-891E-7FAF15C85C7A}"/>
              </a:ext>
            </a:extLst>
          </p:cNvPr>
          <p:cNvSpPr txBox="1"/>
          <p:nvPr/>
        </p:nvSpPr>
        <p:spPr>
          <a:xfrm>
            <a:off x="607321" y="2406916"/>
            <a:ext cx="537502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TensorImageBW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TensorMask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.show(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ctx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=None, **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9641EB1-3BF9-48D2-851A-E557F5FB4B9E}"/>
              </a:ext>
            </a:extLst>
          </p:cNvPr>
          <p:cNvSpPr txBox="1"/>
          <p:nvPr/>
        </p:nvSpPr>
        <p:spPr>
          <a:xfrm>
            <a:off x="6359471" y="2542797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Classes based on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tensors representing images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5F16D23-7AF2-47B0-90AA-0B83400FFEFB}"/>
              </a:ext>
            </a:extLst>
          </p:cNvPr>
          <p:cNvSpPr txBox="1"/>
          <p:nvPr/>
        </p:nvSpPr>
        <p:spPr>
          <a:xfrm>
            <a:off x="607320" y="5886364"/>
            <a:ext cx="537502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show_image_batch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b, </a:t>
            </a:r>
            <a:r>
              <a:rPr lang="en-US" sz="8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</a:t>
            </a:r>
            <a:r>
              <a:rPr lang="en-US" sz="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8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show_titled_image</a:t>
            </a:r>
            <a:r>
              <a:rPr lang="en-US" sz="8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items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=9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cols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=3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figsize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C4DBAE0-911A-4350-B194-80CF824A7F4E}"/>
              </a:ext>
            </a:extLst>
          </p:cNvPr>
          <p:cNvSpPr txBox="1"/>
          <p:nvPr/>
        </p:nvSpPr>
        <p:spPr>
          <a:xfrm>
            <a:off x="6359470" y="5901753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Display batch `b` in a grid of size `items` with `cols` width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00FB5C06-1CBB-4657-B0D6-2E0AE7303AB2}"/>
              </a:ext>
            </a:extLst>
          </p:cNvPr>
          <p:cNvSpPr txBox="1"/>
          <p:nvPr/>
        </p:nvSpPr>
        <p:spPr>
          <a:xfrm>
            <a:off x="607321" y="3195289"/>
            <a:ext cx="537502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PILImage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PILImageBW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PILMask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.show(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ctx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=None, **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680D580-C628-4561-93A2-74C12BC53175}"/>
              </a:ext>
            </a:extLst>
          </p:cNvPr>
          <p:cNvSpPr txBox="1"/>
          <p:nvPr/>
        </p:nvSpPr>
        <p:spPr>
          <a:xfrm>
            <a:off x="6359471" y="3331170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Classes based on PIL for images objects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22ACC2D8-A4DA-4375-8952-0FC1E741B793}"/>
              </a:ext>
            </a:extLst>
          </p:cNvPr>
          <p:cNvSpPr txBox="1"/>
          <p:nvPr/>
        </p:nvSpPr>
        <p:spPr>
          <a:xfrm>
            <a:off x="607321" y="3983662"/>
            <a:ext cx="537502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InvisibleTensor.show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196612D-6BC8-4383-95AB-7F0175DFB65A}"/>
              </a:ext>
            </a:extLst>
          </p:cNvPr>
          <p:cNvSpPr txBox="1"/>
          <p:nvPr/>
        </p:nvSpPr>
        <p:spPr>
          <a:xfrm>
            <a:off x="6359471" y="3983662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 display (used in GANs)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078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DB976EB-F244-4801-8BD6-FE936D09C556}"/>
              </a:ext>
            </a:extLst>
          </p:cNvPr>
          <p:cNvSpPr txBox="1"/>
          <p:nvPr/>
        </p:nvSpPr>
        <p:spPr>
          <a:xfrm>
            <a:off x="591983" y="50334"/>
            <a:ext cx="5612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– Text, points, boxes, tables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28422F4-D3C3-4883-945D-EEF48C57B59B}"/>
              </a:ext>
            </a:extLst>
          </p:cNvPr>
          <p:cNvSpPr txBox="1"/>
          <p:nvPr/>
        </p:nvSpPr>
        <p:spPr>
          <a:xfrm>
            <a:off x="720976" y="1012825"/>
            <a:ext cx="537502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show_title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o, </a:t>
            </a:r>
            <a:r>
              <a:rPr lang="it-IT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ax</a:t>
            </a:r>
            <a:r>
              <a:rPr lang="it-IT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it-IT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ctx</a:t>
            </a:r>
            <a:r>
              <a:rPr lang="it-IT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it-IT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label</a:t>
            </a:r>
            <a:r>
              <a:rPr lang="it-IT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it-IT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color</a:t>
            </a:r>
            <a:r>
              <a:rPr lang="it-IT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='black'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7BE8222-7FA0-4FF8-BC6C-685CC5007EB4}"/>
              </a:ext>
            </a:extLst>
          </p:cNvPr>
          <p:cNvSpPr txBox="1"/>
          <p:nvPr/>
        </p:nvSpPr>
        <p:spPr>
          <a:xfrm>
            <a:off x="6473126" y="1012825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 title of `ax` to `o`, or print `o` if `ax` is `None`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550A7B6-19E6-4194-A676-3ECE559643F1}"/>
              </a:ext>
            </a:extLst>
          </p:cNvPr>
          <p:cNvSpPr txBox="1"/>
          <p:nvPr/>
        </p:nvSpPr>
        <p:spPr>
          <a:xfrm>
            <a:off x="720976" y="1464725"/>
            <a:ext cx="5375024" cy="861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TitledInt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TitledFloat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TitledStr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TitledTuple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TitledTensorScalar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| Category |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MultiCategory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.show(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ctx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=None, **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84A2A1A-BFF5-4465-9228-E8E76569165A}"/>
              </a:ext>
            </a:extLst>
          </p:cNvPr>
          <p:cNvSpPr txBox="1"/>
          <p:nvPr/>
        </p:nvSpPr>
        <p:spPr>
          <a:xfrm>
            <a:off x="720976" y="5393275"/>
            <a:ext cx="537502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display_df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5532B81-49EC-4B5D-A2FB-79CD98B67F8D}"/>
              </a:ext>
            </a:extLst>
          </p:cNvPr>
          <p:cNvSpPr txBox="1"/>
          <p:nvPr/>
        </p:nvSpPr>
        <p:spPr>
          <a:xfrm>
            <a:off x="6473126" y="5393275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Display `df` in a notebook or defaults to print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C1A83F0-55FC-4327-8DC5-300E9AE7BEA1}"/>
              </a:ext>
            </a:extLst>
          </p:cNvPr>
          <p:cNvSpPr txBox="1"/>
          <p:nvPr/>
        </p:nvSpPr>
        <p:spPr>
          <a:xfrm>
            <a:off x="6473126" y="1690084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Adds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a simple show()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displays the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CEFFE02-5362-48C1-B714-107EFCF8FDD7}"/>
              </a:ext>
            </a:extLst>
          </p:cNvPr>
          <p:cNvSpPr txBox="1"/>
          <p:nvPr/>
        </p:nvSpPr>
        <p:spPr>
          <a:xfrm>
            <a:off x="720976" y="2782669"/>
            <a:ext cx="537502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.show(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ctx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nl-NL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nl-NL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=10</a:t>
            </a:r>
            <a:r>
              <a:rPr lang="nl-NL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marker</a:t>
            </a:r>
            <a:r>
              <a:rPr lang="nl-NL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='.'</a:t>
            </a:r>
            <a:r>
              <a:rPr lang="nl-NL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</a:t>
            </a:r>
            <a:r>
              <a:rPr lang="nl-NL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='r'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EFB8BDC-4B87-493F-8ADA-158F4A68D79E}"/>
              </a:ext>
            </a:extLst>
          </p:cNvPr>
          <p:cNvSpPr txBox="1"/>
          <p:nvPr/>
        </p:nvSpPr>
        <p:spPr>
          <a:xfrm>
            <a:off x="6415512" y="2936557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Displays points on an image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BEDF655-F9D4-43E3-AB03-D0C65024C0B5}"/>
              </a:ext>
            </a:extLst>
          </p:cNvPr>
          <p:cNvSpPr txBox="1"/>
          <p:nvPr/>
        </p:nvSpPr>
        <p:spPr>
          <a:xfrm>
            <a:off x="720976" y="3522521"/>
            <a:ext cx="537502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.show(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ctx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='white'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text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text_size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=14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976F5D2-C2F5-4B8A-8469-1496D4A02932}"/>
              </a:ext>
            </a:extLst>
          </p:cNvPr>
          <p:cNvSpPr txBox="1"/>
          <p:nvPr/>
        </p:nvSpPr>
        <p:spPr>
          <a:xfrm>
            <a:off x="6415511" y="3676409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Displays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bounding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boxes on an image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02CC83E-430E-4BD3-BEC6-7C9D096D3C38}"/>
              </a:ext>
            </a:extLst>
          </p:cNvPr>
          <p:cNvSpPr txBox="1"/>
          <p:nvPr/>
        </p:nvSpPr>
        <p:spPr>
          <a:xfrm>
            <a:off x="720976" y="4269110"/>
            <a:ext cx="537502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LabeledBBox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.show(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ctx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='white'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text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text_size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=14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9ACD2FC-3711-40C3-AF98-7F25317F8DAD}"/>
              </a:ext>
            </a:extLst>
          </p:cNvPr>
          <p:cNvSpPr txBox="1"/>
          <p:nvPr/>
        </p:nvSpPr>
        <p:spPr>
          <a:xfrm>
            <a:off x="6415510" y="4417425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Displays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bounding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boxes with labels on an image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E2212611-4270-41A7-9F1A-78B31E519D37}"/>
              </a:ext>
            </a:extLst>
          </p:cNvPr>
          <p:cNvSpPr txBox="1"/>
          <p:nvPr/>
        </p:nvSpPr>
        <p:spPr>
          <a:xfrm>
            <a:off x="740737" y="5817260"/>
            <a:ext cx="537502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TabularPandas.show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max_n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=10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744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78D1CC6-6E95-4818-863C-407BF798CFE4}"/>
              </a:ext>
            </a:extLst>
          </p:cNvPr>
          <p:cNvSpPr txBox="1"/>
          <p:nvPr/>
        </p:nvSpPr>
        <p:spPr>
          <a:xfrm>
            <a:off x="577715" y="50334"/>
            <a:ext cx="3184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 - Training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6FB30AC-8374-4D0D-A71F-B810595138DA}"/>
              </a:ext>
            </a:extLst>
          </p:cNvPr>
          <p:cNvSpPr txBox="1"/>
          <p:nvPr/>
        </p:nvSpPr>
        <p:spPr>
          <a:xfrm>
            <a:off x="534263" y="1626483"/>
            <a:ext cx="495113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learner.recorder.plot_sched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keys=None,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figsize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906E1FF-4CA0-4EC4-B953-467EE8AA1FB2}"/>
              </a:ext>
            </a:extLst>
          </p:cNvPr>
          <p:cNvSpPr txBox="1"/>
          <p:nvPr/>
        </p:nvSpPr>
        <p:spPr>
          <a:xfrm>
            <a:off x="5779867" y="1657261"/>
            <a:ext cx="5892172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Plot hyperparameters scheduled by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ParamScheduler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allback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5DF3E45-ACD1-41A8-9487-97D1A8190060}"/>
              </a:ext>
            </a:extLst>
          </p:cNvPr>
          <p:cNvSpPr txBox="1"/>
          <p:nvPr/>
        </p:nvSpPr>
        <p:spPr>
          <a:xfrm>
            <a:off x="548950" y="3063942"/>
            <a:ext cx="495113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learner.activation_stats.plot_layer_stats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7562A43-436D-4686-83A0-9A15335E8075}"/>
              </a:ext>
            </a:extLst>
          </p:cNvPr>
          <p:cNvSpPr txBox="1"/>
          <p:nvPr/>
        </p:nvSpPr>
        <p:spPr>
          <a:xfrm>
            <a:off x="5794554" y="3063943"/>
            <a:ext cx="589217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Plot the mean and std of activations at layer x, which were recorded by the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ActivationStats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allback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172446D-D6F1-443C-9339-72A64EB21107}"/>
              </a:ext>
            </a:extLst>
          </p:cNvPr>
          <p:cNvSpPr txBox="1"/>
          <p:nvPr/>
        </p:nvSpPr>
        <p:spPr>
          <a:xfrm>
            <a:off x="519961" y="2483219"/>
            <a:ext cx="11181453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(…, </a:t>
            </a:r>
            <a:r>
              <a:rPr lang="fr-F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ActivationStats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with_hist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864B15F-A83E-41A1-B10D-838084982B7B}"/>
              </a:ext>
            </a:extLst>
          </p:cNvPr>
          <p:cNvSpPr txBox="1"/>
          <p:nvPr/>
        </p:nvSpPr>
        <p:spPr>
          <a:xfrm>
            <a:off x="505273" y="1032803"/>
            <a:ext cx="11181453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learner.</a:t>
            </a:r>
            <a:r>
              <a:rPr lang="fr-FR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fit_one_cycle</a:t>
            </a:r>
            <a:r>
              <a:rPr lang="fr-FR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learner.fit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n_epoch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ParamScheduler</a:t>
            </a:r>
            <a:r>
              <a:rPr lang="fr-FR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scheds</a:t>
            </a:r>
            <a:r>
              <a:rPr lang="fr-FR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+L(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), ...)</a:t>
            </a:r>
            <a:endParaRPr 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19B782E-E37B-40E3-B826-9491B0F0AE43}"/>
              </a:ext>
            </a:extLst>
          </p:cNvPr>
          <p:cNvSpPr txBox="1"/>
          <p:nvPr/>
        </p:nvSpPr>
        <p:spPr>
          <a:xfrm>
            <a:off x="505273" y="4047240"/>
            <a:ext cx="498012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learner.recorder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plot_loss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skip_start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=5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with_valid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5F07515-C2E8-4B1A-95D4-BA3B039415D1}"/>
              </a:ext>
            </a:extLst>
          </p:cNvPr>
          <p:cNvSpPr txBox="1"/>
          <p:nvPr/>
        </p:nvSpPr>
        <p:spPr>
          <a:xfrm>
            <a:off x="5779866" y="4047240"/>
            <a:ext cx="589217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Plot the losses after each epoch from `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skip_start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` epoch and onward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F10293F-84EC-4109-84D5-401DE318A24D}"/>
              </a:ext>
            </a:extLst>
          </p:cNvPr>
          <p:cNvSpPr txBox="1"/>
          <p:nvPr/>
        </p:nvSpPr>
        <p:spPr>
          <a:xfrm>
            <a:off x="505273" y="4718780"/>
            <a:ext cx="495113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ShowGraphCallback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45633E3-0BA9-40E1-AF9B-DF04838C17BF}"/>
              </a:ext>
            </a:extLst>
          </p:cNvPr>
          <p:cNvSpPr txBox="1"/>
          <p:nvPr/>
        </p:nvSpPr>
        <p:spPr>
          <a:xfrm>
            <a:off x="5750877" y="4714265"/>
            <a:ext cx="589217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Add this callback to display 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graph of training and validation loss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3D1FC0A-A63A-49EF-B7D7-3BCBE56847A1}"/>
              </a:ext>
            </a:extLst>
          </p:cNvPr>
          <p:cNvSpPr txBox="1"/>
          <p:nvPr/>
        </p:nvSpPr>
        <p:spPr>
          <a:xfrm>
            <a:off x="548951" y="5569211"/>
            <a:ext cx="495113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WandbCallback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(…)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B49C148-D3F2-44DA-BFFA-539A0EA09191}"/>
              </a:ext>
            </a:extLst>
          </p:cNvPr>
          <p:cNvSpPr txBox="1"/>
          <p:nvPr/>
        </p:nvSpPr>
        <p:spPr>
          <a:xfrm>
            <a:off x="5779866" y="5569211"/>
            <a:ext cx="589217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Saves model topology, losses &amp; metrics for https://wandb.ai/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4BA684F-5283-428C-AFC3-6163AA30D5EC}"/>
              </a:ext>
            </a:extLst>
          </p:cNvPr>
          <p:cNvSpPr txBox="1"/>
          <p:nvPr/>
        </p:nvSpPr>
        <p:spPr>
          <a:xfrm>
            <a:off x="548949" y="6140724"/>
            <a:ext cx="495113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TensorBoardCallback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(…)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52EEE57-26E0-4D40-9884-651424CE6DAB}"/>
              </a:ext>
            </a:extLst>
          </p:cNvPr>
          <p:cNvSpPr txBox="1"/>
          <p:nvPr/>
        </p:nvSpPr>
        <p:spPr>
          <a:xfrm>
            <a:off x="5779865" y="6156113"/>
            <a:ext cx="589217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Saves model topology, losses &amp; metrics for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tensorboard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&amp; projector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3D48ED0-1EE7-4009-BB17-B31D606BCC10}"/>
              </a:ext>
            </a:extLst>
          </p:cNvPr>
          <p:cNvSpPr txBox="1"/>
          <p:nvPr/>
        </p:nvSpPr>
        <p:spPr>
          <a:xfrm>
            <a:off x="505273" y="1310805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endParaRPr lang="fr-FR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697D56E-C597-433E-A5C7-9A65651DBC28}"/>
              </a:ext>
            </a:extLst>
          </p:cNvPr>
          <p:cNvSpPr txBox="1"/>
          <p:nvPr/>
        </p:nvSpPr>
        <p:spPr>
          <a:xfrm>
            <a:off x="505273" y="2762356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endParaRPr lang="fr-FR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030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49AE36B-4054-459E-AB4B-A7DBED6529FA}"/>
              </a:ext>
            </a:extLst>
          </p:cNvPr>
          <p:cNvSpPr txBox="1"/>
          <p:nvPr/>
        </p:nvSpPr>
        <p:spPr>
          <a:xfrm>
            <a:off x="568747" y="50334"/>
            <a:ext cx="5346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Interpretation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D9B638D-D624-4070-B59C-014302ED4FEC}"/>
              </a:ext>
            </a:extLst>
          </p:cNvPr>
          <p:cNvSpPr txBox="1"/>
          <p:nvPr/>
        </p:nvSpPr>
        <p:spPr>
          <a:xfrm>
            <a:off x="391109" y="787289"/>
            <a:ext cx="574404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Interpretation.from_learner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learn,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ds_idx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dl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act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4EF4E1D-8F8D-4308-A81D-34A214F43E54}"/>
              </a:ext>
            </a:extLst>
          </p:cNvPr>
          <p:cNvSpPr txBox="1"/>
          <p:nvPr/>
        </p:nvSpPr>
        <p:spPr>
          <a:xfrm>
            <a:off x="1239861" y="1292679"/>
            <a:ext cx="489529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top_losses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largest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547542E-1E6F-4CE3-9669-1CEC6F03F693}"/>
              </a:ext>
            </a:extLst>
          </p:cNvPr>
          <p:cNvSpPr txBox="1"/>
          <p:nvPr/>
        </p:nvSpPr>
        <p:spPr>
          <a:xfrm>
            <a:off x="1239861" y="2055115"/>
            <a:ext cx="489529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plot_top_losses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k, largest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9F34F7D-E183-4268-8C58-9F56146BB992}"/>
              </a:ext>
            </a:extLst>
          </p:cNvPr>
          <p:cNvSpPr txBox="1"/>
          <p:nvPr/>
        </p:nvSpPr>
        <p:spPr>
          <a:xfrm>
            <a:off x="391109" y="3490992"/>
            <a:ext cx="563088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ClassificationInterpretation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SegmentationInterpretation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7BC23F7-23CE-45EC-8763-2621B6E3F11A}"/>
              </a:ext>
            </a:extLst>
          </p:cNvPr>
          <p:cNvSpPr txBox="1"/>
          <p:nvPr/>
        </p:nvSpPr>
        <p:spPr>
          <a:xfrm>
            <a:off x="1239862" y="4006367"/>
            <a:ext cx="478212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confusion_matrix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6013D37-7F98-4039-AA8B-BB32E0DDA15C}"/>
              </a:ext>
            </a:extLst>
          </p:cNvPr>
          <p:cNvSpPr txBox="1"/>
          <p:nvPr/>
        </p:nvSpPr>
        <p:spPr>
          <a:xfrm>
            <a:off x="1239865" y="4574162"/>
            <a:ext cx="4782127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plot_confusion_matrix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normalize=False, title='Confusion matrix',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cmap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="Blues",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norm_dec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=2,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plot_txt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259E1C1-BC66-441E-999B-549EAC1DFDF5}"/>
              </a:ext>
            </a:extLst>
          </p:cNvPr>
          <p:cNvSpPr txBox="1"/>
          <p:nvPr/>
        </p:nvSpPr>
        <p:spPr>
          <a:xfrm>
            <a:off x="1239863" y="5387192"/>
            <a:ext cx="478212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most_confused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min_val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9D42027-EC84-41FD-8699-A26D0A865877}"/>
              </a:ext>
            </a:extLst>
          </p:cNvPr>
          <p:cNvSpPr txBox="1"/>
          <p:nvPr/>
        </p:nvSpPr>
        <p:spPr>
          <a:xfrm>
            <a:off x="1239863" y="6427768"/>
            <a:ext cx="478212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print_classification_report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9DF1ABE-42D7-4418-AA6D-A80B563C191F}"/>
              </a:ext>
            </a:extLst>
          </p:cNvPr>
          <p:cNvSpPr txBox="1"/>
          <p:nvPr/>
        </p:nvSpPr>
        <p:spPr>
          <a:xfrm>
            <a:off x="6379346" y="802678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Construct interpretation object from a learner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CC28033-374E-4768-A91C-2D7CC441DDF5}"/>
              </a:ext>
            </a:extLst>
          </p:cNvPr>
          <p:cNvSpPr txBox="1"/>
          <p:nvPr/>
        </p:nvSpPr>
        <p:spPr>
          <a:xfrm>
            <a:off x="6379345" y="1308908"/>
            <a:ext cx="521420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`k` largest(/smallest) losses and indexes, defaulting to all losses (sorted by `largest`).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D0631A48-77A7-4082-9E5C-A911661FA91C}"/>
              </a:ext>
            </a:extLst>
          </p:cNvPr>
          <p:cNvSpPr txBox="1"/>
          <p:nvPr/>
        </p:nvSpPr>
        <p:spPr>
          <a:xfrm>
            <a:off x="6379344" y="2055115"/>
            <a:ext cx="521420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Type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dispatched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to display top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losses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depending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on the data types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7CB8A7F-0B76-4431-B33D-5942198B5418}"/>
              </a:ext>
            </a:extLst>
          </p:cNvPr>
          <p:cNvSpPr txBox="1"/>
          <p:nvPr/>
        </p:nvSpPr>
        <p:spPr>
          <a:xfrm>
            <a:off x="6379347" y="3506381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>
                <a:latin typeface="Arial" panose="020B0604020202020204" pitchFamily="34" charset="0"/>
                <a:cs typeface="Arial" panose="020B0604020202020204" pitchFamily="34" charset="0"/>
              </a:rPr>
              <a:t>Interpretation methods for classification models.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4D81BD4-D843-4353-AE31-D8D6456CF54E}"/>
              </a:ext>
            </a:extLst>
          </p:cNvPr>
          <p:cNvSpPr txBox="1"/>
          <p:nvPr/>
        </p:nvSpPr>
        <p:spPr>
          <a:xfrm>
            <a:off x="6379344" y="4037145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>
                <a:latin typeface="Arial" panose="020B0604020202020204" pitchFamily="34" charset="0"/>
                <a:cs typeface="Arial" panose="020B0604020202020204" pitchFamily="34" charset="0"/>
              </a:rPr>
              <a:t>Confusion matrix as an `np.ndarray`.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66A97B5-AA34-412C-B49C-8773AFE5B0E5}"/>
              </a:ext>
            </a:extLst>
          </p:cNvPr>
          <p:cNvSpPr txBox="1"/>
          <p:nvPr/>
        </p:nvSpPr>
        <p:spPr>
          <a:xfrm>
            <a:off x="6379344" y="4567909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Plot the confusion matrix, with `title` and using `cmap`.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364EDCD-AA08-455C-873C-B7D8E36D3800}"/>
              </a:ext>
            </a:extLst>
          </p:cNvPr>
          <p:cNvSpPr txBox="1"/>
          <p:nvPr/>
        </p:nvSpPr>
        <p:spPr>
          <a:xfrm>
            <a:off x="6379344" y="5418956"/>
            <a:ext cx="521420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Sorted descending list of largest non-diagonal entries of confusion matrix, presented as actual, predicted, number of occurrences.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CCD971E9-3ACC-4A5C-8CD3-2CDAD0E4077D}"/>
              </a:ext>
            </a:extLst>
          </p:cNvPr>
          <p:cNvSpPr txBox="1"/>
          <p:nvPr/>
        </p:nvSpPr>
        <p:spPr>
          <a:xfrm>
            <a:off x="6379344" y="6443157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Print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scikit-learn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classification report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5AE26C-8D7E-4B40-8F83-CDF6AC424A61}"/>
              </a:ext>
            </a:extLst>
          </p:cNvPr>
          <p:cNvSpPr/>
          <p:nvPr/>
        </p:nvSpPr>
        <p:spPr>
          <a:xfrm>
            <a:off x="1239860" y="2464764"/>
            <a:ext cx="3130661" cy="2087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x: </a:t>
            </a:r>
            <a:r>
              <a:rPr lang="fr-F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y:TensorCategory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88F077-229C-4132-8906-E5B1E0A753E5}"/>
              </a:ext>
            </a:extLst>
          </p:cNvPr>
          <p:cNvSpPr/>
          <p:nvPr/>
        </p:nvSpPr>
        <p:spPr>
          <a:xfrm>
            <a:off x="1252378" y="2726306"/>
            <a:ext cx="3118143" cy="2310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x: TensorImage, y:TensorMultiCategory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7E23440-7A9C-47E1-937C-160C0CF51289}"/>
              </a:ext>
            </a:extLst>
          </p:cNvPr>
          <p:cNvSpPr/>
          <p:nvPr/>
        </p:nvSpPr>
        <p:spPr>
          <a:xfrm>
            <a:off x="1252378" y="3002450"/>
            <a:ext cx="3118143" cy="2310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x:TensorImage, y:TensorMask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C80E99D-4519-423A-B125-04222B7218E8}"/>
              </a:ext>
            </a:extLst>
          </p:cNvPr>
          <p:cNvSpPr/>
          <p:nvPr/>
        </p:nvSpPr>
        <p:spPr>
          <a:xfrm>
            <a:off x="4536928" y="2997643"/>
            <a:ext cx="3118143" cy="2310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x: TensorText, y:TensorCategory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380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0B7756C-1ABC-4C42-8404-EA47D87E974A}"/>
              </a:ext>
            </a:extLst>
          </p:cNvPr>
          <p:cNvSpPr txBox="1"/>
          <p:nvPr/>
        </p:nvSpPr>
        <p:spPr>
          <a:xfrm>
            <a:off x="568252" y="50334"/>
            <a:ext cx="2242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1/2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7AF889A-5B30-4BC3-A441-AA7C4E92A929}"/>
              </a:ext>
            </a:extLst>
          </p:cNvPr>
          <p:cNvSpPr txBox="1"/>
          <p:nvPr/>
        </p:nvSpPr>
        <p:spPr>
          <a:xfrm>
            <a:off x="898267" y="1414181"/>
            <a:ext cx="3254188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reset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37BBBA7-D635-41F0-92B7-2418FF00C2CF}"/>
              </a:ext>
            </a:extLst>
          </p:cNvPr>
          <p:cNvSpPr txBox="1"/>
          <p:nvPr/>
        </p:nvSpPr>
        <p:spPr>
          <a:xfrm>
            <a:off x="4367608" y="1414181"/>
            <a:ext cx="2620487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before_train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before_validate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C22B692-03F1-4832-975F-47E863191543}"/>
              </a:ext>
            </a:extLst>
          </p:cNvPr>
          <p:cNvSpPr txBox="1"/>
          <p:nvPr/>
        </p:nvSpPr>
        <p:spPr>
          <a:xfrm>
            <a:off x="898267" y="2509055"/>
            <a:ext cx="3254188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15A90FB-3358-4DCF-92E7-1B184F631704}"/>
              </a:ext>
            </a:extLst>
          </p:cNvPr>
          <p:cNvSpPr txBox="1"/>
          <p:nvPr/>
        </p:nvSpPr>
        <p:spPr>
          <a:xfrm>
            <a:off x="4367607" y="2509055"/>
            <a:ext cx="2620487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after_train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after_validate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0378CA1-98A9-4CD9-BD39-097F179D6DF7}"/>
              </a:ext>
            </a:extLst>
          </p:cNvPr>
          <p:cNvSpPr txBox="1"/>
          <p:nvPr/>
        </p:nvSpPr>
        <p:spPr>
          <a:xfrm>
            <a:off x="898267" y="1961618"/>
            <a:ext cx="3254188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accumulate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learn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60D8BAF-D768-4A1E-9773-302FEBC24050}"/>
              </a:ext>
            </a:extLst>
          </p:cNvPr>
          <p:cNvSpPr txBox="1"/>
          <p:nvPr/>
        </p:nvSpPr>
        <p:spPr>
          <a:xfrm>
            <a:off x="4367608" y="1961618"/>
            <a:ext cx="2620487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after_batch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E83661-EBC9-4FC0-A818-316BC3DB9686}"/>
              </a:ext>
            </a:extLst>
          </p:cNvPr>
          <p:cNvSpPr/>
          <p:nvPr/>
        </p:nvSpPr>
        <p:spPr>
          <a:xfrm>
            <a:off x="898267" y="820882"/>
            <a:ext cx="3254188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5752E6F-6424-4419-8F7A-89A4FEC3F017}"/>
              </a:ext>
            </a:extLst>
          </p:cNvPr>
          <p:cNvSpPr txBox="1"/>
          <p:nvPr/>
        </p:nvSpPr>
        <p:spPr>
          <a:xfrm>
            <a:off x="7622968" y="1379668"/>
            <a:ext cx="3254188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self.total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1B1B1F-43AC-473B-BDBB-A2B45A8DFC31}"/>
              </a:ext>
            </a:extLst>
          </p:cNvPr>
          <p:cNvSpPr/>
          <p:nvPr/>
        </p:nvSpPr>
        <p:spPr>
          <a:xfrm>
            <a:off x="7622968" y="820882"/>
            <a:ext cx="3254188" cy="3844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AvgLoss</a:t>
            </a:r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</a:t>
            </a:r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B65E148-263E-4CAE-A7E3-238E113CC6A6}"/>
              </a:ext>
            </a:extLst>
          </p:cNvPr>
          <p:cNvSpPr txBox="1"/>
          <p:nvPr/>
        </p:nvSpPr>
        <p:spPr>
          <a:xfrm>
            <a:off x="7622968" y="1927105"/>
            <a:ext cx="3254188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self.total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+=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learn.loss.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0D9CB71-AA2F-43E7-B161-BC87C115AAF9}"/>
              </a:ext>
            </a:extLst>
          </p:cNvPr>
          <p:cNvSpPr txBox="1"/>
          <p:nvPr/>
        </p:nvSpPr>
        <p:spPr>
          <a:xfrm>
            <a:off x="7622968" y="2505319"/>
            <a:ext cx="3254188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self.total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self.count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CBC54CA0-E712-4445-8458-C10D4026AE85}"/>
              </a:ext>
            </a:extLst>
          </p:cNvPr>
          <p:cNvCxnSpPr/>
          <p:nvPr/>
        </p:nvCxnSpPr>
        <p:spPr>
          <a:xfrm>
            <a:off x="700570" y="3041861"/>
            <a:ext cx="10388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94C8D784-43D5-4AF7-905A-B9597478C4BE}"/>
              </a:ext>
            </a:extLst>
          </p:cNvPr>
          <p:cNvSpPr txBox="1"/>
          <p:nvPr/>
        </p:nvSpPr>
        <p:spPr>
          <a:xfrm>
            <a:off x="905615" y="4841882"/>
            <a:ext cx="325786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AvgMetric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5279579-9446-4EF8-AC6C-34F35F85B223}"/>
              </a:ext>
            </a:extLst>
          </p:cNvPr>
          <p:cNvSpPr txBox="1"/>
          <p:nvPr/>
        </p:nvSpPr>
        <p:spPr>
          <a:xfrm>
            <a:off x="4478617" y="4841882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Average the values of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taking into account potential different batch sizes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0BFB639-F184-4805-AB06-347C726A60AA}"/>
              </a:ext>
            </a:extLst>
          </p:cNvPr>
          <p:cNvSpPr txBox="1"/>
          <p:nvPr/>
        </p:nvSpPr>
        <p:spPr>
          <a:xfrm>
            <a:off x="901941" y="3198718"/>
            <a:ext cx="325786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AvgLoss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0BB25C4-6333-42CC-99DB-EEFE8775BA8E}"/>
              </a:ext>
            </a:extLst>
          </p:cNvPr>
          <p:cNvSpPr txBox="1"/>
          <p:nvPr/>
        </p:nvSpPr>
        <p:spPr>
          <a:xfrm>
            <a:off x="901941" y="3690292"/>
            <a:ext cx="325786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AvgSmoothLoss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(beta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=0.98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F0D85C1-E91D-4E0D-8869-FAD8DC9575B2}"/>
              </a:ext>
            </a:extLst>
          </p:cNvPr>
          <p:cNvSpPr txBox="1"/>
          <p:nvPr/>
        </p:nvSpPr>
        <p:spPr>
          <a:xfrm>
            <a:off x="4474943" y="3204862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Average the losses taking into account potential different batch sizes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D47A34E-9CA0-458F-BCC3-1A82D2AA4571}"/>
              </a:ext>
            </a:extLst>
          </p:cNvPr>
          <p:cNvSpPr txBox="1"/>
          <p:nvPr/>
        </p:nvSpPr>
        <p:spPr>
          <a:xfrm>
            <a:off x="4474943" y="3690293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Smooth average of the losses (exponentially weighted with `beta`)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838016A-3F48-4B47-B92C-B0058FA31E4E}"/>
              </a:ext>
            </a:extLst>
          </p:cNvPr>
          <p:cNvSpPr txBox="1"/>
          <p:nvPr/>
        </p:nvSpPr>
        <p:spPr>
          <a:xfrm>
            <a:off x="905615" y="5329159"/>
            <a:ext cx="325786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ValueMetric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metric_name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C901C2D-D426-455D-98AA-D7A7C6329870}"/>
              </a:ext>
            </a:extLst>
          </p:cNvPr>
          <p:cNvSpPr txBox="1"/>
          <p:nvPr/>
        </p:nvSpPr>
        <p:spPr>
          <a:xfrm>
            <a:off x="4478617" y="5339038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 to include a pre-calculated metric value (in a `Callback`) returned by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807A99BC-DEB3-4F21-87C9-D6ACB2910A29}"/>
              </a:ext>
            </a:extLst>
          </p:cNvPr>
          <p:cNvSpPr txBox="1"/>
          <p:nvPr/>
        </p:nvSpPr>
        <p:spPr>
          <a:xfrm>
            <a:off x="905615" y="4350308"/>
            <a:ext cx="325786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mk_metric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(m)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79CB9B5-BAF0-4745-BDDF-5CADC6FB10E3}"/>
              </a:ext>
            </a:extLst>
          </p:cNvPr>
          <p:cNvSpPr txBox="1"/>
          <p:nvPr/>
        </p:nvSpPr>
        <p:spPr>
          <a:xfrm>
            <a:off x="4478617" y="4349666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Convert `m` to an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AvgMetric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`, unless it's already a `Metric`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66BE8E46-0733-4EDB-8589-C248405F76F6}"/>
              </a:ext>
            </a:extLst>
          </p:cNvPr>
          <p:cNvCxnSpPr/>
          <p:nvPr/>
        </p:nvCxnSpPr>
        <p:spPr>
          <a:xfrm>
            <a:off x="700570" y="4223816"/>
            <a:ext cx="10388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CDD83B47-58EE-46B9-BA69-E9C382B4EB28}"/>
              </a:ext>
            </a:extLst>
          </p:cNvPr>
          <p:cNvSpPr txBox="1"/>
          <p:nvPr/>
        </p:nvSpPr>
        <p:spPr>
          <a:xfrm>
            <a:off x="898267" y="6344732"/>
            <a:ext cx="325786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AccumMetric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…)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E116503D-F30A-482F-A343-24717C70AF69}"/>
              </a:ext>
            </a:extLst>
          </p:cNvPr>
          <p:cNvSpPr txBox="1"/>
          <p:nvPr/>
        </p:nvSpPr>
        <p:spPr>
          <a:xfrm>
            <a:off x="4471269" y="6344732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Stores predictions and targets to perform final calculations with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76A7BDD8-EC9E-450E-9040-DCE1BEF8C2A1}"/>
              </a:ext>
            </a:extLst>
          </p:cNvPr>
          <p:cNvSpPr txBox="1"/>
          <p:nvPr/>
        </p:nvSpPr>
        <p:spPr>
          <a:xfrm>
            <a:off x="898267" y="5853158"/>
            <a:ext cx="325786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skm_to_fastai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…)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6EC3C62A-249E-4F28-913E-A55068664FA1}"/>
              </a:ext>
            </a:extLst>
          </p:cNvPr>
          <p:cNvSpPr txBox="1"/>
          <p:nvPr/>
        </p:nvSpPr>
        <p:spPr>
          <a:xfrm>
            <a:off x="4471269" y="5852516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Convert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from 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sklearn.metrics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a 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fastai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metric`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300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0B7756C-1ABC-4C42-8404-EA47D87E974A}"/>
              </a:ext>
            </a:extLst>
          </p:cNvPr>
          <p:cNvSpPr txBox="1"/>
          <p:nvPr/>
        </p:nvSpPr>
        <p:spPr>
          <a:xfrm>
            <a:off x="568252" y="50334"/>
            <a:ext cx="2242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2/2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78DD72-E085-4334-9655-D2FFA5E7A79A}"/>
              </a:ext>
            </a:extLst>
          </p:cNvPr>
          <p:cNvSpPr/>
          <p:nvPr/>
        </p:nvSpPr>
        <p:spPr>
          <a:xfrm>
            <a:off x="254833" y="899410"/>
            <a:ext cx="3822493" cy="5741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Single-label classification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69494A-BF88-43B7-A6D6-755F1A8B0C42}"/>
              </a:ext>
            </a:extLst>
          </p:cNvPr>
          <p:cNvSpPr/>
          <p:nvPr/>
        </p:nvSpPr>
        <p:spPr>
          <a:xfrm>
            <a:off x="4202239" y="899411"/>
            <a:ext cx="3822493" cy="574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Multi-label classification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AA5513-199E-4273-A5D4-693758D57D0A}"/>
              </a:ext>
            </a:extLst>
          </p:cNvPr>
          <p:cNvSpPr/>
          <p:nvPr/>
        </p:nvSpPr>
        <p:spPr>
          <a:xfrm>
            <a:off x="8149645" y="899411"/>
            <a:ext cx="3822493" cy="325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045364-7954-4C05-AD69-633071A05FCE}"/>
              </a:ext>
            </a:extLst>
          </p:cNvPr>
          <p:cNvSpPr/>
          <p:nvPr/>
        </p:nvSpPr>
        <p:spPr>
          <a:xfrm>
            <a:off x="8149645" y="4219546"/>
            <a:ext cx="3822493" cy="145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Segmentation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D51CE7-BBF7-473F-88A2-F40DC5BBFEF7}"/>
              </a:ext>
            </a:extLst>
          </p:cNvPr>
          <p:cNvSpPr/>
          <p:nvPr/>
        </p:nvSpPr>
        <p:spPr>
          <a:xfrm>
            <a:off x="8149645" y="5737786"/>
            <a:ext cx="3822493" cy="887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NLP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624C80-07BE-4A5C-8AAC-1F15B2D1C15B}"/>
              </a:ext>
            </a:extLst>
          </p:cNvPr>
          <p:cNvSpPr/>
          <p:nvPr/>
        </p:nvSpPr>
        <p:spPr>
          <a:xfrm>
            <a:off x="412824" y="1411360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A0DE66-5BE4-499A-9BB6-20B9272AC140}"/>
              </a:ext>
            </a:extLst>
          </p:cNvPr>
          <p:cNvSpPr/>
          <p:nvPr/>
        </p:nvSpPr>
        <p:spPr>
          <a:xfrm>
            <a:off x="412824" y="1989319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error_rate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02EEA6-301E-435A-9A73-368382AEAC18}"/>
              </a:ext>
            </a:extLst>
          </p:cNvPr>
          <p:cNvSpPr/>
          <p:nvPr/>
        </p:nvSpPr>
        <p:spPr>
          <a:xfrm>
            <a:off x="412824" y="2567278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top_k_accuracy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57DF4E-0E71-4716-B4FD-C2E19C45B8FC}"/>
              </a:ext>
            </a:extLst>
          </p:cNvPr>
          <p:cNvSpPr/>
          <p:nvPr/>
        </p:nvSpPr>
        <p:spPr>
          <a:xfrm>
            <a:off x="412824" y="3145237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APScoreBinary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61D57B-3A0E-4436-A433-84A7F1512F43}"/>
              </a:ext>
            </a:extLst>
          </p:cNvPr>
          <p:cNvSpPr/>
          <p:nvPr/>
        </p:nvSpPr>
        <p:spPr>
          <a:xfrm>
            <a:off x="412824" y="3723196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BalancedAccuracy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E885AB-1B88-40EB-9E7B-F5047C6DA241}"/>
              </a:ext>
            </a:extLst>
          </p:cNvPr>
          <p:cNvSpPr/>
          <p:nvPr/>
        </p:nvSpPr>
        <p:spPr>
          <a:xfrm>
            <a:off x="412824" y="4301155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BrierScore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D341CD-58F9-4A9C-A6DE-C057EB0A81E6}"/>
              </a:ext>
            </a:extLst>
          </p:cNvPr>
          <p:cNvSpPr/>
          <p:nvPr/>
        </p:nvSpPr>
        <p:spPr>
          <a:xfrm>
            <a:off x="412824" y="4879114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CohenKappa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FDB17F-B2B4-4BB8-98E8-8DF076E4F7EC}"/>
              </a:ext>
            </a:extLst>
          </p:cNvPr>
          <p:cNvSpPr/>
          <p:nvPr/>
        </p:nvSpPr>
        <p:spPr>
          <a:xfrm>
            <a:off x="412824" y="5457073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F1Score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1964CBC-D9D6-469D-AF29-BAEA6AC1B4D4}"/>
              </a:ext>
            </a:extLst>
          </p:cNvPr>
          <p:cNvSpPr/>
          <p:nvPr/>
        </p:nvSpPr>
        <p:spPr>
          <a:xfrm>
            <a:off x="412824" y="6035030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FBeta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0B47A6-2379-4ACD-BF71-67A5B2867CEE}"/>
              </a:ext>
            </a:extLst>
          </p:cNvPr>
          <p:cNvSpPr/>
          <p:nvPr/>
        </p:nvSpPr>
        <p:spPr>
          <a:xfrm>
            <a:off x="2223303" y="1411360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HammingLoss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EAD1CF-3E22-416A-A2F6-2F2013C9DE36}"/>
              </a:ext>
            </a:extLst>
          </p:cNvPr>
          <p:cNvSpPr/>
          <p:nvPr/>
        </p:nvSpPr>
        <p:spPr>
          <a:xfrm>
            <a:off x="2223303" y="1989319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Jaccard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297814F-4FF9-4999-9D5A-E3A80FC59010}"/>
              </a:ext>
            </a:extLst>
          </p:cNvPr>
          <p:cNvSpPr/>
          <p:nvPr/>
        </p:nvSpPr>
        <p:spPr>
          <a:xfrm>
            <a:off x="2223303" y="2567278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Precision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6F07697-397E-4DC1-9095-702FCA1564DF}"/>
              </a:ext>
            </a:extLst>
          </p:cNvPr>
          <p:cNvSpPr/>
          <p:nvPr/>
        </p:nvSpPr>
        <p:spPr>
          <a:xfrm>
            <a:off x="2223303" y="3145237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Recall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6B1A46F-F0BA-42E9-8EFE-E0E578947852}"/>
              </a:ext>
            </a:extLst>
          </p:cNvPr>
          <p:cNvSpPr/>
          <p:nvPr/>
        </p:nvSpPr>
        <p:spPr>
          <a:xfrm>
            <a:off x="2223303" y="3723196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RocAuc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0A56242-EA70-4005-80B8-788C7B704C6F}"/>
              </a:ext>
            </a:extLst>
          </p:cNvPr>
          <p:cNvSpPr/>
          <p:nvPr/>
        </p:nvSpPr>
        <p:spPr>
          <a:xfrm>
            <a:off x="2223303" y="4301155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RocAucBinary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A1C80B-93E4-409F-B250-4B934090677D}"/>
              </a:ext>
            </a:extLst>
          </p:cNvPr>
          <p:cNvSpPr/>
          <p:nvPr/>
        </p:nvSpPr>
        <p:spPr>
          <a:xfrm>
            <a:off x="2223303" y="4879114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MatthewsCorrCoef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60EA5E3-2A0F-4A8F-BA8D-61E100C80DAB}"/>
              </a:ext>
            </a:extLst>
          </p:cNvPr>
          <p:cNvSpPr/>
          <p:nvPr/>
        </p:nvSpPr>
        <p:spPr>
          <a:xfrm>
            <a:off x="2223303" y="5457073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Perplexity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EC84B1-0CC6-4C4C-BF6F-FA345914D20A}"/>
              </a:ext>
            </a:extLst>
          </p:cNvPr>
          <p:cNvSpPr/>
          <p:nvPr/>
        </p:nvSpPr>
        <p:spPr>
          <a:xfrm>
            <a:off x="4373743" y="1411360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accuracy_multi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8CF73A9-A721-412A-B01C-C7C95A3E7BE1}"/>
              </a:ext>
            </a:extLst>
          </p:cNvPr>
          <p:cNvSpPr/>
          <p:nvPr/>
        </p:nvSpPr>
        <p:spPr>
          <a:xfrm>
            <a:off x="4373743" y="3145237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APScoreMulti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CE17E50-2E99-44EB-A2E8-193CF0DD17B3}"/>
              </a:ext>
            </a:extLst>
          </p:cNvPr>
          <p:cNvSpPr/>
          <p:nvPr/>
        </p:nvSpPr>
        <p:spPr>
          <a:xfrm>
            <a:off x="4373743" y="4301155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BrierScoreMulti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BA4DE4B-8752-4CF2-A0F3-F56AEEE41052}"/>
              </a:ext>
            </a:extLst>
          </p:cNvPr>
          <p:cNvSpPr/>
          <p:nvPr/>
        </p:nvSpPr>
        <p:spPr>
          <a:xfrm>
            <a:off x="4373743" y="5457073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F1ScoreMulti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9A4FEA-18D0-4BFF-B52B-4577BA796B1F}"/>
              </a:ext>
            </a:extLst>
          </p:cNvPr>
          <p:cNvSpPr/>
          <p:nvPr/>
        </p:nvSpPr>
        <p:spPr>
          <a:xfrm>
            <a:off x="4373743" y="6035030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FBetaMulti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0CF74AC-88F6-40A9-9D4C-4779D879B320}"/>
              </a:ext>
            </a:extLst>
          </p:cNvPr>
          <p:cNvSpPr/>
          <p:nvPr/>
        </p:nvSpPr>
        <p:spPr>
          <a:xfrm>
            <a:off x="6184222" y="1411360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HammingLossMulti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1277CA8-76DC-439F-83C8-A9A8D697A9D7}"/>
              </a:ext>
            </a:extLst>
          </p:cNvPr>
          <p:cNvSpPr/>
          <p:nvPr/>
        </p:nvSpPr>
        <p:spPr>
          <a:xfrm>
            <a:off x="6184222" y="1989319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JaccardMulti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7612037-C224-4143-8B71-935A3B9BCC1A}"/>
              </a:ext>
            </a:extLst>
          </p:cNvPr>
          <p:cNvSpPr/>
          <p:nvPr/>
        </p:nvSpPr>
        <p:spPr>
          <a:xfrm>
            <a:off x="6184222" y="2567278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PrecisionMulti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11359FC-E992-47E5-A006-B580DD490B23}"/>
              </a:ext>
            </a:extLst>
          </p:cNvPr>
          <p:cNvSpPr/>
          <p:nvPr/>
        </p:nvSpPr>
        <p:spPr>
          <a:xfrm>
            <a:off x="6184222" y="3145237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RecallMulti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537C5A7-E149-4B23-B3CE-1D4523AB03DE}"/>
              </a:ext>
            </a:extLst>
          </p:cNvPr>
          <p:cNvSpPr/>
          <p:nvPr/>
        </p:nvSpPr>
        <p:spPr>
          <a:xfrm>
            <a:off x="6184222" y="4301155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RocAucMulti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9B8580F-2A8F-4345-B196-AF9F366B76F6}"/>
              </a:ext>
            </a:extLst>
          </p:cNvPr>
          <p:cNvSpPr/>
          <p:nvPr/>
        </p:nvSpPr>
        <p:spPr>
          <a:xfrm>
            <a:off x="6184222" y="4879114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MatthewsCorrCoefMulti</a:t>
            </a:r>
            <a:endParaRPr lang="fr-FR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EF5A03F-64E6-44D9-B757-498167FF766B}"/>
              </a:ext>
            </a:extLst>
          </p:cNvPr>
          <p:cNvSpPr/>
          <p:nvPr/>
        </p:nvSpPr>
        <p:spPr>
          <a:xfrm>
            <a:off x="8318267" y="1411360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mse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3C9A5D6-B32F-4DC9-9ABB-69F47534C825}"/>
              </a:ext>
            </a:extLst>
          </p:cNvPr>
          <p:cNvSpPr/>
          <p:nvPr/>
        </p:nvSpPr>
        <p:spPr>
          <a:xfrm>
            <a:off x="8318267" y="1989319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rmse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87CFBA6-BBAE-4E5C-A5C5-40D3CCDBB29D}"/>
              </a:ext>
            </a:extLst>
          </p:cNvPr>
          <p:cNvSpPr/>
          <p:nvPr/>
        </p:nvSpPr>
        <p:spPr>
          <a:xfrm>
            <a:off x="8318267" y="2567278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mae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F7370A2-F002-4734-8F9B-C8158AAA5F63}"/>
              </a:ext>
            </a:extLst>
          </p:cNvPr>
          <p:cNvSpPr/>
          <p:nvPr/>
        </p:nvSpPr>
        <p:spPr>
          <a:xfrm>
            <a:off x="8318267" y="3145237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msle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8B5E371-F9A0-432A-9D7A-40905F340567}"/>
              </a:ext>
            </a:extLst>
          </p:cNvPr>
          <p:cNvSpPr/>
          <p:nvPr/>
        </p:nvSpPr>
        <p:spPr>
          <a:xfrm>
            <a:off x="8318267" y="3665135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exp_rmspe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D470E2C-70E4-402F-9147-BF9F72D11782}"/>
              </a:ext>
            </a:extLst>
          </p:cNvPr>
          <p:cNvSpPr/>
          <p:nvPr/>
        </p:nvSpPr>
        <p:spPr>
          <a:xfrm>
            <a:off x="10145202" y="1411360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ExplainedVariance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AEA322E-7936-4894-B800-AD4342517E6D}"/>
              </a:ext>
            </a:extLst>
          </p:cNvPr>
          <p:cNvSpPr/>
          <p:nvPr/>
        </p:nvSpPr>
        <p:spPr>
          <a:xfrm>
            <a:off x="10145202" y="1989319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R2Score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B5ABCBB-A16E-4D37-8760-580DCBA046D2}"/>
              </a:ext>
            </a:extLst>
          </p:cNvPr>
          <p:cNvSpPr/>
          <p:nvPr/>
        </p:nvSpPr>
        <p:spPr>
          <a:xfrm>
            <a:off x="10145202" y="2567278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PearsonCorrCoef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0146F42-3F62-498F-8AA9-C674A831744E}"/>
              </a:ext>
            </a:extLst>
          </p:cNvPr>
          <p:cNvSpPr/>
          <p:nvPr/>
        </p:nvSpPr>
        <p:spPr>
          <a:xfrm>
            <a:off x="10145202" y="3145236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SpearmanCorrCoef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425ABCD-B310-4F2E-BB84-75B7CF9AC34D}"/>
              </a:ext>
            </a:extLst>
          </p:cNvPr>
          <p:cNvSpPr/>
          <p:nvPr/>
        </p:nvSpPr>
        <p:spPr>
          <a:xfrm>
            <a:off x="8318267" y="4581867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foreground_acc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BEAD2D4-B98C-452E-96FA-15F2F275ACF5}"/>
              </a:ext>
            </a:extLst>
          </p:cNvPr>
          <p:cNvSpPr/>
          <p:nvPr/>
        </p:nvSpPr>
        <p:spPr>
          <a:xfrm>
            <a:off x="8318267" y="5159826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JaccardCoeff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6D0FF3D-DD8E-4982-A643-48A866E268FE}"/>
              </a:ext>
            </a:extLst>
          </p:cNvPr>
          <p:cNvSpPr/>
          <p:nvPr/>
        </p:nvSpPr>
        <p:spPr>
          <a:xfrm>
            <a:off x="10145202" y="4581867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Dice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DC22CE8-9FCF-4349-874E-8DE57EC41F17}"/>
              </a:ext>
            </a:extLst>
          </p:cNvPr>
          <p:cNvSpPr/>
          <p:nvPr/>
        </p:nvSpPr>
        <p:spPr>
          <a:xfrm>
            <a:off x="10145202" y="5159826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DiceMulti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3D5A641-DA44-4688-B227-DE524A981EBC}"/>
              </a:ext>
            </a:extLst>
          </p:cNvPr>
          <p:cNvSpPr/>
          <p:nvPr/>
        </p:nvSpPr>
        <p:spPr>
          <a:xfrm>
            <a:off x="8318267" y="6105867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CorpusBLEUMetric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524120F-CB70-495C-B95D-95C05EE68712}"/>
              </a:ext>
            </a:extLst>
          </p:cNvPr>
          <p:cNvSpPr/>
          <p:nvPr/>
        </p:nvSpPr>
        <p:spPr>
          <a:xfrm>
            <a:off x="10145202" y="6105867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LossMetrics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365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B8BF2D-AC66-4C64-B05D-48076C50CDBF}"/>
              </a:ext>
            </a:extLst>
          </p:cNvPr>
          <p:cNvSpPr txBox="1"/>
          <p:nvPr/>
        </p:nvSpPr>
        <p:spPr>
          <a:xfrm>
            <a:off x="570452" y="44631"/>
            <a:ext cx="4488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Training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1/2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5B7CA0-4FB9-405A-85DA-3DC92A14FEF1}"/>
              </a:ext>
            </a:extLst>
          </p:cNvPr>
          <p:cNvSpPr/>
          <p:nvPr/>
        </p:nvSpPr>
        <p:spPr>
          <a:xfrm>
            <a:off x="365924" y="814570"/>
            <a:ext cx="4161106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Fit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B59600-A64B-4253-84C3-4C314BEBC6F0}"/>
              </a:ext>
            </a:extLst>
          </p:cNvPr>
          <p:cNvSpPr/>
          <p:nvPr/>
        </p:nvSpPr>
        <p:spPr>
          <a:xfrm>
            <a:off x="365924" y="1129363"/>
            <a:ext cx="4161106" cy="314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before_fit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7ED515-4D63-4AF5-8E4B-46CCF5CED512}"/>
              </a:ext>
            </a:extLst>
          </p:cNvPr>
          <p:cNvSpPr/>
          <p:nvPr/>
        </p:nvSpPr>
        <p:spPr>
          <a:xfrm>
            <a:off x="365924" y="6239823"/>
            <a:ext cx="4161106" cy="2981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end_cleanup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EE2550-0002-48C5-980A-CDE79229400D}"/>
              </a:ext>
            </a:extLst>
          </p:cNvPr>
          <p:cNvSpPr/>
          <p:nvPr/>
        </p:nvSpPr>
        <p:spPr>
          <a:xfrm>
            <a:off x="365924" y="5941694"/>
            <a:ext cx="4161106" cy="2981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after_fit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79BB41-4092-4EE8-A94C-DEAE6CB91547}"/>
              </a:ext>
            </a:extLst>
          </p:cNvPr>
          <p:cNvSpPr/>
          <p:nvPr/>
        </p:nvSpPr>
        <p:spPr>
          <a:xfrm>
            <a:off x="365924" y="1455398"/>
            <a:ext cx="4161106" cy="3035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do_fit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D3C0E0-2978-43C1-8D2E-5D25EB079143}"/>
              </a:ext>
            </a:extLst>
          </p:cNvPr>
          <p:cNvSpPr/>
          <p:nvPr/>
        </p:nvSpPr>
        <p:spPr>
          <a:xfrm>
            <a:off x="785650" y="2285675"/>
            <a:ext cx="4161106" cy="2981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before_epoch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7AC111-8F63-42EA-8A79-7B084C80F694}"/>
              </a:ext>
            </a:extLst>
          </p:cNvPr>
          <p:cNvSpPr/>
          <p:nvPr/>
        </p:nvSpPr>
        <p:spPr>
          <a:xfrm>
            <a:off x="785650" y="5505057"/>
            <a:ext cx="4161106" cy="2981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after_epoch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CBBF63-C523-4850-88D8-A2CFB5BFD021}"/>
              </a:ext>
            </a:extLst>
          </p:cNvPr>
          <p:cNvSpPr/>
          <p:nvPr/>
        </p:nvSpPr>
        <p:spPr>
          <a:xfrm>
            <a:off x="785650" y="3048347"/>
            <a:ext cx="4161106" cy="303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before_train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16FC04B-E456-4A90-9BA9-5C3ACDB501D6}"/>
              </a:ext>
            </a:extLst>
          </p:cNvPr>
          <p:cNvSpPr txBox="1"/>
          <p:nvPr/>
        </p:nvSpPr>
        <p:spPr>
          <a:xfrm>
            <a:off x="365924" y="1770191"/>
            <a:ext cx="416110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epoch 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range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self.n_epoch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4C8EC0-E901-490E-B28D-966D8157C634}"/>
              </a:ext>
            </a:extLst>
          </p:cNvPr>
          <p:cNvSpPr/>
          <p:nvPr/>
        </p:nvSpPr>
        <p:spPr>
          <a:xfrm>
            <a:off x="785650" y="2718564"/>
            <a:ext cx="4161106" cy="3035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do_epoch_train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840F84-669E-46FC-B29B-4CF1818A8A32}"/>
              </a:ext>
            </a:extLst>
          </p:cNvPr>
          <p:cNvSpPr/>
          <p:nvPr/>
        </p:nvSpPr>
        <p:spPr>
          <a:xfrm>
            <a:off x="785650" y="4146130"/>
            <a:ext cx="4161106" cy="3035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do_epoch_validate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47DD7F-ED09-479F-B0A2-411C3FBC9FCF}"/>
              </a:ext>
            </a:extLst>
          </p:cNvPr>
          <p:cNvSpPr/>
          <p:nvPr/>
        </p:nvSpPr>
        <p:spPr>
          <a:xfrm>
            <a:off x="785650" y="3686470"/>
            <a:ext cx="4161106" cy="303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after_train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55D7CC-D654-48E2-8821-CA58994A20E0}"/>
              </a:ext>
            </a:extLst>
          </p:cNvPr>
          <p:cNvSpPr/>
          <p:nvPr/>
        </p:nvSpPr>
        <p:spPr>
          <a:xfrm>
            <a:off x="785650" y="4445054"/>
            <a:ext cx="4161106" cy="303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before_validate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64CCB9-E39C-4101-9D89-DF03A9EF059A}"/>
              </a:ext>
            </a:extLst>
          </p:cNvPr>
          <p:cNvSpPr/>
          <p:nvPr/>
        </p:nvSpPr>
        <p:spPr>
          <a:xfrm>
            <a:off x="785650" y="5062997"/>
            <a:ext cx="4161106" cy="303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after_validate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AB8EA7-B1A8-4905-A87C-5B050E616C50}"/>
              </a:ext>
            </a:extLst>
          </p:cNvPr>
          <p:cNvSpPr/>
          <p:nvPr/>
        </p:nvSpPr>
        <p:spPr>
          <a:xfrm>
            <a:off x="785650" y="3364177"/>
            <a:ext cx="4161106" cy="3035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all_batches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3A9CB7-3FEA-4ED2-9990-17725CE54F0D}"/>
              </a:ext>
            </a:extLst>
          </p:cNvPr>
          <p:cNvSpPr/>
          <p:nvPr/>
        </p:nvSpPr>
        <p:spPr>
          <a:xfrm>
            <a:off x="785650" y="4751315"/>
            <a:ext cx="4161106" cy="3035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all_batches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AB317AC-030C-4A47-BD82-6B3C1B5DB52F}"/>
              </a:ext>
            </a:extLst>
          </p:cNvPr>
          <p:cNvSpPr txBox="1"/>
          <p:nvPr/>
        </p:nvSpPr>
        <p:spPr>
          <a:xfrm>
            <a:off x="7027890" y="787699"/>
            <a:ext cx="50816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elf.opt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opt_func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splitter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self.model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)).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set_hypers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1D4C5EE-0D14-4EF1-918D-0335D3A8ABF4}"/>
              </a:ext>
            </a:extLst>
          </p:cNvPr>
          <p:cNvSpPr txBox="1"/>
          <p:nvPr/>
        </p:nvSpPr>
        <p:spPr>
          <a:xfrm>
            <a:off x="4706914" y="772709"/>
            <a:ext cx="223103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self.n_epoch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n_epoch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B9001-14B4-400D-8A45-458130938F63}"/>
              </a:ext>
            </a:extLst>
          </p:cNvPr>
          <p:cNvSpPr txBox="1"/>
          <p:nvPr/>
        </p:nvSpPr>
        <p:spPr>
          <a:xfrm>
            <a:off x="4706914" y="1773021"/>
            <a:ext cx="184378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self.epoch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epoch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F1C5F4E-3687-4A24-9AD8-1F8E20835D1D}"/>
              </a:ext>
            </a:extLst>
          </p:cNvPr>
          <p:cNvSpPr txBox="1"/>
          <p:nvPr/>
        </p:nvSpPr>
        <p:spPr>
          <a:xfrm>
            <a:off x="5246558" y="2664025"/>
            <a:ext cx="216358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self.dl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self.dls.train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6F2C802-6ADE-4656-9CED-B3377BA43292}"/>
              </a:ext>
            </a:extLst>
          </p:cNvPr>
          <p:cNvSpPr txBox="1"/>
          <p:nvPr/>
        </p:nvSpPr>
        <p:spPr>
          <a:xfrm>
            <a:off x="5246557" y="4083259"/>
            <a:ext cx="216358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self.dl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self.dls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DCA3CB9-CC89-474A-83F6-09AD604992D1}"/>
              </a:ext>
            </a:extLst>
          </p:cNvPr>
          <p:cNvSpPr txBox="1"/>
          <p:nvPr/>
        </p:nvSpPr>
        <p:spPr>
          <a:xfrm>
            <a:off x="7542551" y="4084155"/>
            <a:ext cx="229099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torch.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no_grad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86386ECB-5593-47BD-B9B1-088655F720C7}"/>
              </a:ext>
            </a:extLst>
          </p:cNvPr>
          <p:cNvSpPr txBox="1"/>
          <p:nvPr/>
        </p:nvSpPr>
        <p:spPr>
          <a:xfrm>
            <a:off x="4826834" y="6204221"/>
            <a:ext cx="400237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self.dl,self.xb,self.yb,self.pred,self.loss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0343FDB-A3D0-4597-8115-198638A37166}"/>
              </a:ext>
            </a:extLst>
          </p:cNvPr>
          <p:cNvSpPr txBox="1"/>
          <p:nvPr/>
        </p:nvSpPr>
        <p:spPr>
          <a:xfrm>
            <a:off x="5246557" y="5483974"/>
            <a:ext cx="289310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self.final_record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Recorder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.log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A0B3F1F-94F1-45F6-B1F8-A07579733E9B}"/>
              </a:ext>
            </a:extLst>
          </p:cNvPr>
          <p:cNvSpPr txBox="1"/>
          <p:nvPr/>
        </p:nvSpPr>
        <p:spPr>
          <a:xfrm>
            <a:off x="4709412" y="1147621"/>
            <a:ext cx="121170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self.epoch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C9D79394-C9A4-41CF-8D0E-361AE540C12A}"/>
              </a:ext>
            </a:extLst>
          </p:cNvPr>
          <p:cNvSpPr txBox="1"/>
          <p:nvPr/>
        </p:nvSpPr>
        <p:spPr>
          <a:xfrm>
            <a:off x="6016056" y="1147621"/>
            <a:ext cx="101183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self.loss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8863378A-E6BB-4205-B9EC-3A28C7259E70}"/>
              </a:ext>
            </a:extLst>
          </p:cNvPr>
          <p:cNvSpPr txBox="1"/>
          <p:nvPr/>
        </p:nvSpPr>
        <p:spPr>
          <a:xfrm>
            <a:off x="7122831" y="1156027"/>
            <a:ext cx="140657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elf.train_iter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1241F202-186F-4F34-9187-3A1BDB450C07}"/>
              </a:ext>
            </a:extLst>
          </p:cNvPr>
          <p:cNvSpPr txBox="1"/>
          <p:nvPr/>
        </p:nvSpPr>
        <p:spPr>
          <a:xfrm>
            <a:off x="7122831" y="1455397"/>
            <a:ext cx="140657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elf.pct_train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2DF1F23B-0169-4C7A-B641-46CFA2644C64}"/>
              </a:ext>
            </a:extLst>
          </p:cNvPr>
          <p:cNvSpPr txBox="1"/>
          <p:nvPr/>
        </p:nvSpPr>
        <p:spPr>
          <a:xfrm>
            <a:off x="8624344" y="1147621"/>
            <a:ext cx="28131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self.model.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self.dls.device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).reset()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17CDC9A-BAAA-4A2C-804A-FBAB0A71A72D}"/>
              </a:ext>
            </a:extLst>
          </p:cNvPr>
          <p:cNvSpPr txBox="1"/>
          <p:nvPr/>
        </p:nvSpPr>
        <p:spPr>
          <a:xfrm>
            <a:off x="8409485" y="3047790"/>
            <a:ext cx="309047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elf.pct_train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self.epoch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self.n_epoch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97516F78-3C4D-45CA-A134-70DEAE5FADFC}"/>
              </a:ext>
            </a:extLst>
          </p:cNvPr>
          <p:cNvSpPr txBox="1"/>
          <p:nvPr/>
        </p:nvSpPr>
        <p:spPr>
          <a:xfrm>
            <a:off x="5246557" y="3041206"/>
            <a:ext cx="146903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self.model.train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CBE61CEE-60BE-462B-B8D3-882FD367987D}"/>
              </a:ext>
            </a:extLst>
          </p:cNvPr>
          <p:cNvSpPr txBox="1"/>
          <p:nvPr/>
        </p:nvSpPr>
        <p:spPr>
          <a:xfrm>
            <a:off x="6828021" y="3041206"/>
            <a:ext cx="146903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self.training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E891F91B-7E1A-4B5A-9636-2022D06E6A10}"/>
              </a:ext>
            </a:extLst>
          </p:cNvPr>
          <p:cNvSpPr txBox="1"/>
          <p:nvPr/>
        </p:nvSpPr>
        <p:spPr>
          <a:xfrm>
            <a:off x="5246557" y="4455571"/>
            <a:ext cx="146903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self.model.eval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6C78A6BC-F5C2-4A5B-88C3-F02F2B9C3AD3}"/>
              </a:ext>
            </a:extLst>
          </p:cNvPr>
          <p:cNvSpPr txBox="1"/>
          <p:nvPr/>
        </p:nvSpPr>
        <p:spPr>
          <a:xfrm>
            <a:off x="6828021" y="4455571"/>
            <a:ext cx="158146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self.training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45BE20DD-4B88-4C97-A49E-41A9A5C4A142}"/>
              </a:ext>
            </a:extLst>
          </p:cNvPr>
          <p:cNvSpPr txBox="1"/>
          <p:nvPr/>
        </p:nvSpPr>
        <p:spPr>
          <a:xfrm>
            <a:off x="5036696" y="4746614"/>
            <a:ext cx="19911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fr-FR" sz="1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r>
              <a:rPr lang="fr-FR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 next slide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159B726-9DBC-42F0-9A41-6AF9AEE8453E}"/>
              </a:ext>
            </a:extLst>
          </p:cNvPr>
          <p:cNvSpPr txBox="1"/>
          <p:nvPr/>
        </p:nvSpPr>
        <p:spPr>
          <a:xfrm>
            <a:off x="5036696" y="3339964"/>
            <a:ext cx="19012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fr-FR" sz="1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r>
              <a:rPr lang="fr-FR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 next slide</a:t>
            </a:r>
          </a:p>
        </p:txBody>
      </p:sp>
    </p:spTree>
    <p:extLst>
      <p:ext uri="{BB962C8B-B14F-4D97-AF65-F5344CB8AC3E}">
        <p14:creationId xmlns:p14="http://schemas.microsoft.com/office/powerpoint/2010/main" val="3998107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B8BF2D-AC66-4C64-B05D-48076C50CDBF}"/>
              </a:ext>
            </a:extLst>
          </p:cNvPr>
          <p:cNvSpPr txBox="1"/>
          <p:nvPr/>
        </p:nvSpPr>
        <p:spPr>
          <a:xfrm>
            <a:off x="570452" y="44631"/>
            <a:ext cx="4488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Training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2/2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B59600-A64B-4253-84C3-4C314BEBC6F0}"/>
              </a:ext>
            </a:extLst>
          </p:cNvPr>
          <p:cNvSpPr/>
          <p:nvPr/>
        </p:nvSpPr>
        <p:spPr>
          <a:xfrm>
            <a:off x="650897" y="1969478"/>
            <a:ext cx="4161106" cy="314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before_batch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16FC04B-E456-4A90-9BA9-5C3ACDB501D6}"/>
              </a:ext>
            </a:extLst>
          </p:cNvPr>
          <p:cNvSpPr txBox="1"/>
          <p:nvPr/>
        </p:nvSpPr>
        <p:spPr>
          <a:xfrm>
            <a:off x="273645" y="1105984"/>
            <a:ext cx="416110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i,b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enumerate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self.dl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AB8EA7-B1A8-4905-A87C-5B050E616C50}"/>
              </a:ext>
            </a:extLst>
          </p:cNvPr>
          <p:cNvSpPr/>
          <p:nvPr/>
        </p:nvSpPr>
        <p:spPr>
          <a:xfrm>
            <a:off x="273645" y="791191"/>
            <a:ext cx="4161106" cy="3035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all_batches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1D4C5EE-0D14-4EF1-918D-0335D3A8ABF4}"/>
              </a:ext>
            </a:extLst>
          </p:cNvPr>
          <p:cNvSpPr txBox="1"/>
          <p:nvPr/>
        </p:nvSpPr>
        <p:spPr>
          <a:xfrm>
            <a:off x="4614635" y="794300"/>
            <a:ext cx="2231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self.n_iter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self.dl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C8C712-A743-4B45-B2A8-ED16108606C9}"/>
              </a:ext>
            </a:extLst>
          </p:cNvPr>
          <p:cNvSpPr/>
          <p:nvPr/>
        </p:nvSpPr>
        <p:spPr>
          <a:xfrm>
            <a:off x="650897" y="1586106"/>
            <a:ext cx="4161106" cy="303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one_batch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0F1F097-3983-4710-A4B3-4A0E6E72A4D0}"/>
              </a:ext>
            </a:extLst>
          </p:cNvPr>
          <p:cNvSpPr txBox="1"/>
          <p:nvPr/>
        </p:nvSpPr>
        <p:spPr>
          <a:xfrm>
            <a:off x="4964405" y="1551103"/>
            <a:ext cx="103931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fr-FR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iter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42A620F-3883-4C7A-9753-B1C495237402}"/>
              </a:ext>
            </a:extLst>
          </p:cNvPr>
          <p:cNvSpPr txBox="1"/>
          <p:nvPr/>
        </p:nvSpPr>
        <p:spPr>
          <a:xfrm>
            <a:off x="6156123" y="1551103"/>
            <a:ext cx="243090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b.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self.dls.device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852CC84-3159-47A7-8F98-71152C982A81}"/>
              </a:ext>
            </a:extLst>
          </p:cNvPr>
          <p:cNvSpPr/>
          <p:nvPr/>
        </p:nvSpPr>
        <p:spPr>
          <a:xfrm>
            <a:off x="650897" y="6474540"/>
            <a:ext cx="4161106" cy="314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after_batch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36BA1D4-6A50-4D3B-B2C7-B664FBE5D07B}"/>
              </a:ext>
            </a:extLst>
          </p:cNvPr>
          <p:cNvSpPr/>
          <p:nvPr/>
        </p:nvSpPr>
        <p:spPr>
          <a:xfrm>
            <a:off x="650897" y="2364093"/>
            <a:ext cx="4161106" cy="303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600" b="1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do_one_batch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2BDECD61-FF0B-487E-91E8-0FDC81452508}"/>
              </a:ext>
            </a:extLst>
          </p:cNvPr>
          <p:cNvSpPr txBox="1"/>
          <p:nvPr/>
        </p:nvSpPr>
        <p:spPr>
          <a:xfrm>
            <a:off x="8739428" y="1555653"/>
            <a:ext cx="313044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self.xb,self.yb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b[:</a:t>
            </a:r>
            <a:r>
              <a:rPr lang="fr-FR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n_inp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],b[</a:t>
            </a:r>
            <a:r>
              <a:rPr lang="fr-FR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n_inp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:]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A2F3E564-5662-4887-B1DF-91DCEC4E90D1}"/>
              </a:ext>
            </a:extLst>
          </p:cNvPr>
          <p:cNvSpPr txBox="1"/>
          <p:nvPr/>
        </p:nvSpPr>
        <p:spPr>
          <a:xfrm>
            <a:off x="650897" y="2736200"/>
            <a:ext cx="416110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self.pred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self.xb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1A9D4A-93B4-404A-ABDF-662BBB60CCED}"/>
              </a:ext>
            </a:extLst>
          </p:cNvPr>
          <p:cNvSpPr/>
          <p:nvPr/>
        </p:nvSpPr>
        <p:spPr>
          <a:xfrm>
            <a:off x="650897" y="3143310"/>
            <a:ext cx="4161106" cy="314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after_pred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EA5C99C0-020C-4922-93C2-E67393442DFD}"/>
              </a:ext>
            </a:extLst>
          </p:cNvPr>
          <p:cNvSpPr txBox="1"/>
          <p:nvPr/>
        </p:nvSpPr>
        <p:spPr>
          <a:xfrm>
            <a:off x="650897" y="3499646"/>
            <a:ext cx="416110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self.loss</a:t>
            </a:r>
            <a:r>
              <a:rPr lang="fr-FR" sz="1600" b="0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6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self.loss_func</a:t>
            </a:r>
            <a:r>
              <a:rPr lang="fr-FR" sz="1600" b="0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self.pred</a:t>
            </a:r>
            <a:r>
              <a:rPr lang="fr-FR" sz="1600" b="0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*</a:t>
            </a:r>
            <a:r>
              <a:rPr lang="fr-FR" sz="1600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self.yb</a:t>
            </a:r>
            <a:r>
              <a:rPr lang="fr-FR" sz="1600" b="0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D8F133-E01B-467A-959D-E5739F40133C}"/>
              </a:ext>
            </a:extLst>
          </p:cNvPr>
          <p:cNvSpPr/>
          <p:nvPr/>
        </p:nvSpPr>
        <p:spPr>
          <a:xfrm>
            <a:off x="650897" y="3934059"/>
            <a:ext cx="4161106" cy="314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after_loss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5EAC63B5-A43C-47A3-AD8C-6DCFD3E76609}"/>
              </a:ext>
            </a:extLst>
          </p:cNvPr>
          <p:cNvSpPr txBox="1"/>
          <p:nvPr/>
        </p:nvSpPr>
        <p:spPr>
          <a:xfrm>
            <a:off x="570255" y="4313932"/>
            <a:ext cx="4241748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60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elf.training</a:t>
            </a:r>
            <a:r>
              <a:rPr lang="en-US" sz="160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160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sz="160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self.yb</a:t>
            </a:r>
            <a:r>
              <a:rPr lang="en-US" sz="160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endParaRPr lang="fr-FR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9EC697D-6D79-4083-AEE8-4F050B9284B5}"/>
              </a:ext>
            </a:extLst>
          </p:cNvPr>
          <p:cNvSpPr/>
          <p:nvPr/>
        </p:nvSpPr>
        <p:spPr>
          <a:xfrm>
            <a:off x="650900" y="4753501"/>
            <a:ext cx="4161106" cy="314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before_backward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4B34A25D-615F-479C-B663-B12BE4E1D568}"/>
              </a:ext>
            </a:extLst>
          </p:cNvPr>
          <p:cNvSpPr txBox="1"/>
          <p:nvPr/>
        </p:nvSpPr>
        <p:spPr>
          <a:xfrm>
            <a:off x="650897" y="5148308"/>
            <a:ext cx="416110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self.loss_grad.backward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ADC2A92-2027-46C4-9632-8577EA708B60}"/>
              </a:ext>
            </a:extLst>
          </p:cNvPr>
          <p:cNvSpPr txBox="1"/>
          <p:nvPr/>
        </p:nvSpPr>
        <p:spPr>
          <a:xfrm>
            <a:off x="650897" y="6046922"/>
            <a:ext cx="416110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self.opt.zero_grad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E6A8452-446D-4AE4-B6ED-55B0FA19F22D}"/>
              </a:ext>
            </a:extLst>
          </p:cNvPr>
          <p:cNvSpPr/>
          <p:nvPr/>
        </p:nvSpPr>
        <p:spPr>
          <a:xfrm>
            <a:off x="650897" y="5624884"/>
            <a:ext cx="1430398" cy="3279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before_step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63646143-3ACD-4353-8F0A-32CD97E1620F}"/>
              </a:ext>
            </a:extLst>
          </p:cNvPr>
          <p:cNvSpPr txBox="1"/>
          <p:nvPr/>
        </p:nvSpPr>
        <p:spPr>
          <a:xfrm>
            <a:off x="2171236" y="5600044"/>
            <a:ext cx="1558977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self.opt.step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5816EE7-4FF7-4B54-878D-B85A7F7435C8}"/>
              </a:ext>
            </a:extLst>
          </p:cNvPr>
          <p:cNvSpPr/>
          <p:nvPr/>
        </p:nvSpPr>
        <p:spPr>
          <a:xfrm>
            <a:off x="3820154" y="5626999"/>
            <a:ext cx="1430398" cy="3279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after_step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2B8F32DB-5356-4F33-A22A-B0DB3A14C6FE}"/>
              </a:ext>
            </a:extLst>
          </p:cNvPr>
          <p:cNvSpPr txBox="1"/>
          <p:nvPr/>
        </p:nvSpPr>
        <p:spPr>
          <a:xfrm>
            <a:off x="4964405" y="3499646"/>
            <a:ext cx="168889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400" b="1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&lt;= if </a:t>
            </a:r>
            <a:r>
              <a:rPr lang="fr-FR" sz="1400" b="1" i="0" dirty="0" err="1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fr-FR" sz="1400" b="1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b="1" i="0" dirty="0" err="1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self.yb</a:t>
            </a:r>
            <a:r>
              <a:rPr lang="fr-FR" sz="1400" b="1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43DC64A7-EE46-4271-8E1B-7B37800BBB87}"/>
              </a:ext>
            </a:extLst>
          </p:cNvPr>
          <p:cNvSpPr txBox="1"/>
          <p:nvPr/>
        </p:nvSpPr>
        <p:spPr>
          <a:xfrm>
            <a:off x="4964404" y="6459001"/>
            <a:ext cx="362262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self.smooth_loss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Recoder.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smooth_loss.value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7639A0F7-8928-4BA6-824F-B3CCBCB262BD}"/>
              </a:ext>
            </a:extLst>
          </p:cNvPr>
          <p:cNvSpPr txBox="1"/>
          <p:nvPr/>
        </p:nvSpPr>
        <p:spPr>
          <a:xfrm>
            <a:off x="8646986" y="6151224"/>
            <a:ext cx="17824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elf.train_iter</a:t>
            </a:r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+=1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3DC96124-5E85-4745-8867-498F775DD69B}"/>
              </a:ext>
            </a:extLst>
          </p:cNvPr>
          <p:cNvSpPr txBox="1"/>
          <p:nvPr/>
        </p:nvSpPr>
        <p:spPr>
          <a:xfrm>
            <a:off x="8646986" y="6459001"/>
            <a:ext cx="343141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elf.pct_train</a:t>
            </a:r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+=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1./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self.n_iter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self.n_epoch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638E1E8-A4E0-4B32-94F7-B6C4698FAA46}"/>
              </a:ext>
            </a:extLst>
          </p:cNvPr>
          <p:cNvSpPr txBox="1"/>
          <p:nvPr/>
        </p:nvSpPr>
        <p:spPr>
          <a:xfrm rot="16200000">
            <a:off x="-634794" y="5226593"/>
            <a:ext cx="2102321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   t</a:t>
            </a:r>
            <a:r>
              <a:rPr lang="en-US" sz="12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raining only   !</a:t>
            </a:r>
            <a:endParaRPr lang="fr-FR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788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318E793-0325-4D81-B693-2CE0D4FD46F5}"/>
              </a:ext>
            </a:extLst>
          </p:cNvPr>
          <p:cNvSpPr txBox="1"/>
          <p:nvPr/>
        </p:nvSpPr>
        <p:spPr>
          <a:xfrm>
            <a:off x="570452" y="44631"/>
            <a:ext cx="5586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Customize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training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0819F1B-65DE-417A-B3F9-AE2A5596CEEC}"/>
              </a:ext>
            </a:extLst>
          </p:cNvPr>
          <p:cNvSpPr txBox="1"/>
          <p:nvPr/>
        </p:nvSpPr>
        <p:spPr>
          <a:xfrm>
            <a:off x="1989418" y="1160694"/>
            <a:ext cx="182560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add_cbs</a:t>
            </a:r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C7BEA60-EA76-4D79-B845-1D0BEEBE6298}"/>
              </a:ext>
            </a:extLst>
          </p:cNvPr>
          <p:cNvSpPr txBox="1"/>
          <p:nvPr/>
        </p:nvSpPr>
        <p:spPr>
          <a:xfrm>
            <a:off x="260766" y="1160694"/>
            <a:ext cx="163013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add_cb</a:t>
            </a:r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(cb)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EFD59CD-0212-4515-AC79-B7C28BE3541D}"/>
              </a:ext>
            </a:extLst>
          </p:cNvPr>
          <p:cNvSpPr txBox="1"/>
          <p:nvPr/>
        </p:nvSpPr>
        <p:spPr>
          <a:xfrm>
            <a:off x="260767" y="1815252"/>
            <a:ext cx="163013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remove_cb</a:t>
            </a:r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(cb)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A2C5938-BFD3-4010-826F-F20B4919D92B}"/>
              </a:ext>
            </a:extLst>
          </p:cNvPr>
          <p:cNvSpPr txBox="1"/>
          <p:nvPr/>
        </p:nvSpPr>
        <p:spPr>
          <a:xfrm>
            <a:off x="1989418" y="1829362"/>
            <a:ext cx="182560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remove_cbs</a:t>
            </a:r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C11C69B0-6432-4F45-BC7F-3F313BAC4746}"/>
              </a:ext>
            </a:extLst>
          </p:cNvPr>
          <p:cNvSpPr txBox="1"/>
          <p:nvPr/>
        </p:nvSpPr>
        <p:spPr>
          <a:xfrm>
            <a:off x="260766" y="3279919"/>
            <a:ext cx="355425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show_training_loop</a:t>
            </a:r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C696461-126F-4E4B-8BA0-514137AEBCB4}"/>
              </a:ext>
            </a:extLst>
          </p:cNvPr>
          <p:cNvSpPr txBox="1"/>
          <p:nvPr/>
        </p:nvSpPr>
        <p:spPr>
          <a:xfrm>
            <a:off x="8541814" y="1530026"/>
            <a:ext cx="3263746" cy="4778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after_create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before_fit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24" lvl="1" indent="-285739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before_epoch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2960" lvl="2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before_train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00142" lvl="3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before_batch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57326" lvl="4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after_pred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57326" lvl="4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after_loss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57326" lvl="4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before_backward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57326" lvl="4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before_step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57326" lvl="4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after_cancel_step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57326" lvl="4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after_step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00142" lvl="3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after_cancel_batch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00142" lvl="3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after_batch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2960" lvl="2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after_cancel_train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2960" lvl="2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after_train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2960" lvl="2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before_validate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00142" lvl="3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before_batch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57326" lvl="4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after_pred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57326" lvl="4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after_loss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00142" lvl="3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after_cancel_batch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00142" lvl="3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after_batch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2960" lvl="2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after_cancel_validate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2960" lvl="2" indent="-228592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after_validate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24" lvl="1" indent="-285739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after_cancel_epoch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24" lvl="1" indent="-285739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after_epoch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after_cancel_fit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after_fit</a:t>
            </a:r>
            <a:endParaRPr lang="en-US" sz="105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9439692A-2825-4FF8-9751-C8C51B91D3E4}"/>
              </a:ext>
            </a:extLst>
          </p:cNvPr>
          <p:cNvSpPr txBox="1"/>
          <p:nvPr/>
        </p:nvSpPr>
        <p:spPr>
          <a:xfrm>
            <a:off x="8427315" y="939568"/>
            <a:ext cx="1708484" cy="33855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endParaRPr lang="fr-FR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F1B37F65-BA09-4294-A9B7-34BF1C70C5D7}"/>
              </a:ext>
            </a:extLst>
          </p:cNvPr>
          <p:cNvSpPr txBox="1"/>
          <p:nvPr/>
        </p:nvSpPr>
        <p:spPr>
          <a:xfrm>
            <a:off x="260766" y="2583440"/>
            <a:ext cx="3554255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ordered_cbs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A1A28E1-0B57-4514-ABEA-CCC32808E484}"/>
              </a:ext>
            </a:extLst>
          </p:cNvPr>
          <p:cNvSpPr txBox="1"/>
          <p:nvPr/>
        </p:nvSpPr>
        <p:spPr>
          <a:xfrm>
            <a:off x="4044711" y="1206860"/>
            <a:ext cx="3924831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 `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cbs`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the list of `Callback` and register `self` as their learner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2BB65FF-9CB4-4B60-B2AC-64841CC74771}"/>
              </a:ext>
            </a:extLst>
          </p:cNvPr>
          <p:cNvSpPr txBox="1"/>
          <p:nvPr/>
        </p:nvSpPr>
        <p:spPr>
          <a:xfrm>
            <a:off x="4044711" y="1779239"/>
            <a:ext cx="3924831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Remove `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cbs`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from the list of `Callback` and deregister `self` as their learner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16C9D48-E3B2-4FBF-AD4D-6EFA78D119FE}"/>
              </a:ext>
            </a:extLst>
          </p:cNvPr>
          <p:cNvSpPr txBox="1"/>
          <p:nvPr/>
        </p:nvSpPr>
        <p:spPr>
          <a:xfrm>
            <a:off x="4044710" y="2629606"/>
            <a:ext cx="3924831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List of `Callback`s, in order, for an `event` in the training loop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532A44A-C8CA-4515-83BB-F6494FEC6438}"/>
              </a:ext>
            </a:extLst>
          </p:cNvPr>
          <p:cNvSpPr txBox="1"/>
          <p:nvPr/>
        </p:nvSpPr>
        <p:spPr>
          <a:xfrm>
            <a:off x="4044710" y="3326085"/>
            <a:ext cx="3924831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Show each step in the training loop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53E5078-F0AB-4DA3-8129-598CDE9E5E1D}"/>
              </a:ext>
            </a:extLst>
          </p:cNvPr>
          <p:cNvSpPr txBox="1"/>
          <p:nvPr/>
        </p:nvSpPr>
        <p:spPr>
          <a:xfrm>
            <a:off x="260768" y="4224325"/>
            <a:ext cx="355425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to_fp16()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43F345E-5604-483C-A4C3-1B5732A79FC3}"/>
              </a:ext>
            </a:extLst>
          </p:cNvPr>
          <p:cNvSpPr txBox="1"/>
          <p:nvPr/>
        </p:nvSpPr>
        <p:spPr>
          <a:xfrm>
            <a:off x="260767" y="4793737"/>
            <a:ext cx="355425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to_fp32()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D831B4C-754F-4CCF-B04B-6E8A50AF2307}"/>
              </a:ext>
            </a:extLst>
          </p:cNvPr>
          <p:cNvSpPr txBox="1"/>
          <p:nvPr/>
        </p:nvSpPr>
        <p:spPr>
          <a:xfrm>
            <a:off x="4044711" y="4281923"/>
            <a:ext cx="3924831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Enable mixed precision training (native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impl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.)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EFE4912-1799-4D2B-9055-3C30430764AA}"/>
              </a:ext>
            </a:extLst>
          </p:cNvPr>
          <p:cNvSpPr txBox="1"/>
          <p:nvPr/>
        </p:nvSpPr>
        <p:spPr>
          <a:xfrm>
            <a:off x="4044710" y="4824513"/>
            <a:ext cx="3924831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Disable mixed precision training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21351E7D-6404-4C81-B792-13518D181ECE}"/>
              </a:ext>
            </a:extLst>
          </p:cNvPr>
          <p:cNvSpPr txBox="1"/>
          <p:nvPr/>
        </p:nvSpPr>
        <p:spPr>
          <a:xfrm>
            <a:off x="260766" y="5357929"/>
            <a:ext cx="355425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to_distributed</a:t>
            </a:r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8BF3ACD-CBBE-438E-96CC-9D207581BAB5}"/>
              </a:ext>
            </a:extLst>
          </p:cNvPr>
          <p:cNvSpPr txBox="1"/>
          <p:nvPr/>
        </p:nvSpPr>
        <p:spPr>
          <a:xfrm>
            <a:off x="260766" y="5921049"/>
            <a:ext cx="355425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detach_distributed</a:t>
            </a:r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4E5A64C5-B0A6-4537-B825-B7054514729B}"/>
              </a:ext>
            </a:extLst>
          </p:cNvPr>
          <p:cNvCxnSpPr>
            <a:cxnSpLocks/>
          </p:cNvCxnSpPr>
          <p:nvPr/>
        </p:nvCxnSpPr>
        <p:spPr>
          <a:xfrm>
            <a:off x="260766" y="3913145"/>
            <a:ext cx="7708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B00B1BB2-C336-4730-92F3-E0358C86B1C1}"/>
              </a:ext>
            </a:extLst>
          </p:cNvPr>
          <p:cNvSpPr txBox="1"/>
          <p:nvPr/>
        </p:nvSpPr>
        <p:spPr>
          <a:xfrm>
            <a:off x="4044710" y="5388706"/>
            <a:ext cx="3924831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Enable distributed training (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DistributedDataParallel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5AB1CD8-7B76-4C11-96EF-2BD0E75451E0}"/>
              </a:ext>
            </a:extLst>
          </p:cNvPr>
          <p:cNvSpPr txBox="1"/>
          <p:nvPr/>
        </p:nvSpPr>
        <p:spPr>
          <a:xfrm>
            <a:off x="4044710" y="5951826"/>
            <a:ext cx="3924831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Disable distributed training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7476EC62-C90B-4D9D-835F-66175E4372EB}"/>
              </a:ext>
            </a:extLst>
          </p:cNvPr>
          <p:cNvCxnSpPr>
            <a:cxnSpLocks/>
          </p:cNvCxnSpPr>
          <p:nvPr/>
        </p:nvCxnSpPr>
        <p:spPr>
          <a:xfrm flipH="1">
            <a:off x="8448858" y="939568"/>
            <a:ext cx="1" cy="5414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221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52276CA-3CA8-47E2-9D72-1EE53FC7F760}"/>
              </a:ext>
            </a:extLst>
          </p:cNvPr>
          <p:cNvSpPr txBox="1"/>
          <p:nvPr/>
        </p:nvSpPr>
        <p:spPr>
          <a:xfrm>
            <a:off x="568252" y="50334"/>
            <a:ext cx="3905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Callbacks 1/2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9BC755-64E7-4204-B4AD-0324428CF92F}"/>
              </a:ext>
            </a:extLst>
          </p:cNvPr>
          <p:cNvSpPr/>
          <p:nvPr/>
        </p:nvSpPr>
        <p:spPr>
          <a:xfrm>
            <a:off x="1446681" y="801378"/>
            <a:ext cx="4446474" cy="1146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Hyperparams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scheduling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1A688B-402D-4E4F-9EB0-E73984A0DDC9}"/>
              </a:ext>
            </a:extLst>
          </p:cNvPr>
          <p:cNvSpPr/>
          <p:nvPr/>
        </p:nvSpPr>
        <p:spPr>
          <a:xfrm>
            <a:off x="1671985" y="1313327"/>
            <a:ext cx="1984093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ParamScheduler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1D5FF0-8AC6-4490-A769-8616487FF8C5}"/>
              </a:ext>
            </a:extLst>
          </p:cNvPr>
          <p:cNvSpPr/>
          <p:nvPr/>
        </p:nvSpPr>
        <p:spPr>
          <a:xfrm>
            <a:off x="3881382" y="1313327"/>
            <a:ext cx="1685942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LRFinder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14B629-614A-4F39-A33C-EF2E5A31ED11}"/>
              </a:ext>
            </a:extLst>
          </p:cNvPr>
          <p:cNvSpPr/>
          <p:nvPr/>
        </p:nvSpPr>
        <p:spPr>
          <a:xfrm>
            <a:off x="6283811" y="801378"/>
            <a:ext cx="4446474" cy="1146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Progress and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logging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33401F-C622-4157-9D49-1B3C05454F8A}"/>
              </a:ext>
            </a:extLst>
          </p:cNvPr>
          <p:cNvSpPr/>
          <p:nvPr/>
        </p:nvSpPr>
        <p:spPr>
          <a:xfrm>
            <a:off x="6569450" y="1313327"/>
            <a:ext cx="2209397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ShowGraphCallback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E6AC0E-2C5F-4D78-97C5-91AD2BFACBBA}"/>
              </a:ext>
            </a:extLst>
          </p:cNvPr>
          <p:cNvSpPr/>
          <p:nvPr/>
        </p:nvSpPr>
        <p:spPr>
          <a:xfrm>
            <a:off x="9017991" y="1313327"/>
            <a:ext cx="1446798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CSVLogger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74C5B9-70E3-49EB-9A62-FAC0CB866190}"/>
              </a:ext>
            </a:extLst>
          </p:cNvPr>
          <p:cNvSpPr/>
          <p:nvPr/>
        </p:nvSpPr>
        <p:spPr>
          <a:xfrm>
            <a:off x="160321" y="2197999"/>
            <a:ext cx="2927641" cy="2953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Training callbacks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64D75DA-36EE-42A3-B519-E7D497354B9F}"/>
              </a:ext>
            </a:extLst>
          </p:cNvPr>
          <p:cNvSpPr/>
          <p:nvPr/>
        </p:nvSpPr>
        <p:spPr>
          <a:xfrm>
            <a:off x="399465" y="2790349"/>
            <a:ext cx="2434701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ShortEpochCallback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3EF745-75EA-4FE4-8514-9AE888BAAF4B}"/>
              </a:ext>
            </a:extLst>
          </p:cNvPr>
          <p:cNvSpPr/>
          <p:nvPr/>
        </p:nvSpPr>
        <p:spPr>
          <a:xfrm>
            <a:off x="399464" y="3427022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GradientAccumulation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F7EAC2-C234-418B-8975-3ACDCFDBDDDF}"/>
              </a:ext>
            </a:extLst>
          </p:cNvPr>
          <p:cNvSpPr/>
          <p:nvPr/>
        </p:nvSpPr>
        <p:spPr>
          <a:xfrm>
            <a:off x="399464" y="4019372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GradientClip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B245A0-DB63-489E-8755-5BBCF36B6744}"/>
              </a:ext>
            </a:extLst>
          </p:cNvPr>
          <p:cNvSpPr/>
          <p:nvPr/>
        </p:nvSpPr>
        <p:spPr>
          <a:xfrm>
            <a:off x="399464" y="4608306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BnFreeze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6F6D3C2-9CCC-46B0-BFC5-2BF7616FFD27}"/>
              </a:ext>
            </a:extLst>
          </p:cNvPr>
          <p:cNvSpPr/>
          <p:nvPr/>
        </p:nvSpPr>
        <p:spPr>
          <a:xfrm>
            <a:off x="3327105" y="2197998"/>
            <a:ext cx="2927641" cy="3600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Tracking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callbacks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65E92A-1821-455D-9DA5-010C79BF06C3}"/>
              </a:ext>
            </a:extLst>
          </p:cNvPr>
          <p:cNvSpPr/>
          <p:nvPr/>
        </p:nvSpPr>
        <p:spPr>
          <a:xfrm>
            <a:off x="3566249" y="2790349"/>
            <a:ext cx="2434701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TerminateOnNaNCallback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C3AAAF1-A305-41D9-8724-4947C4AB3EEA}"/>
              </a:ext>
            </a:extLst>
          </p:cNvPr>
          <p:cNvSpPr/>
          <p:nvPr/>
        </p:nvSpPr>
        <p:spPr>
          <a:xfrm>
            <a:off x="3566248" y="3427022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TrackerCallback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E7BBD93-2E61-422E-B2DB-4BAD9D84A594}"/>
              </a:ext>
            </a:extLst>
          </p:cNvPr>
          <p:cNvSpPr/>
          <p:nvPr/>
        </p:nvSpPr>
        <p:spPr>
          <a:xfrm>
            <a:off x="3566248" y="4019372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EarlyStoppingCallback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ECBB621-A262-44F4-8383-1690B80DF077}"/>
              </a:ext>
            </a:extLst>
          </p:cNvPr>
          <p:cNvSpPr/>
          <p:nvPr/>
        </p:nvSpPr>
        <p:spPr>
          <a:xfrm>
            <a:off x="3566248" y="4608306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SaveModelCallback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5EC077A-0B3F-46B8-B80E-BD3E84011EE4}"/>
              </a:ext>
            </a:extLst>
          </p:cNvPr>
          <p:cNvSpPr/>
          <p:nvPr/>
        </p:nvSpPr>
        <p:spPr>
          <a:xfrm>
            <a:off x="3573574" y="5191723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ReduceLROnPlateau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36D6B05-C23B-4EFA-AC08-DA8CF6288027}"/>
              </a:ext>
            </a:extLst>
          </p:cNvPr>
          <p:cNvSpPr/>
          <p:nvPr/>
        </p:nvSpPr>
        <p:spPr>
          <a:xfrm>
            <a:off x="6493889" y="4251368"/>
            <a:ext cx="2927641" cy="2410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callbacks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13DA661-95E7-43CE-A64D-E3F5340B2269}"/>
              </a:ext>
            </a:extLst>
          </p:cNvPr>
          <p:cNvSpPr/>
          <p:nvPr/>
        </p:nvSpPr>
        <p:spPr>
          <a:xfrm>
            <a:off x="6733033" y="4843718"/>
            <a:ext cx="2434701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GatherPredsCallback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E6C8D0F-D426-47D9-913B-EC996370A176}"/>
              </a:ext>
            </a:extLst>
          </p:cNvPr>
          <p:cNvSpPr/>
          <p:nvPr/>
        </p:nvSpPr>
        <p:spPr>
          <a:xfrm>
            <a:off x="6733032" y="5480391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FetchPredsCallback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5FA242E-019A-4C17-83BE-C3A8EA38E996}"/>
              </a:ext>
            </a:extLst>
          </p:cNvPr>
          <p:cNvSpPr/>
          <p:nvPr/>
        </p:nvSpPr>
        <p:spPr>
          <a:xfrm>
            <a:off x="6733032" y="6072741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MCDropoutCallback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66C08DD-35DF-4BEB-8518-EFC238B3D2A2}"/>
              </a:ext>
            </a:extLst>
          </p:cNvPr>
          <p:cNvSpPr/>
          <p:nvPr/>
        </p:nvSpPr>
        <p:spPr>
          <a:xfrm>
            <a:off x="9660673" y="2197998"/>
            <a:ext cx="2405938" cy="3078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Integrations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E5254ED-958B-423A-BD98-38BE75126EAE}"/>
              </a:ext>
            </a:extLst>
          </p:cNvPr>
          <p:cNvSpPr/>
          <p:nvPr/>
        </p:nvSpPr>
        <p:spPr>
          <a:xfrm>
            <a:off x="9885977" y="2709947"/>
            <a:ext cx="1984093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WandbCallback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C17B17C-0F68-46C8-8C25-95EEA857196B}"/>
              </a:ext>
            </a:extLst>
          </p:cNvPr>
          <p:cNvSpPr/>
          <p:nvPr/>
        </p:nvSpPr>
        <p:spPr>
          <a:xfrm>
            <a:off x="9885976" y="3354015"/>
            <a:ext cx="1984093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TensorBoardCallback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A11118E-0631-4978-BF61-2D1A83ACDC21}"/>
              </a:ext>
            </a:extLst>
          </p:cNvPr>
          <p:cNvSpPr/>
          <p:nvPr/>
        </p:nvSpPr>
        <p:spPr>
          <a:xfrm>
            <a:off x="9885976" y="3972448"/>
            <a:ext cx="1984093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NeptuneCallback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58EB691-FCBF-4C06-B851-E1C4B6618269}"/>
              </a:ext>
            </a:extLst>
          </p:cNvPr>
          <p:cNvSpPr/>
          <p:nvPr/>
        </p:nvSpPr>
        <p:spPr>
          <a:xfrm>
            <a:off x="9885976" y="4646114"/>
            <a:ext cx="1984093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AzureMLCallback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01AC754-3E2A-4609-9F7C-DAF8030D0DE3}"/>
              </a:ext>
            </a:extLst>
          </p:cNvPr>
          <p:cNvSpPr/>
          <p:nvPr/>
        </p:nvSpPr>
        <p:spPr>
          <a:xfrm>
            <a:off x="6480049" y="2197998"/>
            <a:ext cx="2927641" cy="1813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Data callbacks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3FD6BEB-2A13-451A-866A-B3DEBC7791C8}"/>
              </a:ext>
            </a:extLst>
          </p:cNvPr>
          <p:cNvSpPr/>
          <p:nvPr/>
        </p:nvSpPr>
        <p:spPr>
          <a:xfrm>
            <a:off x="6719193" y="2790348"/>
            <a:ext cx="2434701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CollectDataCallback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461DB45-22B2-498C-AD13-4E34D1ACDE05}"/>
              </a:ext>
            </a:extLst>
          </p:cNvPr>
          <p:cNvSpPr/>
          <p:nvPr/>
        </p:nvSpPr>
        <p:spPr>
          <a:xfrm>
            <a:off x="6719192" y="3427021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CudaCallback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367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4F6D142-EC09-4D77-92F5-0B85BB065EFC}"/>
              </a:ext>
            </a:extLst>
          </p:cNvPr>
          <p:cNvSpPr txBox="1"/>
          <p:nvPr/>
        </p:nvSpPr>
        <p:spPr>
          <a:xfrm>
            <a:off x="590228" y="50334"/>
            <a:ext cx="4365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Concepts – Model training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F8A8FE6-034A-4737-A4EF-D72CA7CE8867}"/>
              </a:ext>
            </a:extLst>
          </p:cNvPr>
          <p:cNvSpPr/>
          <p:nvPr/>
        </p:nvSpPr>
        <p:spPr>
          <a:xfrm>
            <a:off x="3001913" y="3073574"/>
            <a:ext cx="2143054" cy="28753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600" b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A2949B0B-0BCA-47D6-96DF-91538BF8322C}"/>
              </a:ext>
            </a:extLst>
          </p:cNvPr>
          <p:cNvSpPr txBox="1"/>
          <p:nvPr/>
        </p:nvSpPr>
        <p:spPr>
          <a:xfrm>
            <a:off x="3567534" y="5727314"/>
            <a:ext cx="963002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</a:p>
        </p:txBody>
      </p:sp>
      <p:sp>
        <p:nvSpPr>
          <p:cNvPr id="43" name="Flèche : droite 42">
            <a:extLst>
              <a:ext uri="{FF2B5EF4-FFF2-40B4-BE49-F238E27FC236}">
                <a16:creationId xmlns:a16="http://schemas.microsoft.com/office/drawing/2014/main" id="{3E04DCD7-E35B-418C-95F2-EEB184A9A7C9}"/>
              </a:ext>
            </a:extLst>
          </p:cNvPr>
          <p:cNvSpPr/>
          <p:nvPr/>
        </p:nvSpPr>
        <p:spPr>
          <a:xfrm>
            <a:off x="2400311" y="3871951"/>
            <a:ext cx="491142" cy="36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9FD19EC-766E-4BB8-9BA5-F057005BC994}"/>
              </a:ext>
            </a:extLst>
          </p:cNvPr>
          <p:cNvSpPr/>
          <p:nvPr/>
        </p:nvSpPr>
        <p:spPr>
          <a:xfrm>
            <a:off x="275510" y="3073576"/>
            <a:ext cx="2014341" cy="36589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b="1" i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batch of examples</a:t>
            </a:r>
            <a:endParaRPr lang="fr-FR" sz="1400" b="1" i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89AE6015-66B9-4A1A-9CB3-37390018C10A}"/>
              </a:ext>
            </a:extLst>
          </p:cNvPr>
          <p:cNvSpPr txBox="1"/>
          <p:nvPr/>
        </p:nvSpPr>
        <p:spPr>
          <a:xfrm rot="16200000">
            <a:off x="-640572" y="5061885"/>
            <a:ext cx="206939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tuple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Tensors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of batch size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EC571ACC-549B-4965-86D0-C05BB84826CD}"/>
              </a:ext>
            </a:extLst>
          </p:cNvPr>
          <p:cNvSpPr txBox="1"/>
          <p:nvPr/>
        </p:nvSpPr>
        <p:spPr>
          <a:xfrm>
            <a:off x="509563" y="3772647"/>
            <a:ext cx="1659915" cy="2539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TensorText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l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b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l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TensorCategory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DFEBAEB-9487-4651-AC64-D184FB2F42ED}"/>
              </a:ext>
            </a:extLst>
          </p:cNvPr>
          <p:cNvSpPr/>
          <p:nvPr/>
        </p:nvSpPr>
        <p:spPr>
          <a:xfrm rot="16200000">
            <a:off x="1896309" y="3966420"/>
            <a:ext cx="535414" cy="251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FD4EECE-0F63-4E28-BD5F-94EB9FF90B3E}"/>
              </a:ext>
            </a:extLst>
          </p:cNvPr>
          <p:cNvSpPr/>
          <p:nvPr/>
        </p:nvSpPr>
        <p:spPr>
          <a:xfrm rot="16200000">
            <a:off x="1884318" y="6236639"/>
            <a:ext cx="559435" cy="25167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4A8CF639-E969-4378-9195-6A3CD902DF84}"/>
              </a:ext>
            </a:extLst>
          </p:cNvPr>
          <p:cNvSpPr txBox="1"/>
          <p:nvPr/>
        </p:nvSpPr>
        <p:spPr>
          <a:xfrm>
            <a:off x="564793" y="4877220"/>
            <a:ext cx="1659915" cy="5386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TensorImage.shape</a:t>
            </a:r>
            <a:b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fr-FR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batch_size</a:t>
            </a:r>
            <a: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b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  <a:t>   channels x </a:t>
            </a:r>
            <a:r>
              <a:rPr lang="fr-FR" sz="900" dirty="0" err="1"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fr-FR" sz="900" dirty="0" err="1"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Flèche : droite 46">
            <a:extLst>
              <a:ext uri="{FF2B5EF4-FFF2-40B4-BE49-F238E27FC236}">
                <a16:creationId xmlns:a16="http://schemas.microsoft.com/office/drawing/2014/main" id="{F2DF8980-9C41-4B00-B2DC-206A95293088}"/>
              </a:ext>
            </a:extLst>
          </p:cNvPr>
          <p:cNvSpPr/>
          <p:nvPr/>
        </p:nvSpPr>
        <p:spPr>
          <a:xfrm>
            <a:off x="2400310" y="6178699"/>
            <a:ext cx="5281116" cy="367553"/>
          </a:xfrm>
          <a:prstGeom prst="rightArrow">
            <a:avLst/>
          </a:prstGeom>
          <a:solidFill>
            <a:srgbClr val="3857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617B853-BB5D-4148-B20E-1F49FC135E73}"/>
              </a:ext>
            </a:extLst>
          </p:cNvPr>
          <p:cNvSpPr/>
          <p:nvPr/>
        </p:nvSpPr>
        <p:spPr>
          <a:xfrm>
            <a:off x="3285291" y="4560700"/>
            <a:ext cx="1527489" cy="9782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Modules</a:t>
            </a:r>
          </a:p>
          <a:p>
            <a:pPr algn="ctr"/>
            <a:r>
              <a:rPr lang="fr-FR" sz="14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endParaRPr lang="fr-FR" sz="1400" b="1" i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F627ECD2-5F4D-4E28-9A84-CC4D594085BB}"/>
              </a:ext>
            </a:extLst>
          </p:cNvPr>
          <p:cNvSpPr txBox="1"/>
          <p:nvPr/>
        </p:nvSpPr>
        <p:spPr>
          <a:xfrm>
            <a:off x="3291934" y="5169608"/>
            <a:ext cx="152084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Tensors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stored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in a 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Modules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118DCA1-6B60-45BB-9C11-0DBD3928FAB1}"/>
              </a:ext>
            </a:extLst>
          </p:cNvPr>
          <p:cNvSpPr/>
          <p:nvPr/>
        </p:nvSpPr>
        <p:spPr>
          <a:xfrm>
            <a:off x="3285292" y="3517467"/>
            <a:ext cx="1527490" cy="8308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 a graph of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Flèche : droite 55">
            <a:extLst>
              <a:ext uri="{FF2B5EF4-FFF2-40B4-BE49-F238E27FC236}">
                <a16:creationId xmlns:a16="http://schemas.microsoft.com/office/drawing/2014/main" id="{379F1EDA-630A-4C27-B01E-85C79F42C063}"/>
              </a:ext>
            </a:extLst>
          </p:cNvPr>
          <p:cNvSpPr/>
          <p:nvPr/>
        </p:nvSpPr>
        <p:spPr>
          <a:xfrm>
            <a:off x="5255429" y="3871951"/>
            <a:ext cx="455090" cy="36755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ECBC041D-5222-447F-B0BC-5F115BA3FC5D}"/>
              </a:ext>
            </a:extLst>
          </p:cNvPr>
          <p:cNvSpPr txBox="1"/>
          <p:nvPr/>
        </p:nvSpPr>
        <p:spPr>
          <a:xfrm>
            <a:off x="5183472" y="3441872"/>
            <a:ext cx="527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53916BB-49D9-4CF4-90D9-81B18D68E17E}"/>
              </a:ext>
            </a:extLst>
          </p:cNvPr>
          <p:cNvSpPr/>
          <p:nvPr/>
        </p:nvSpPr>
        <p:spPr>
          <a:xfrm>
            <a:off x="5820982" y="3242308"/>
            <a:ext cx="1325118" cy="16060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batch of activations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AC216BE0-635F-4837-908A-D4DEC5D5F02F}"/>
              </a:ext>
            </a:extLst>
          </p:cNvPr>
          <p:cNvSpPr txBox="1"/>
          <p:nvPr/>
        </p:nvSpPr>
        <p:spPr>
          <a:xfrm>
            <a:off x="6018300" y="3811742"/>
            <a:ext cx="10757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(Tensor,</a:t>
            </a:r>
          </a:p>
          <a:p>
            <a:pPr algn="l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Tensor)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D56AA051-8206-45A2-B094-50A0671795E8}"/>
              </a:ext>
            </a:extLst>
          </p:cNvPr>
          <p:cNvSpPr txBox="1"/>
          <p:nvPr/>
        </p:nvSpPr>
        <p:spPr>
          <a:xfrm>
            <a:off x="5816196" y="4617478"/>
            <a:ext cx="1325117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tuple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Tensors</a:t>
            </a:r>
            <a:endParaRPr lang="fr-F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Flèche : droite 61">
            <a:extLst>
              <a:ext uri="{FF2B5EF4-FFF2-40B4-BE49-F238E27FC236}">
                <a16:creationId xmlns:a16="http://schemas.microsoft.com/office/drawing/2014/main" id="{5F80EA1F-4D51-4125-BE09-CC54B70D9DFD}"/>
              </a:ext>
            </a:extLst>
          </p:cNvPr>
          <p:cNvSpPr/>
          <p:nvPr/>
        </p:nvSpPr>
        <p:spPr>
          <a:xfrm>
            <a:off x="7226336" y="3861532"/>
            <a:ext cx="455090" cy="36755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54D5614-38E2-4F51-B285-97883545CC5E}"/>
              </a:ext>
            </a:extLst>
          </p:cNvPr>
          <p:cNvSpPr/>
          <p:nvPr/>
        </p:nvSpPr>
        <p:spPr>
          <a:xfrm>
            <a:off x="7790414" y="3068382"/>
            <a:ext cx="2143054" cy="36641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600" b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fr-FR" sz="1600" b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lang="fr-FR" sz="1600" b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23074967-6096-4B12-8248-277E10DDFFE5}"/>
              </a:ext>
            </a:extLst>
          </p:cNvPr>
          <p:cNvSpPr txBox="1"/>
          <p:nvPr/>
        </p:nvSpPr>
        <p:spPr>
          <a:xfrm>
            <a:off x="7993830" y="6491278"/>
            <a:ext cx="1736219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Module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fastai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lang="fr-F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4CA7ABF-6545-4A5E-B0BA-B5C9FBA2E5B1}"/>
              </a:ext>
            </a:extLst>
          </p:cNvPr>
          <p:cNvSpPr/>
          <p:nvPr/>
        </p:nvSpPr>
        <p:spPr>
          <a:xfrm>
            <a:off x="8098194" y="5415003"/>
            <a:ext cx="1527490" cy="8308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activations to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E6C6705-E545-4B3B-87CA-56111A2A4E4A}"/>
              </a:ext>
            </a:extLst>
          </p:cNvPr>
          <p:cNvSpPr/>
          <p:nvPr/>
        </p:nvSpPr>
        <p:spPr>
          <a:xfrm>
            <a:off x="8098194" y="3594488"/>
            <a:ext cx="1527490" cy="15751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distance</a:t>
            </a:r>
          </a:p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activations </a:t>
            </a:r>
            <a:b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br>
              <a:rPr lang="fr-FR" sz="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fr-FR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r>
              <a:rPr lang="fr-FR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error)</a:t>
            </a:r>
          </a:p>
        </p:txBody>
      </p:sp>
      <p:sp>
        <p:nvSpPr>
          <p:cNvPr id="70" name="Flèche : droite 69">
            <a:extLst>
              <a:ext uri="{FF2B5EF4-FFF2-40B4-BE49-F238E27FC236}">
                <a16:creationId xmlns:a16="http://schemas.microsoft.com/office/drawing/2014/main" id="{BE300BC4-2B3C-41FF-9E02-FAA753279269}"/>
              </a:ext>
            </a:extLst>
          </p:cNvPr>
          <p:cNvSpPr/>
          <p:nvPr/>
        </p:nvSpPr>
        <p:spPr>
          <a:xfrm>
            <a:off x="10041724" y="5646665"/>
            <a:ext cx="455090" cy="36755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2AE3160-815E-4A32-A86F-2DF9A85E3C24}"/>
              </a:ext>
            </a:extLst>
          </p:cNvPr>
          <p:cNvSpPr/>
          <p:nvPr/>
        </p:nvSpPr>
        <p:spPr>
          <a:xfrm>
            <a:off x="10577782" y="5047130"/>
            <a:ext cx="1325118" cy="16749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Decoded</a:t>
            </a:r>
            <a:br>
              <a:rPr lang="fr-FR" sz="14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Predictions</a:t>
            </a:r>
            <a:endParaRPr lang="fr-FR" sz="1400" b="1" i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6B02B60A-10B7-4492-A84A-BEFF85854A81}"/>
              </a:ext>
            </a:extLst>
          </p:cNvPr>
          <p:cNvSpPr txBox="1"/>
          <p:nvPr/>
        </p:nvSpPr>
        <p:spPr>
          <a:xfrm>
            <a:off x="10739718" y="5691052"/>
            <a:ext cx="10323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(boxes, </a:t>
            </a:r>
          </a:p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classes)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582352E6-59BD-4497-9BFC-BF7FE32B6392}"/>
              </a:ext>
            </a:extLst>
          </p:cNvPr>
          <p:cNvSpPr txBox="1"/>
          <p:nvPr/>
        </p:nvSpPr>
        <p:spPr>
          <a:xfrm>
            <a:off x="10841864" y="6491278"/>
            <a:ext cx="796954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tuple</a:t>
            </a:r>
          </a:p>
        </p:txBody>
      </p:sp>
      <p:sp>
        <p:nvSpPr>
          <p:cNvPr id="74" name="Flèche : droite 73">
            <a:extLst>
              <a:ext uri="{FF2B5EF4-FFF2-40B4-BE49-F238E27FC236}">
                <a16:creationId xmlns:a16="http://schemas.microsoft.com/office/drawing/2014/main" id="{DF31159A-CB42-474B-9F43-98B0A600BF80}"/>
              </a:ext>
            </a:extLst>
          </p:cNvPr>
          <p:cNvSpPr/>
          <p:nvPr/>
        </p:nvSpPr>
        <p:spPr>
          <a:xfrm>
            <a:off x="10042456" y="3871951"/>
            <a:ext cx="455090" cy="36755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5E0F3461-92C5-4E16-AA21-DD6278BBAC4E}"/>
              </a:ext>
            </a:extLst>
          </p:cNvPr>
          <p:cNvSpPr txBox="1"/>
          <p:nvPr/>
        </p:nvSpPr>
        <p:spPr>
          <a:xfrm>
            <a:off x="9970499" y="3441872"/>
            <a:ext cx="527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3F8FACF5-0D5E-44B9-94A9-3F6D7738C3A1}"/>
              </a:ext>
            </a:extLst>
          </p:cNvPr>
          <p:cNvSpPr txBox="1"/>
          <p:nvPr/>
        </p:nvSpPr>
        <p:spPr>
          <a:xfrm>
            <a:off x="9854951" y="5272474"/>
            <a:ext cx="7725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decodes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5C262A0-8905-4A6C-828B-C80D57435018}"/>
              </a:ext>
            </a:extLst>
          </p:cNvPr>
          <p:cNvSpPr/>
          <p:nvPr/>
        </p:nvSpPr>
        <p:spPr>
          <a:xfrm>
            <a:off x="10577782" y="3753277"/>
            <a:ext cx="1325118" cy="6066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endParaRPr lang="fr-FR" sz="1400" b="1" i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BB48219E-CEBB-4913-BE17-20B6EC89E01F}"/>
              </a:ext>
            </a:extLst>
          </p:cNvPr>
          <p:cNvSpPr txBox="1"/>
          <p:nvPr/>
        </p:nvSpPr>
        <p:spPr>
          <a:xfrm>
            <a:off x="10610671" y="4132902"/>
            <a:ext cx="1259336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scalar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Tensor </a:t>
            </a:r>
          </a:p>
        </p:txBody>
      </p:sp>
      <p:sp>
        <p:nvSpPr>
          <p:cNvPr id="79" name="Flèche : droite 78">
            <a:extLst>
              <a:ext uri="{FF2B5EF4-FFF2-40B4-BE49-F238E27FC236}">
                <a16:creationId xmlns:a16="http://schemas.microsoft.com/office/drawing/2014/main" id="{9A72F47B-C35C-4858-8470-375A0F494534}"/>
              </a:ext>
            </a:extLst>
          </p:cNvPr>
          <p:cNvSpPr/>
          <p:nvPr/>
        </p:nvSpPr>
        <p:spPr>
          <a:xfrm rot="16200000">
            <a:off x="10983517" y="3105569"/>
            <a:ext cx="455090" cy="36755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D1D7603-B1BD-4034-912F-787D28B769C2}"/>
              </a:ext>
            </a:extLst>
          </p:cNvPr>
          <p:cNvSpPr/>
          <p:nvPr/>
        </p:nvSpPr>
        <p:spPr>
          <a:xfrm>
            <a:off x="10447317" y="788895"/>
            <a:ext cx="1527490" cy="21022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fr-FR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gradient </a:t>
            </a:r>
            <a:b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the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respect to the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trainable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endParaRPr lang="fr-FR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B28415E6-FBDF-4C24-9E6F-EF03188D43CC}"/>
              </a:ext>
            </a:extLst>
          </p:cNvPr>
          <p:cNvSpPr txBox="1"/>
          <p:nvPr/>
        </p:nvSpPr>
        <p:spPr>
          <a:xfrm>
            <a:off x="10683859" y="2660354"/>
            <a:ext cx="1112961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autograd</a:t>
            </a:r>
            <a:endParaRPr lang="fr-FR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93ABDEA-45EB-463F-97CF-78BB16604210}"/>
              </a:ext>
            </a:extLst>
          </p:cNvPr>
          <p:cNvSpPr/>
          <p:nvPr/>
        </p:nvSpPr>
        <p:spPr>
          <a:xfrm>
            <a:off x="7993831" y="1197674"/>
            <a:ext cx="1703716" cy="6066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Gradients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CA5FB4C0-3C80-4805-B21C-7D3DEDCACED1}"/>
              </a:ext>
            </a:extLst>
          </p:cNvPr>
          <p:cNvSpPr txBox="1"/>
          <p:nvPr/>
        </p:nvSpPr>
        <p:spPr>
          <a:xfrm>
            <a:off x="8196738" y="1573528"/>
            <a:ext cx="127175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Tensors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grad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4" name="Flèche : droite 83">
            <a:extLst>
              <a:ext uri="{FF2B5EF4-FFF2-40B4-BE49-F238E27FC236}">
                <a16:creationId xmlns:a16="http://schemas.microsoft.com/office/drawing/2014/main" id="{8F2EEF57-E3A0-442C-A263-0948EEBAE5C3}"/>
              </a:ext>
            </a:extLst>
          </p:cNvPr>
          <p:cNvSpPr/>
          <p:nvPr/>
        </p:nvSpPr>
        <p:spPr>
          <a:xfrm rot="10800000">
            <a:off x="9836231" y="1282693"/>
            <a:ext cx="455090" cy="36755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BFFA7C6-AF04-41F9-8FA2-5ED4CDE3FE16}"/>
              </a:ext>
            </a:extLst>
          </p:cNvPr>
          <p:cNvSpPr/>
          <p:nvPr/>
        </p:nvSpPr>
        <p:spPr>
          <a:xfrm>
            <a:off x="3001914" y="788895"/>
            <a:ext cx="4139400" cy="13631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600" b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Optimizer</a:t>
            </a:r>
            <a:endParaRPr lang="fr-FR" sz="1600" b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Flèche : droite 85">
            <a:extLst>
              <a:ext uri="{FF2B5EF4-FFF2-40B4-BE49-F238E27FC236}">
                <a16:creationId xmlns:a16="http://schemas.microsoft.com/office/drawing/2014/main" id="{5BBCC89F-9FEA-491B-BFF6-A93196DC26BB}"/>
              </a:ext>
            </a:extLst>
          </p:cNvPr>
          <p:cNvSpPr/>
          <p:nvPr/>
        </p:nvSpPr>
        <p:spPr>
          <a:xfrm rot="10800000">
            <a:off x="7348988" y="1282693"/>
            <a:ext cx="455091" cy="36755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78A176B-D9E6-47EB-8D8C-05BA9E5B9DE4}"/>
              </a:ext>
            </a:extLst>
          </p:cNvPr>
          <p:cNvSpPr/>
          <p:nvPr/>
        </p:nvSpPr>
        <p:spPr>
          <a:xfrm>
            <a:off x="5352466" y="1152036"/>
            <a:ext cx="1527489" cy="6408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2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Hyperparams</a:t>
            </a:r>
            <a:endParaRPr lang="fr-FR" sz="1200" b="1" i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8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8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fr-FR" sz="8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8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fr-FR" sz="8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8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moms</a:t>
            </a:r>
            <a:r>
              <a:rPr lang="fr-FR" sz="8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900" b="1" i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531F55F3-71C6-473E-9104-F85A832D7900}"/>
              </a:ext>
            </a:extLst>
          </p:cNvPr>
          <p:cNvSpPr txBox="1"/>
          <p:nvPr/>
        </p:nvSpPr>
        <p:spPr>
          <a:xfrm>
            <a:off x="5634711" y="1562047"/>
            <a:ext cx="963002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numbers</a:t>
            </a:r>
            <a:endParaRPr lang="fr-FR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BA919680-D66C-4ACF-8EDF-C6F3B359791E}"/>
              </a:ext>
            </a:extLst>
          </p:cNvPr>
          <p:cNvSpPr txBox="1"/>
          <p:nvPr/>
        </p:nvSpPr>
        <p:spPr>
          <a:xfrm>
            <a:off x="4598070" y="1930479"/>
            <a:ext cx="983563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fastai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Optimizer</a:t>
            </a:r>
            <a:endParaRPr lang="fr-FR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EB37213-7824-4413-B549-C42DDA468FDF}"/>
              </a:ext>
            </a:extLst>
          </p:cNvPr>
          <p:cNvSpPr/>
          <p:nvPr/>
        </p:nvSpPr>
        <p:spPr>
          <a:xfrm>
            <a:off x="3001913" y="2306313"/>
            <a:ext cx="2143054" cy="5848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600" b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splitter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0449302C-E4A5-4B00-9814-A732C99FEAFB}"/>
              </a:ext>
            </a:extLst>
          </p:cNvPr>
          <p:cNvSpPr txBox="1"/>
          <p:nvPr/>
        </p:nvSpPr>
        <p:spPr>
          <a:xfrm>
            <a:off x="3591939" y="2660354"/>
            <a:ext cx="963002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lang="fr-FR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D9BD69A-21EE-4F65-BB46-D183FAF01A91}"/>
              </a:ext>
            </a:extLst>
          </p:cNvPr>
          <p:cNvSpPr/>
          <p:nvPr/>
        </p:nvSpPr>
        <p:spPr>
          <a:xfrm>
            <a:off x="3291934" y="1152036"/>
            <a:ext cx="1891538" cy="6408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2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Trainable</a:t>
            </a:r>
            <a:r>
              <a:rPr lang="fr-FR" sz="12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1" i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r>
              <a:rPr lang="fr-FR" sz="12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900" b="1" i="1" dirty="0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groups</a:t>
            </a:r>
            <a:endParaRPr lang="fr-FR" sz="1100" b="1" i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6C1511C9-5CF7-4AE1-9E35-F97344818DFA}"/>
              </a:ext>
            </a:extLst>
          </p:cNvPr>
          <p:cNvSpPr txBox="1"/>
          <p:nvPr/>
        </p:nvSpPr>
        <p:spPr>
          <a:xfrm>
            <a:off x="3416829" y="1561504"/>
            <a:ext cx="164174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lists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Tensors</a:t>
            </a:r>
            <a:endParaRPr lang="fr-FR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Flèche : droite 95">
            <a:extLst>
              <a:ext uri="{FF2B5EF4-FFF2-40B4-BE49-F238E27FC236}">
                <a16:creationId xmlns:a16="http://schemas.microsoft.com/office/drawing/2014/main" id="{0E60727C-BCA6-4888-BACB-1E770C08FBBA}"/>
              </a:ext>
            </a:extLst>
          </p:cNvPr>
          <p:cNvSpPr/>
          <p:nvPr/>
        </p:nvSpPr>
        <p:spPr>
          <a:xfrm rot="16200000">
            <a:off x="3958023" y="2887238"/>
            <a:ext cx="230833" cy="202103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Flèche : droite 96">
            <a:extLst>
              <a:ext uri="{FF2B5EF4-FFF2-40B4-BE49-F238E27FC236}">
                <a16:creationId xmlns:a16="http://schemas.microsoft.com/office/drawing/2014/main" id="{BEE57E89-CAD8-434B-9E06-EF88A5E176EC}"/>
              </a:ext>
            </a:extLst>
          </p:cNvPr>
          <p:cNvSpPr/>
          <p:nvPr/>
        </p:nvSpPr>
        <p:spPr>
          <a:xfrm rot="16200000">
            <a:off x="3822463" y="1964477"/>
            <a:ext cx="501952" cy="224171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918D585A-3A4B-4CC7-A9A2-7BAB02B27568}"/>
              </a:ext>
            </a:extLst>
          </p:cNvPr>
          <p:cNvSpPr txBox="1"/>
          <p:nvPr/>
        </p:nvSpPr>
        <p:spPr>
          <a:xfrm>
            <a:off x="1319185" y="1274965"/>
            <a:ext cx="1394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freeze(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groups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0" name="Flèche : droite 99">
            <a:extLst>
              <a:ext uri="{FF2B5EF4-FFF2-40B4-BE49-F238E27FC236}">
                <a16:creationId xmlns:a16="http://schemas.microsoft.com/office/drawing/2014/main" id="{83A7B79A-3B74-4835-9C1E-6CD2140BEC98}"/>
              </a:ext>
            </a:extLst>
          </p:cNvPr>
          <p:cNvSpPr/>
          <p:nvPr/>
        </p:nvSpPr>
        <p:spPr>
          <a:xfrm>
            <a:off x="2694002" y="1363174"/>
            <a:ext cx="513435" cy="224171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37ACA9A-AC50-46B2-BEB0-498E168A5A39}"/>
              </a:ext>
            </a:extLst>
          </p:cNvPr>
          <p:cNvSpPr/>
          <p:nvPr/>
        </p:nvSpPr>
        <p:spPr>
          <a:xfrm>
            <a:off x="5358075" y="2314947"/>
            <a:ext cx="1521880" cy="5848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200" b="1" dirty="0" err="1">
                <a:solidFill>
                  <a:srgbClr val="2F52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ParamScheduler</a:t>
            </a:r>
            <a:endParaRPr lang="fr-FR" sz="1200" b="1" dirty="0">
              <a:solidFill>
                <a:srgbClr val="2F528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Flèche : droite 101">
            <a:extLst>
              <a:ext uri="{FF2B5EF4-FFF2-40B4-BE49-F238E27FC236}">
                <a16:creationId xmlns:a16="http://schemas.microsoft.com/office/drawing/2014/main" id="{67C80CA8-4204-4621-B736-94E4B22C1459}"/>
              </a:ext>
            </a:extLst>
          </p:cNvPr>
          <p:cNvSpPr/>
          <p:nvPr/>
        </p:nvSpPr>
        <p:spPr>
          <a:xfrm rot="5400000" flipH="1">
            <a:off x="5879788" y="1968934"/>
            <a:ext cx="501195" cy="224171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4D6B12C2-51CA-4E5B-B8D6-9ADF9F3F9FDA}"/>
              </a:ext>
            </a:extLst>
          </p:cNvPr>
          <p:cNvSpPr txBox="1"/>
          <p:nvPr/>
        </p:nvSpPr>
        <p:spPr>
          <a:xfrm>
            <a:off x="5614499" y="2677563"/>
            <a:ext cx="963002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fastai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828637D2-5B5E-423D-BA77-0454F4CB7BF8}"/>
              </a:ext>
            </a:extLst>
          </p:cNvPr>
          <p:cNvSpPr txBox="1"/>
          <p:nvPr/>
        </p:nvSpPr>
        <p:spPr>
          <a:xfrm>
            <a:off x="6991891" y="1699552"/>
            <a:ext cx="12541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Improve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728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52276CA-3CA8-47E2-9D72-1EE53FC7F760}"/>
              </a:ext>
            </a:extLst>
          </p:cNvPr>
          <p:cNvSpPr txBox="1"/>
          <p:nvPr/>
        </p:nvSpPr>
        <p:spPr>
          <a:xfrm>
            <a:off x="568252" y="50334"/>
            <a:ext cx="3905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Callbacks 2/2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74C5B9-70E3-49EB-9A62-FAC0CB866190}"/>
              </a:ext>
            </a:extLst>
          </p:cNvPr>
          <p:cNvSpPr/>
          <p:nvPr/>
        </p:nvSpPr>
        <p:spPr>
          <a:xfrm>
            <a:off x="1380888" y="1180153"/>
            <a:ext cx="2927641" cy="1821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hooks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64D75DA-36EE-42A3-B519-E7D497354B9F}"/>
              </a:ext>
            </a:extLst>
          </p:cNvPr>
          <p:cNvSpPr/>
          <p:nvPr/>
        </p:nvSpPr>
        <p:spPr>
          <a:xfrm>
            <a:off x="1620032" y="1772503"/>
            <a:ext cx="2434701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HookCallback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3EF745-75EA-4FE4-8514-9AE888BAAF4B}"/>
              </a:ext>
            </a:extLst>
          </p:cNvPr>
          <p:cNvSpPr/>
          <p:nvPr/>
        </p:nvSpPr>
        <p:spPr>
          <a:xfrm>
            <a:off x="1620031" y="2409176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ActivationStats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6F6D3C2-9CCC-46B0-BFC5-2BF7616FFD27}"/>
              </a:ext>
            </a:extLst>
          </p:cNvPr>
          <p:cNvSpPr/>
          <p:nvPr/>
        </p:nvSpPr>
        <p:spPr>
          <a:xfrm>
            <a:off x="4547672" y="1180152"/>
            <a:ext cx="2927641" cy="1229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Mixed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precision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training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C3AAAF1-A305-41D9-8724-4947C4AB3EEA}"/>
              </a:ext>
            </a:extLst>
          </p:cNvPr>
          <p:cNvSpPr/>
          <p:nvPr/>
        </p:nvSpPr>
        <p:spPr>
          <a:xfrm>
            <a:off x="4786815" y="1794663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MixedPrecision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36D6B05-C23B-4EFA-AC08-DA8CF6288027}"/>
              </a:ext>
            </a:extLst>
          </p:cNvPr>
          <p:cNvSpPr/>
          <p:nvPr/>
        </p:nvSpPr>
        <p:spPr>
          <a:xfrm>
            <a:off x="7714456" y="1180152"/>
            <a:ext cx="2927641" cy="1821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Distributed training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13DA661-95E7-43CE-A64D-E3F5340B2269}"/>
              </a:ext>
            </a:extLst>
          </p:cNvPr>
          <p:cNvSpPr/>
          <p:nvPr/>
        </p:nvSpPr>
        <p:spPr>
          <a:xfrm>
            <a:off x="7953600" y="1772502"/>
            <a:ext cx="2434701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ParallelTrainer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E6C8D0F-D426-47D9-913B-EC996370A176}"/>
              </a:ext>
            </a:extLst>
          </p:cNvPr>
          <p:cNvSpPr/>
          <p:nvPr/>
        </p:nvSpPr>
        <p:spPr>
          <a:xfrm>
            <a:off x="7953599" y="2409175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DistributedTrainer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57E057C-D6B8-4A54-97DB-DB3E51EDB94A}"/>
              </a:ext>
            </a:extLst>
          </p:cNvPr>
          <p:cNvSpPr/>
          <p:nvPr/>
        </p:nvSpPr>
        <p:spPr>
          <a:xfrm>
            <a:off x="1380888" y="3614328"/>
            <a:ext cx="2927641" cy="1821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Image data augmentation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4035B6D-074A-451E-A06B-E86564E35921}"/>
              </a:ext>
            </a:extLst>
          </p:cNvPr>
          <p:cNvSpPr/>
          <p:nvPr/>
        </p:nvSpPr>
        <p:spPr>
          <a:xfrm>
            <a:off x="1620032" y="4206678"/>
            <a:ext cx="2434701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MixUp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CCA589B-BA71-471B-8FDE-339485D81413}"/>
              </a:ext>
            </a:extLst>
          </p:cNvPr>
          <p:cNvSpPr/>
          <p:nvPr/>
        </p:nvSpPr>
        <p:spPr>
          <a:xfrm>
            <a:off x="1620031" y="4843351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CutMix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47ED9C-EA48-4C38-BD6D-CDBCC5D552AC}"/>
              </a:ext>
            </a:extLst>
          </p:cNvPr>
          <p:cNvSpPr/>
          <p:nvPr/>
        </p:nvSpPr>
        <p:spPr>
          <a:xfrm>
            <a:off x="4547672" y="3614328"/>
            <a:ext cx="2927641" cy="2413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GAN training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2145041-4620-433F-A8EE-711E6CE0BB90}"/>
              </a:ext>
            </a:extLst>
          </p:cNvPr>
          <p:cNvSpPr/>
          <p:nvPr/>
        </p:nvSpPr>
        <p:spPr>
          <a:xfrm>
            <a:off x="4786816" y="4206679"/>
            <a:ext cx="2434701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GANTrainer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47AFB45-4ED9-4C06-8761-42D9CA455726}"/>
              </a:ext>
            </a:extLst>
          </p:cNvPr>
          <p:cNvSpPr/>
          <p:nvPr/>
        </p:nvSpPr>
        <p:spPr>
          <a:xfrm>
            <a:off x="4786815" y="4843352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AdaptiveGANSwitcher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715D0D8-D126-403F-92F1-0278A8AD422F}"/>
              </a:ext>
            </a:extLst>
          </p:cNvPr>
          <p:cNvSpPr/>
          <p:nvPr/>
        </p:nvSpPr>
        <p:spPr>
          <a:xfrm>
            <a:off x="4786815" y="5435701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GANDiscriminativeLR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454DBA5-BBD2-4886-B907-AF197C4AFF17}"/>
              </a:ext>
            </a:extLst>
          </p:cNvPr>
          <p:cNvSpPr/>
          <p:nvPr/>
        </p:nvSpPr>
        <p:spPr>
          <a:xfrm>
            <a:off x="7714456" y="3614328"/>
            <a:ext cx="2927641" cy="2413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RNNtraining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A7695BD-C461-488D-82C3-37C6BF192B2A}"/>
              </a:ext>
            </a:extLst>
          </p:cNvPr>
          <p:cNvSpPr/>
          <p:nvPr/>
        </p:nvSpPr>
        <p:spPr>
          <a:xfrm>
            <a:off x="7953600" y="4206679"/>
            <a:ext cx="2434701" cy="434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ModelResetter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8C4ECB7-84B2-4C81-9DB8-02BDF5B8D718}"/>
              </a:ext>
            </a:extLst>
          </p:cNvPr>
          <p:cNvSpPr/>
          <p:nvPr/>
        </p:nvSpPr>
        <p:spPr>
          <a:xfrm>
            <a:off x="7953599" y="4843352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RNNCallback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AC22787-D23C-463D-B333-F77EB423D677}"/>
              </a:ext>
            </a:extLst>
          </p:cNvPr>
          <p:cNvSpPr/>
          <p:nvPr/>
        </p:nvSpPr>
        <p:spPr>
          <a:xfrm>
            <a:off x="7953599" y="5435701"/>
            <a:ext cx="2434702" cy="390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RNNRegularizer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228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B8BF2D-AC66-4C64-B05D-48076C50CDBF}"/>
              </a:ext>
            </a:extLst>
          </p:cNvPr>
          <p:cNvSpPr txBox="1"/>
          <p:nvPr/>
        </p:nvSpPr>
        <p:spPr>
          <a:xfrm>
            <a:off x="570452" y="44631"/>
            <a:ext cx="4766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managers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0C2D33E-6494-46A7-8877-E12EAB78685B}"/>
              </a:ext>
            </a:extLst>
          </p:cNvPr>
          <p:cNvSpPr txBox="1"/>
          <p:nvPr/>
        </p:nvSpPr>
        <p:spPr>
          <a:xfrm>
            <a:off x="251012" y="1061427"/>
            <a:ext cx="3254188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</a:t>
            </a:r>
            <a:r>
              <a:rPr lang="en-US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added_cbs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8C943F4-E29F-46CC-AD72-1FEBE49BAB02}"/>
              </a:ext>
            </a:extLst>
          </p:cNvPr>
          <p:cNvSpPr txBox="1"/>
          <p:nvPr/>
        </p:nvSpPr>
        <p:spPr>
          <a:xfrm>
            <a:off x="3720353" y="1061427"/>
            <a:ext cx="468854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Temporarily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add callbacks to the 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F0DEE18-CCB1-444E-8E3B-3F55A90F91A0}"/>
              </a:ext>
            </a:extLst>
          </p:cNvPr>
          <p:cNvSpPr txBox="1"/>
          <p:nvPr/>
        </p:nvSpPr>
        <p:spPr>
          <a:xfrm>
            <a:off x="8620215" y="1047090"/>
            <a:ext cx="3338418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Learner.fit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1469BE9-1A79-44E0-8454-591D7AA85EFA}"/>
              </a:ext>
            </a:extLst>
          </p:cNvPr>
          <p:cNvSpPr txBox="1"/>
          <p:nvPr/>
        </p:nvSpPr>
        <p:spPr>
          <a:xfrm>
            <a:off x="251012" y="4731997"/>
            <a:ext cx="3254188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fr-FR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</a:t>
            </a:r>
            <a:r>
              <a:rPr lang="fr-FR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loss_not_reduced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62A09DC-7AD2-42A0-BB85-B75C7D42C965}"/>
              </a:ext>
            </a:extLst>
          </p:cNvPr>
          <p:cNvSpPr txBox="1"/>
          <p:nvPr/>
        </p:nvSpPr>
        <p:spPr>
          <a:xfrm>
            <a:off x="3720353" y="4731997"/>
            <a:ext cx="468854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Temporarily set </a:t>
            </a:r>
            <a:r>
              <a:rPr lang="en-US" sz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self.loss_func.reduction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='none'</a:t>
            </a:r>
            <a:endParaRPr lang="fr-FR" sz="1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6080AC6-DA4C-4B1B-B8D4-5B1FE7350D56}"/>
              </a:ext>
            </a:extLst>
          </p:cNvPr>
          <p:cNvSpPr txBox="1"/>
          <p:nvPr/>
        </p:nvSpPr>
        <p:spPr>
          <a:xfrm>
            <a:off x="8620214" y="4717660"/>
            <a:ext cx="3338419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Learner.get_preds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with_loss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314222D-6B8F-4562-9BFD-88BAD25EB188}"/>
              </a:ext>
            </a:extLst>
          </p:cNvPr>
          <p:cNvSpPr txBox="1"/>
          <p:nvPr/>
        </p:nvSpPr>
        <p:spPr>
          <a:xfrm>
            <a:off x="251012" y="2487706"/>
            <a:ext cx="3254188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</a:t>
            </a:r>
            <a:r>
              <a:rPr lang="en-US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no_bar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A306995-4B40-42EC-9836-D6BDAEB301F6}"/>
              </a:ext>
            </a:extLst>
          </p:cNvPr>
          <p:cNvSpPr txBox="1"/>
          <p:nvPr/>
        </p:nvSpPr>
        <p:spPr>
          <a:xfrm>
            <a:off x="3720352" y="2487706"/>
            <a:ext cx="468854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Temporarily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 </a:t>
            </a:r>
            <a:r>
              <a:rPr lang="en-US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ProgressCallback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(progress bars)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CDC6678-B994-4E12-9344-F32C780B52FF}"/>
              </a:ext>
            </a:extLst>
          </p:cNvPr>
          <p:cNvSpPr txBox="1"/>
          <p:nvPr/>
        </p:nvSpPr>
        <p:spPr>
          <a:xfrm>
            <a:off x="8620215" y="2473369"/>
            <a:ext cx="3338418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LMLearner.predict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no_bar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D8570A5-F0F2-41B5-B756-8FA5B590697C}"/>
              </a:ext>
            </a:extLst>
          </p:cNvPr>
          <p:cNvSpPr txBox="1"/>
          <p:nvPr/>
        </p:nvSpPr>
        <p:spPr>
          <a:xfrm>
            <a:off x="251012" y="3100239"/>
            <a:ext cx="3254188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</a:t>
            </a:r>
            <a:r>
              <a:rPr lang="en-US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no_mbar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EC39B8-A392-40F0-B724-AF314DF7BDE9}"/>
              </a:ext>
            </a:extLst>
          </p:cNvPr>
          <p:cNvSpPr txBox="1"/>
          <p:nvPr/>
        </p:nvSpPr>
        <p:spPr>
          <a:xfrm>
            <a:off x="3720352" y="3100239"/>
            <a:ext cx="468854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Temporarily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en-US" sz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self.create_mbar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=False 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(master progress bar)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BCAE60E-68D8-4D43-A4BA-D3643F167D91}"/>
              </a:ext>
            </a:extLst>
          </p:cNvPr>
          <p:cNvSpPr txBox="1"/>
          <p:nvPr/>
        </p:nvSpPr>
        <p:spPr>
          <a:xfrm>
            <a:off x="8620215" y="3094206"/>
            <a:ext cx="3338418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Learner.validate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() /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07DD155-8A7A-4006-A139-0719639B8C0B}"/>
              </a:ext>
            </a:extLst>
          </p:cNvPr>
          <p:cNvSpPr txBox="1"/>
          <p:nvPr/>
        </p:nvSpPr>
        <p:spPr>
          <a:xfrm>
            <a:off x="251012" y="3729380"/>
            <a:ext cx="3254188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</a:t>
            </a:r>
            <a:r>
              <a:rPr lang="en-US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no_logging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F916118-DA23-4DDA-9C67-DCFBD52835E8}"/>
              </a:ext>
            </a:extLst>
          </p:cNvPr>
          <p:cNvSpPr txBox="1"/>
          <p:nvPr/>
        </p:nvSpPr>
        <p:spPr>
          <a:xfrm>
            <a:off x="3720352" y="3729380"/>
            <a:ext cx="468854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Temporarily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en-US" sz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self.logger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noop</a:t>
            </a:r>
            <a:endParaRPr lang="fr-FR" sz="1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CC4631F-ECE6-4578-BD67-3206A5FE9853}"/>
              </a:ext>
            </a:extLst>
          </p:cNvPr>
          <p:cNvSpPr txBox="1"/>
          <p:nvPr/>
        </p:nvSpPr>
        <p:spPr>
          <a:xfrm>
            <a:off x="8620215" y="3715043"/>
            <a:ext cx="3338418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Learner.validate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() /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2F620B0-82D6-435F-929F-DB08AB63AD22}"/>
              </a:ext>
            </a:extLst>
          </p:cNvPr>
          <p:cNvSpPr txBox="1"/>
          <p:nvPr/>
        </p:nvSpPr>
        <p:spPr>
          <a:xfrm>
            <a:off x="251012" y="1608864"/>
            <a:ext cx="3254188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</a:t>
            </a:r>
            <a:r>
              <a:rPr lang="en-US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removed_cbs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3E5F091-F7FA-4AAA-AF44-835FE514111D}"/>
              </a:ext>
            </a:extLst>
          </p:cNvPr>
          <p:cNvSpPr txBox="1"/>
          <p:nvPr/>
        </p:nvSpPr>
        <p:spPr>
          <a:xfrm>
            <a:off x="3720353" y="1608864"/>
            <a:ext cx="468854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Temporarily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callbacks from the 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806A2D7-EE0B-4223-8657-A907D4AAE940}"/>
              </a:ext>
            </a:extLst>
          </p:cNvPr>
          <p:cNvSpPr txBox="1"/>
          <p:nvPr/>
        </p:nvSpPr>
        <p:spPr>
          <a:xfrm>
            <a:off x="8620215" y="1594527"/>
            <a:ext cx="3338418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FetchPredsCallback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cb.</a:t>
            </a:r>
            <a:r>
              <a:rPr lang="fr-FR" sz="1200" b="0" i="0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remove_on_fetch</a:t>
            </a:r>
            <a:endParaRPr lang="fr-FR" sz="1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5CC897D-499E-42D7-ADEC-58B1098E815E}"/>
              </a:ext>
            </a:extLst>
          </p:cNvPr>
          <p:cNvSpPr txBox="1"/>
          <p:nvPr/>
        </p:nvSpPr>
        <p:spPr>
          <a:xfrm>
            <a:off x="251013" y="5681544"/>
            <a:ext cx="3254188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</a:p>
          <a:p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</a:t>
            </a:r>
            <a:r>
              <a:rPr lang="en-US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validation_context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cbs,inner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7417506C-E2C3-4715-A187-F24DF758BDB6}"/>
              </a:ext>
            </a:extLst>
          </p:cNvPr>
          <p:cNvSpPr txBox="1"/>
          <p:nvPr/>
        </p:nvSpPr>
        <p:spPr>
          <a:xfrm>
            <a:off x="3720352" y="5681544"/>
            <a:ext cx="468854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Combines </a:t>
            </a:r>
            <a:r>
              <a:rPr lang="en-US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no_logging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en-US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no_mbar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en-US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added_cbs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b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if not inner 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self(</a:t>
            </a:r>
            <a:r>
              <a:rPr lang="en-US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before_epoch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after_epoch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EF3CB6E-9AF2-41E2-A534-6BC35833BB2C}"/>
              </a:ext>
            </a:extLst>
          </p:cNvPr>
          <p:cNvSpPr txBox="1"/>
          <p:nvPr/>
        </p:nvSpPr>
        <p:spPr>
          <a:xfrm>
            <a:off x="8620214" y="5789265"/>
            <a:ext cx="3338418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Learner.validate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() /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49105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D45A920-3A55-40B9-A6E0-C4A378894400}"/>
              </a:ext>
            </a:extLst>
          </p:cNvPr>
          <p:cNvSpPr/>
          <p:nvPr/>
        </p:nvSpPr>
        <p:spPr>
          <a:xfrm>
            <a:off x="6392412" y="990971"/>
            <a:ext cx="4135772" cy="52672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  <a:r>
              <a:rPr lang="fr-FR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endParaRPr lang="fr-F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62EB042-BC0D-484A-B8C8-69AF1AAAA8E8}"/>
              </a:ext>
            </a:extLst>
          </p:cNvPr>
          <p:cNvSpPr txBox="1"/>
          <p:nvPr/>
        </p:nvSpPr>
        <p:spPr>
          <a:xfrm>
            <a:off x="1444342" y="1159680"/>
            <a:ext cx="1197589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fine_tune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B4F5DB8-E83B-4CB1-B91A-5D119418EDDA}"/>
              </a:ext>
            </a:extLst>
          </p:cNvPr>
          <p:cNvSpPr txBox="1"/>
          <p:nvPr/>
        </p:nvSpPr>
        <p:spPr>
          <a:xfrm>
            <a:off x="5390388" y="1825776"/>
            <a:ext cx="46980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F179CD4-F05F-4254-AEDE-441D9382AF21}"/>
              </a:ext>
            </a:extLst>
          </p:cNvPr>
          <p:cNvSpPr txBox="1"/>
          <p:nvPr/>
        </p:nvSpPr>
        <p:spPr>
          <a:xfrm>
            <a:off x="3111731" y="1662151"/>
            <a:ext cx="148367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fit_flat_cos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DF50A02-F028-4503-8BF3-F3A10D4A2C74}"/>
              </a:ext>
            </a:extLst>
          </p:cNvPr>
          <p:cNvSpPr txBox="1"/>
          <p:nvPr/>
        </p:nvSpPr>
        <p:spPr>
          <a:xfrm>
            <a:off x="3111732" y="1159680"/>
            <a:ext cx="148367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fit_one_cycle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578BAB8-A8DF-44E9-8619-3935E915B00D}"/>
              </a:ext>
            </a:extLst>
          </p:cNvPr>
          <p:cNvSpPr txBox="1"/>
          <p:nvPr/>
        </p:nvSpPr>
        <p:spPr>
          <a:xfrm>
            <a:off x="3111731" y="2163742"/>
            <a:ext cx="148367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fit_sgdr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ADE362E-20EF-44E3-B18A-12FFAA0A441D}"/>
              </a:ext>
            </a:extLst>
          </p:cNvPr>
          <p:cNvSpPr txBox="1"/>
          <p:nvPr/>
        </p:nvSpPr>
        <p:spPr>
          <a:xfrm>
            <a:off x="3111730" y="2691812"/>
            <a:ext cx="148367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lr_find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6B8F61B-6F08-4684-AB62-91F8ABB10FCE}"/>
              </a:ext>
            </a:extLst>
          </p:cNvPr>
          <p:cNvSpPr txBox="1"/>
          <p:nvPr/>
        </p:nvSpPr>
        <p:spPr>
          <a:xfrm>
            <a:off x="3111731" y="4590647"/>
            <a:ext cx="148367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DAF14F1-ECB3-4CBD-8590-3A84D49F8E66}"/>
              </a:ext>
            </a:extLst>
          </p:cNvPr>
          <p:cNvSpPr txBox="1"/>
          <p:nvPr/>
        </p:nvSpPr>
        <p:spPr>
          <a:xfrm>
            <a:off x="1224792" y="4590647"/>
            <a:ext cx="141657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DEAD2D-AF13-4FAA-BE70-83C97C1F9CC9}"/>
              </a:ext>
            </a:extLst>
          </p:cNvPr>
          <p:cNvSpPr txBox="1"/>
          <p:nvPr/>
        </p:nvSpPr>
        <p:spPr>
          <a:xfrm>
            <a:off x="1224793" y="5144645"/>
            <a:ext cx="1416570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tta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33A46089-9B8E-460E-80A9-A014BA3EA398}"/>
              </a:ext>
            </a:extLst>
          </p:cNvPr>
          <p:cNvSpPr txBox="1"/>
          <p:nvPr/>
        </p:nvSpPr>
        <p:spPr>
          <a:xfrm>
            <a:off x="3111731" y="3771266"/>
            <a:ext cx="148367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53FB3B0B-CCB9-4CC0-BE3E-C5B6DECEA8F8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>
            <a:off x="4595402" y="1831428"/>
            <a:ext cx="794986" cy="163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3BED2593-B95E-4C5D-814A-47EF078BC0CF}"/>
              </a:ext>
            </a:extLst>
          </p:cNvPr>
          <p:cNvCxnSpPr>
            <a:cxnSpLocks/>
            <a:stCxn id="14" idx="3"/>
            <a:endCxn id="8" idx="1"/>
          </p:cNvCxnSpPr>
          <p:nvPr/>
        </p:nvCxnSpPr>
        <p:spPr>
          <a:xfrm flipV="1">
            <a:off x="4595402" y="1995053"/>
            <a:ext cx="794986" cy="337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3708B4C5-AB3E-415F-96ED-C11D97B63BB5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2641931" y="1328957"/>
            <a:ext cx="469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77E0C6DC-A9D0-46D2-91C0-496242A04125}"/>
              </a:ext>
            </a:extLst>
          </p:cNvPr>
          <p:cNvCxnSpPr>
            <a:cxnSpLocks/>
            <a:stCxn id="16" idx="3"/>
            <a:endCxn id="8" idx="1"/>
          </p:cNvCxnSpPr>
          <p:nvPr/>
        </p:nvCxnSpPr>
        <p:spPr>
          <a:xfrm flipV="1">
            <a:off x="4595402" y="1995053"/>
            <a:ext cx="794986" cy="866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4880CC56-130A-4DB4-916B-F355DF8A7004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595403" y="1396378"/>
            <a:ext cx="794985" cy="598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8F71B0D6-934D-4C37-9047-D134E16B6474}"/>
              </a:ext>
            </a:extLst>
          </p:cNvPr>
          <p:cNvCxnSpPr>
            <a:cxnSpLocks/>
            <a:stCxn id="8" idx="3"/>
            <a:endCxn id="47" idx="1"/>
          </p:cNvCxnSpPr>
          <p:nvPr/>
        </p:nvCxnSpPr>
        <p:spPr>
          <a:xfrm flipV="1">
            <a:off x="5860189" y="1995052"/>
            <a:ext cx="8814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>
            <a:extLst>
              <a:ext uri="{FF2B5EF4-FFF2-40B4-BE49-F238E27FC236}">
                <a16:creationId xmlns:a16="http://schemas.microsoft.com/office/drawing/2014/main" id="{67A6E7E2-EC5E-461E-8409-3B7099318C41}"/>
              </a:ext>
            </a:extLst>
          </p:cNvPr>
          <p:cNvSpPr txBox="1"/>
          <p:nvPr/>
        </p:nvSpPr>
        <p:spPr>
          <a:xfrm>
            <a:off x="6741604" y="1825775"/>
            <a:ext cx="14836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create_opt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B9ACA746-9DD3-4EFC-86F6-C2C1BD46D556}"/>
              </a:ext>
            </a:extLst>
          </p:cNvPr>
          <p:cNvSpPr txBox="1"/>
          <p:nvPr/>
        </p:nvSpPr>
        <p:spPr>
          <a:xfrm>
            <a:off x="6761398" y="2283278"/>
            <a:ext cx="199598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epoch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range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2EB8B94C-8E66-4B0C-9A09-BD5C88A9112F}"/>
              </a:ext>
            </a:extLst>
          </p:cNvPr>
          <p:cNvSpPr txBox="1"/>
          <p:nvPr/>
        </p:nvSpPr>
        <p:spPr>
          <a:xfrm>
            <a:off x="7106878" y="2740781"/>
            <a:ext cx="1995986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do_epoch_train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323A9717-E203-434C-B4DF-425E345F2AED}"/>
              </a:ext>
            </a:extLst>
          </p:cNvPr>
          <p:cNvSpPr txBox="1"/>
          <p:nvPr/>
        </p:nvSpPr>
        <p:spPr>
          <a:xfrm>
            <a:off x="7106879" y="3771266"/>
            <a:ext cx="2276382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do_epoch_validate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DE41210D-26AB-4AC5-9C5A-E5A6ED626EB2}"/>
              </a:ext>
            </a:extLst>
          </p:cNvPr>
          <p:cNvSpPr txBox="1"/>
          <p:nvPr/>
        </p:nvSpPr>
        <p:spPr>
          <a:xfrm>
            <a:off x="7432563" y="4242818"/>
            <a:ext cx="227638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self.dl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267111C6-38D7-4AF3-A4E2-0B729C003A56}"/>
              </a:ext>
            </a:extLst>
          </p:cNvPr>
          <p:cNvSpPr txBox="1"/>
          <p:nvPr/>
        </p:nvSpPr>
        <p:spPr>
          <a:xfrm>
            <a:off x="7432563" y="4714370"/>
            <a:ext cx="227638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all_batches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11FA79D1-7935-4333-83F1-E6B59B2CBAD5}"/>
              </a:ext>
            </a:extLst>
          </p:cNvPr>
          <p:cNvSpPr txBox="1"/>
          <p:nvPr/>
        </p:nvSpPr>
        <p:spPr>
          <a:xfrm>
            <a:off x="7432563" y="5185922"/>
            <a:ext cx="199598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b in </a:t>
            </a:r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self.dl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BE9D6BD3-983B-4D1F-9884-825DC22AD74F}"/>
              </a:ext>
            </a:extLst>
          </p:cNvPr>
          <p:cNvSpPr txBox="1"/>
          <p:nvPr/>
        </p:nvSpPr>
        <p:spPr>
          <a:xfrm>
            <a:off x="7964674" y="5657474"/>
            <a:ext cx="227638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one_batch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FED459F2-B333-49D7-BEE8-E70A89A47B4C}"/>
              </a:ext>
            </a:extLst>
          </p:cNvPr>
          <p:cNvCxnSpPr>
            <a:cxnSpLocks/>
            <a:stCxn id="24" idx="3"/>
            <a:endCxn id="50" idx="1"/>
          </p:cNvCxnSpPr>
          <p:nvPr/>
        </p:nvCxnSpPr>
        <p:spPr>
          <a:xfrm>
            <a:off x="4595402" y="3940543"/>
            <a:ext cx="25114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47B04BC3-4EA2-4027-8830-AC13552DE6BD}"/>
              </a:ext>
            </a:extLst>
          </p:cNvPr>
          <p:cNvCxnSpPr>
            <a:cxnSpLocks/>
            <a:stCxn id="18" idx="3"/>
            <a:endCxn id="50" idx="1"/>
          </p:cNvCxnSpPr>
          <p:nvPr/>
        </p:nvCxnSpPr>
        <p:spPr>
          <a:xfrm flipV="1">
            <a:off x="4595402" y="3940543"/>
            <a:ext cx="2511477" cy="819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220CA756-4835-47F4-9955-0A93E0D84E1E}"/>
              </a:ext>
            </a:extLst>
          </p:cNvPr>
          <p:cNvCxnSpPr>
            <a:cxnSpLocks/>
            <a:stCxn id="20" idx="3"/>
            <a:endCxn id="18" idx="1"/>
          </p:cNvCxnSpPr>
          <p:nvPr/>
        </p:nvCxnSpPr>
        <p:spPr>
          <a:xfrm>
            <a:off x="2641364" y="4759924"/>
            <a:ext cx="470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CDABC81B-B6AF-4F9E-8B27-8A79CA67687B}"/>
              </a:ext>
            </a:extLst>
          </p:cNvPr>
          <p:cNvCxnSpPr>
            <a:cxnSpLocks/>
            <a:stCxn id="22" idx="3"/>
            <a:endCxn id="18" idx="1"/>
          </p:cNvCxnSpPr>
          <p:nvPr/>
        </p:nvCxnSpPr>
        <p:spPr>
          <a:xfrm flipV="1">
            <a:off x="2641363" y="4759924"/>
            <a:ext cx="470368" cy="55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60220DF5-F85F-42F6-9A09-2CA40A91F890}"/>
              </a:ext>
            </a:extLst>
          </p:cNvPr>
          <p:cNvSpPr txBox="1"/>
          <p:nvPr/>
        </p:nvSpPr>
        <p:spPr>
          <a:xfrm>
            <a:off x="1224791" y="5698643"/>
            <a:ext cx="141657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8DD24BFC-780E-4AF8-B355-1114D98A8A5C}"/>
              </a:ext>
            </a:extLst>
          </p:cNvPr>
          <p:cNvCxnSpPr>
            <a:cxnSpLocks/>
            <a:stCxn id="30" idx="3"/>
            <a:endCxn id="18" idx="1"/>
          </p:cNvCxnSpPr>
          <p:nvPr/>
        </p:nvCxnSpPr>
        <p:spPr>
          <a:xfrm flipV="1">
            <a:off x="2641362" y="4759924"/>
            <a:ext cx="470369" cy="110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81C1E4B0-79CB-4BA3-83A5-0729E843825C}"/>
              </a:ext>
            </a:extLst>
          </p:cNvPr>
          <p:cNvSpPr txBox="1"/>
          <p:nvPr/>
        </p:nvSpPr>
        <p:spPr>
          <a:xfrm>
            <a:off x="570452" y="44631"/>
            <a:ext cx="5644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Public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call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8A5CE903-B9E8-4415-B658-AA1616A6D375}"/>
              </a:ext>
            </a:extLst>
          </p:cNvPr>
          <p:cNvSpPr txBox="1"/>
          <p:nvPr/>
        </p:nvSpPr>
        <p:spPr>
          <a:xfrm>
            <a:off x="7432563" y="3196590"/>
            <a:ext cx="2276382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endParaRPr lang="fr-F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097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94E7DFF-62D3-40A3-BAAA-7FA402D92D99}"/>
              </a:ext>
            </a:extLst>
          </p:cNvPr>
          <p:cNvSpPr txBox="1"/>
          <p:nvPr/>
        </p:nvSpPr>
        <p:spPr>
          <a:xfrm>
            <a:off x="810199" y="959916"/>
            <a:ext cx="400508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validate(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ds_idx=1, dl=None, cbs=None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080E423-180E-448C-B59C-B578A612AC2A}"/>
              </a:ext>
            </a:extLst>
          </p:cNvPr>
          <p:cNvSpPr txBox="1"/>
          <p:nvPr/>
        </p:nvSpPr>
        <p:spPr>
          <a:xfrm>
            <a:off x="1195210" y="1414859"/>
            <a:ext cx="368718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dl is None: dl = 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self.dls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ds_idx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24EF588-ADED-4A13-9877-8A525DD0783B}"/>
              </a:ext>
            </a:extLst>
          </p:cNvPr>
          <p:cNvSpPr txBox="1"/>
          <p:nvPr/>
        </p:nvSpPr>
        <p:spPr>
          <a:xfrm>
            <a:off x="1195210" y="1833170"/>
            <a:ext cx="368718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_do_epoch_validate</a:t>
            </a:r>
            <a:r>
              <a:rPr lang="pt-B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(ds_idx, dl)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A01D863-A27B-4E99-8724-10CF315840EB}"/>
              </a:ext>
            </a:extLst>
          </p:cNvPr>
          <p:cNvSpPr txBox="1"/>
          <p:nvPr/>
        </p:nvSpPr>
        <p:spPr>
          <a:xfrm>
            <a:off x="1195209" y="2250759"/>
            <a:ext cx="368718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getattr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(self,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final_record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1D9098A-C026-43C7-B3D5-E404BC82E974}"/>
              </a:ext>
            </a:extLst>
          </p:cNvPr>
          <p:cNvSpPr txBox="1"/>
          <p:nvPr/>
        </p:nvSpPr>
        <p:spPr>
          <a:xfrm>
            <a:off x="5694948" y="3807760"/>
            <a:ext cx="360005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self.learn.final_record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self.log[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:].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copy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75752AD-7C58-49EB-BE88-3A84445F8AAF}"/>
              </a:ext>
            </a:extLst>
          </p:cNvPr>
          <p:cNvSpPr txBox="1"/>
          <p:nvPr/>
        </p:nvSpPr>
        <p:spPr>
          <a:xfrm>
            <a:off x="5181601" y="3366057"/>
            <a:ext cx="243340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Recorder.after_epoch</a:t>
            </a:r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255F68E5-BE88-415F-A31C-DB8F277328D3}"/>
              </a:ext>
            </a:extLst>
          </p:cNvPr>
          <p:cNvCxnSpPr>
            <a:cxnSpLocks/>
          </p:cNvCxnSpPr>
          <p:nvPr/>
        </p:nvCxnSpPr>
        <p:spPr>
          <a:xfrm flipH="1" flipV="1">
            <a:off x="3389153" y="2571167"/>
            <a:ext cx="1686186" cy="939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6AD273F6-3C75-40BA-96E5-9F16BDD57459}"/>
              </a:ext>
            </a:extLst>
          </p:cNvPr>
          <p:cNvCxnSpPr>
            <a:cxnSpLocks/>
          </p:cNvCxnSpPr>
          <p:nvPr/>
        </p:nvCxnSpPr>
        <p:spPr>
          <a:xfrm flipV="1">
            <a:off x="8317390" y="4098873"/>
            <a:ext cx="0" cy="659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70337902-289D-4319-BF18-505E14E766AD}"/>
              </a:ext>
            </a:extLst>
          </p:cNvPr>
          <p:cNvSpPr txBox="1"/>
          <p:nvPr/>
        </p:nvSpPr>
        <p:spPr>
          <a:xfrm>
            <a:off x="4295167" y="4863074"/>
            <a:ext cx="630851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self.log 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+=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self.smooth_loss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self.metrics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self.train_metrics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897CDCF-1D89-4E20-9DB4-16E5D0C843E8}"/>
              </a:ext>
            </a:extLst>
          </p:cNvPr>
          <p:cNvSpPr txBox="1"/>
          <p:nvPr/>
        </p:nvSpPr>
        <p:spPr>
          <a:xfrm>
            <a:off x="4287244" y="5707395"/>
            <a:ext cx="631644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self.log 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+=</a:t>
            </a:r>
            <a:r>
              <a:rPr lang="fr-F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self.loss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self.metrics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self.valid_metrics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81B3B55-DA1C-4592-BB72-EA3E0C4AA463}"/>
              </a:ext>
            </a:extLst>
          </p:cNvPr>
          <p:cNvSpPr txBox="1"/>
          <p:nvPr/>
        </p:nvSpPr>
        <p:spPr>
          <a:xfrm>
            <a:off x="1494809" y="4863074"/>
            <a:ext cx="2430444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Recorder.after_train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F739106-F73C-47F7-837D-BBB7289E0269}"/>
              </a:ext>
            </a:extLst>
          </p:cNvPr>
          <p:cNvSpPr txBox="1"/>
          <p:nvPr/>
        </p:nvSpPr>
        <p:spPr>
          <a:xfrm>
            <a:off x="1494810" y="5697612"/>
            <a:ext cx="2430444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Recorder.after_valid</a:t>
            </a:r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05D4525-F306-4648-B5F1-BA32D5426ED3}"/>
              </a:ext>
            </a:extLst>
          </p:cNvPr>
          <p:cNvSpPr txBox="1"/>
          <p:nvPr/>
        </p:nvSpPr>
        <p:spPr>
          <a:xfrm>
            <a:off x="1494809" y="5227177"/>
            <a:ext cx="67719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During training, an exponential moving average of the loss is available in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self.smooth_loss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9F6F823D-074F-4422-9658-4AA9912D4C87}"/>
              </a:ext>
            </a:extLst>
          </p:cNvPr>
          <p:cNvSpPr txBox="1"/>
          <p:nvPr/>
        </p:nvSpPr>
        <p:spPr>
          <a:xfrm>
            <a:off x="1494809" y="6066944"/>
            <a:ext cx="6093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During validation, a running average of the loss is available in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self.loss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617543F7-A2D8-4E64-8E29-FC986D860466}"/>
              </a:ext>
            </a:extLst>
          </p:cNvPr>
          <p:cNvCxnSpPr>
            <a:cxnSpLocks/>
          </p:cNvCxnSpPr>
          <p:nvPr/>
        </p:nvCxnSpPr>
        <p:spPr>
          <a:xfrm>
            <a:off x="779489" y="3124116"/>
            <a:ext cx="10403036" cy="52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3744D6D2-250A-4194-9673-6D039602FEC1}"/>
              </a:ext>
            </a:extLst>
          </p:cNvPr>
          <p:cNvSpPr txBox="1"/>
          <p:nvPr/>
        </p:nvSpPr>
        <p:spPr>
          <a:xfrm>
            <a:off x="570452" y="44631"/>
            <a:ext cx="5347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validate and Recorder</a:t>
            </a:r>
          </a:p>
        </p:txBody>
      </p:sp>
    </p:spTree>
    <p:extLst>
      <p:ext uri="{BB962C8B-B14F-4D97-AF65-F5344CB8AC3E}">
        <p14:creationId xmlns:p14="http://schemas.microsoft.com/office/powerpoint/2010/main" val="864824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3EBA4F0-11C7-4F78-AC47-D0D55F42E246}"/>
              </a:ext>
            </a:extLst>
          </p:cNvPr>
          <p:cNvSpPr txBox="1"/>
          <p:nvPr/>
        </p:nvSpPr>
        <p:spPr>
          <a:xfrm>
            <a:off x="524656" y="909316"/>
            <a:ext cx="8258617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ds_idx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=1, dl=None,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with_input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with_decoded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with_loss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=False, act=None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9C4F2DA-D24E-438E-A665-9B750C3C7E0B}"/>
              </a:ext>
            </a:extLst>
          </p:cNvPr>
          <p:cNvSpPr txBox="1"/>
          <p:nvPr/>
        </p:nvSpPr>
        <p:spPr>
          <a:xfrm>
            <a:off x="1033357" y="1845343"/>
            <a:ext cx="619795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 = GatherPredsCallback.all_tensors()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6D68903-CF8D-44D1-B7A9-5CC570414EF8}"/>
              </a:ext>
            </a:extLst>
          </p:cNvPr>
          <p:cNvSpPr txBox="1"/>
          <p:nvPr/>
        </p:nvSpPr>
        <p:spPr>
          <a:xfrm>
            <a:off x="1033357" y="1394006"/>
            <a:ext cx="619795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_do_epoch_validate</a:t>
            </a:r>
            <a:r>
              <a:rPr lang="pt-B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(dl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7E55BBA-F4F5-4408-80FF-5818EFE8B260}"/>
              </a:ext>
            </a:extLst>
          </p:cNvPr>
          <p:cNvSpPr txBox="1"/>
          <p:nvPr/>
        </p:nvSpPr>
        <p:spPr>
          <a:xfrm>
            <a:off x="1033358" y="2296680"/>
            <a:ext cx="619795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act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getattr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self.loss_func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'activation'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noop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28F2D04-812B-444D-B1DC-78FC2FFF9671}"/>
              </a:ext>
            </a:extLst>
          </p:cNvPr>
          <p:cNvSpPr txBox="1"/>
          <p:nvPr/>
        </p:nvSpPr>
        <p:spPr>
          <a:xfrm>
            <a:off x="1033358" y="2748017"/>
            <a:ext cx="619795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pred_i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= 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pred_i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F6A3C19-07A8-4C98-BE92-BB5B24410A29}"/>
              </a:ext>
            </a:extLst>
          </p:cNvPr>
          <p:cNvSpPr txBox="1"/>
          <p:nvPr/>
        </p:nvSpPr>
        <p:spPr>
          <a:xfrm>
            <a:off x="1033359" y="3199354"/>
            <a:ext cx="619795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res.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(pred_i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+2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getattr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self.loss_func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decodes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noop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)(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pred_i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A4C56AC-CC56-42ED-90A6-070469FC0463}"/>
              </a:ext>
            </a:extLst>
          </p:cNvPr>
          <p:cNvSpPr txBox="1"/>
          <p:nvPr/>
        </p:nvSpPr>
        <p:spPr>
          <a:xfrm>
            <a:off x="7857541" y="3203845"/>
            <a:ext cx="18929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fr-FR" sz="14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with_decoded</a:t>
            </a:r>
            <a:endParaRPr lang="fr-FR" sz="1400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AFD2714-5134-464B-8032-8877EC42E158}"/>
              </a:ext>
            </a:extLst>
          </p:cNvPr>
          <p:cNvSpPr txBox="1"/>
          <p:nvPr/>
        </p:nvSpPr>
        <p:spPr>
          <a:xfrm>
            <a:off x="7857541" y="2748017"/>
            <a:ext cx="3048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pred_i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 if </a:t>
            </a: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with_input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else 0</a:t>
            </a:r>
            <a:endParaRPr lang="fr-FR" sz="1400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6DC7D7A-B121-4652-8F6C-B3569829E044}"/>
              </a:ext>
            </a:extLst>
          </p:cNvPr>
          <p:cNvSpPr txBox="1"/>
          <p:nvPr/>
        </p:nvSpPr>
        <p:spPr>
          <a:xfrm>
            <a:off x="1033357" y="3650691"/>
            <a:ext cx="179671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tuple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899A0C86-D3F6-4515-84C5-EAAAD2FB283E}"/>
              </a:ext>
            </a:extLst>
          </p:cNvPr>
          <p:cNvCxnSpPr>
            <a:cxnSpLocks/>
          </p:cNvCxnSpPr>
          <p:nvPr/>
        </p:nvCxnSpPr>
        <p:spPr>
          <a:xfrm>
            <a:off x="524656" y="4219525"/>
            <a:ext cx="10909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35C10E5C-B5EC-4B0E-A92F-BB203C3148E9}"/>
              </a:ext>
            </a:extLst>
          </p:cNvPr>
          <p:cNvCxnSpPr>
            <a:cxnSpLocks/>
          </p:cNvCxnSpPr>
          <p:nvPr/>
        </p:nvCxnSpPr>
        <p:spPr>
          <a:xfrm>
            <a:off x="6032395" y="4219525"/>
            <a:ext cx="0" cy="2307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>
            <a:extLst>
              <a:ext uri="{FF2B5EF4-FFF2-40B4-BE49-F238E27FC236}">
                <a16:creationId xmlns:a16="http://schemas.microsoft.com/office/drawing/2014/main" id="{BC754C3D-C13F-4917-891D-8CB8D4C563EF}"/>
              </a:ext>
            </a:extLst>
          </p:cNvPr>
          <p:cNvSpPr txBox="1"/>
          <p:nvPr/>
        </p:nvSpPr>
        <p:spPr>
          <a:xfrm>
            <a:off x="524656" y="4427032"/>
            <a:ext cx="2245890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GatherPredsCallback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80CAFFD2-A8F0-4EDB-9073-01C6B8F1B7EB}"/>
              </a:ext>
            </a:extLst>
          </p:cNvPr>
          <p:cNvSpPr txBox="1"/>
          <p:nvPr/>
        </p:nvSpPr>
        <p:spPr>
          <a:xfrm>
            <a:off x="956822" y="4859907"/>
            <a:ext cx="1190591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1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after_batch</a:t>
            </a:r>
            <a:endParaRPr 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D017D8A8-DFC6-4A67-9F43-718DED84D977}"/>
              </a:ext>
            </a:extLst>
          </p:cNvPr>
          <p:cNvSpPr txBox="1"/>
          <p:nvPr/>
        </p:nvSpPr>
        <p:spPr>
          <a:xfrm>
            <a:off x="1254177" y="5217290"/>
            <a:ext cx="30755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	+=	</a:t>
            </a:r>
            <a:r>
              <a:rPr lang="fr-F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learn.xb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AC3AED69-8A0C-4448-A95F-BF70DFD7FEFE}"/>
              </a:ext>
            </a:extLst>
          </p:cNvPr>
          <p:cNvSpPr txBox="1"/>
          <p:nvPr/>
        </p:nvSpPr>
        <p:spPr>
          <a:xfrm>
            <a:off x="1254175" y="5569502"/>
            <a:ext cx="30755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preds</a:t>
            </a:r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+=	</a:t>
            </a:r>
            <a:r>
              <a:rPr lang="fr-F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learn.pred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24E088F6-4589-4975-94D9-C8D60864F668}"/>
              </a:ext>
            </a:extLst>
          </p:cNvPr>
          <p:cNvSpPr txBox="1"/>
          <p:nvPr/>
        </p:nvSpPr>
        <p:spPr>
          <a:xfrm>
            <a:off x="1254177" y="5921714"/>
            <a:ext cx="30755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targets</a:t>
            </a:r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	+=	</a:t>
            </a:r>
            <a:r>
              <a:rPr lang="fr-F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learn.yb</a:t>
            </a:r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B02968FB-E2D6-4E0D-8FB7-0F5DCEC50214}"/>
              </a:ext>
            </a:extLst>
          </p:cNvPr>
          <p:cNvSpPr txBox="1"/>
          <p:nvPr/>
        </p:nvSpPr>
        <p:spPr>
          <a:xfrm>
            <a:off x="1254177" y="6273926"/>
            <a:ext cx="30755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losses</a:t>
            </a:r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+=	</a:t>
            </a:r>
            <a:r>
              <a:rPr lang="fr-F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learn.loss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C6FEB7FB-0CE8-4A74-9547-1412EC19B1CE}"/>
              </a:ext>
            </a:extLst>
          </p:cNvPr>
          <p:cNvSpPr txBox="1"/>
          <p:nvPr/>
        </p:nvSpPr>
        <p:spPr>
          <a:xfrm>
            <a:off x="6334540" y="4427032"/>
            <a:ext cx="353967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CrossEntropyLossFlat</a:t>
            </a:r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BaseLoss</a:t>
            </a:r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DEEA0F63-10E6-4252-B17C-DF0B31D3BEC5}"/>
              </a:ext>
            </a:extLst>
          </p:cNvPr>
          <p:cNvSpPr txBox="1"/>
          <p:nvPr/>
        </p:nvSpPr>
        <p:spPr>
          <a:xfrm>
            <a:off x="6674426" y="5054355"/>
            <a:ext cx="473099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activation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(self, x):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(x, dim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self.axis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28F83249-1580-4B20-BCA0-3141E5182970}"/>
              </a:ext>
            </a:extLst>
          </p:cNvPr>
          <p:cNvSpPr txBox="1"/>
          <p:nvPr/>
        </p:nvSpPr>
        <p:spPr>
          <a:xfrm>
            <a:off x="6674426" y="5518797"/>
            <a:ext cx="4759768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decodes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(self, x):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x.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argmax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self.axis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3796D0C-A7C8-40CA-B946-07255DDAE2B9}"/>
              </a:ext>
            </a:extLst>
          </p:cNvPr>
          <p:cNvSpPr txBox="1"/>
          <p:nvPr/>
        </p:nvSpPr>
        <p:spPr>
          <a:xfrm>
            <a:off x="570452" y="44631"/>
            <a:ext cx="6346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Connecteur : en angle 2">
            <a:extLst>
              <a:ext uri="{FF2B5EF4-FFF2-40B4-BE49-F238E27FC236}">
                <a16:creationId xmlns:a16="http://schemas.microsoft.com/office/drawing/2014/main" id="{61F8AC14-C004-4AE1-998C-A40EA17C4C63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-365856" y="3027821"/>
            <a:ext cx="2427802" cy="3706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 : en angle 35">
            <a:extLst>
              <a:ext uri="{FF2B5EF4-FFF2-40B4-BE49-F238E27FC236}">
                <a16:creationId xmlns:a16="http://schemas.microsoft.com/office/drawing/2014/main" id="{FFDA488F-6D63-46A7-85F1-FAE1CF32B2AA}"/>
              </a:ext>
            </a:extLst>
          </p:cNvPr>
          <p:cNvCxnSpPr>
            <a:cxnSpLocks/>
            <a:endCxn id="17" idx="3"/>
          </p:cNvCxnSpPr>
          <p:nvPr/>
        </p:nvCxnSpPr>
        <p:spPr>
          <a:xfrm rot="16200000" flipV="1">
            <a:off x="6799239" y="3785316"/>
            <a:ext cx="1073789" cy="2096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 : en angle 37">
            <a:extLst>
              <a:ext uri="{FF2B5EF4-FFF2-40B4-BE49-F238E27FC236}">
                <a16:creationId xmlns:a16="http://schemas.microsoft.com/office/drawing/2014/main" id="{F78AFF97-59B0-49E4-B459-71603F173CAF}"/>
              </a:ext>
            </a:extLst>
          </p:cNvPr>
          <p:cNvCxnSpPr>
            <a:cxnSpLocks/>
            <a:endCxn id="11" idx="3"/>
          </p:cNvCxnSpPr>
          <p:nvPr/>
        </p:nvCxnSpPr>
        <p:spPr>
          <a:xfrm rot="16200000" flipV="1">
            <a:off x="6464210" y="3217669"/>
            <a:ext cx="1970430" cy="4362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A8A8D68E-2AEA-4032-ADA9-1A6F0268DFAE}"/>
              </a:ext>
            </a:extLst>
          </p:cNvPr>
          <p:cNvSpPr txBox="1"/>
          <p:nvPr/>
        </p:nvSpPr>
        <p:spPr>
          <a:xfrm>
            <a:off x="4441572" y="5223632"/>
            <a:ext cx="18929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fr-FR" sz="14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with_input</a:t>
            </a:r>
            <a:endParaRPr lang="fr-FR" sz="1400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BE838EC4-4AE7-4F18-B4A7-529CBCF7943D}"/>
              </a:ext>
            </a:extLst>
          </p:cNvPr>
          <p:cNvSpPr txBox="1"/>
          <p:nvPr/>
        </p:nvSpPr>
        <p:spPr>
          <a:xfrm>
            <a:off x="4441572" y="6273926"/>
            <a:ext cx="18929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fr-FR" sz="14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with_loss</a:t>
            </a:r>
            <a:endParaRPr lang="fr-FR" sz="1400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35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33FB153-FE2B-4762-BBCA-37F905A3821E}"/>
              </a:ext>
            </a:extLst>
          </p:cNvPr>
          <p:cNvSpPr txBox="1"/>
          <p:nvPr/>
        </p:nvSpPr>
        <p:spPr>
          <a:xfrm>
            <a:off x="973408" y="870925"/>
            <a:ext cx="512259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item,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rm_type_tfms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with_input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A20DBC9-746E-4812-8DD0-F9175AE92D99}"/>
              </a:ext>
            </a:extLst>
          </p:cNvPr>
          <p:cNvSpPr txBox="1"/>
          <p:nvPr/>
        </p:nvSpPr>
        <p:spPr>
          <a:xfrm>
            <a:off x="1306772" y="1308931"/>
            <a:ext cx="720149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 = 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self.dls.test_dl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([item] , 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rm_type_tfms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rm_type_tfms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num_workers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=0)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E4E060F-9650-43C7-81F9-E027C411CA46}"/>
              </a:ext>
            </a:extLst>
          </p:cNvPr>
          <p:cNvSpPr txBox="1"/>
          <p:nvPr/>
        </p:nvSpPr>
        <p:spPr>
          <a:xfrm>
            <a:off x="1306771" y="1711413"/>
            <a:ext cx="720149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inp,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,_,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dec_preds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</a:t>
            </a:r>
            <a:r>
              <a:rPr lang="en-US" sz="14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en-US" sz="1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dl, 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with_input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with_decoded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92C61E2-3A81-46F8-9F14-838FBD21E11B}"/>
              </a:ext>
            </a:extLst>
          </p:cNvPr>
          <p:cNvSpPr txBox="1"/>
          <p:nvPr/>
        </p:nvSpPr>
        <p:spPr>
          <a:xfrm>
            <a:off x="1306771" y="2516377"/>
            <a:ext cx="720149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getattr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self.dls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n_inp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6DFEDD2-5336-44AE-BC1F-AAB20FE20BAF}"/>
              </a:ext>
            </a:extLst>
          </p:cNvPr>
          <p:cNvSpPr txBox="1"/>
          <p:nvPr/>
        </p:nvSpPr>
        <p:spPr>
          <a:xfrm>
            <a:off x="1306770" y="2113895"/>
            <a:ext cx="720149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self.dls.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decode_batch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tuplify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dec_preds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))[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AC87DC4-AC45-4AA9-ACB4-8338548DFE6E}"/>
              </a:ext>
            </a:extLst>
          </p:cNvPr>
          <p:cNvSpPr txBox="1"/>
          <p:nvPr/>
        </p:nvSpPr>
        <p:spPr>
          <a:xfrm>
            <a:off x="1306771" y="2918859"/>
            <a:ext cx="720149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dec_inp,dec_targ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detuplify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[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[:i],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[i:]])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71C743A-A26C-4CB4-AED9-18CA8A87BCE0}"/>
              </a:ext>
            </a:extLst>
          </p:cNvPr>
          <p:cNvSpPr txBox="1"/>
          <p:nvPr/>
        </p:nvSpPr>
        <p:spPr>
          <a:xfrm>
            <a:off x="1306770" y="3321342"/>
            <a:ext cx="720149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dec_targ,dec_preds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],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76FB8007-24FD-4FD7-9E13-AA9956DAFDB6}"/>
              </a:ext>
            </a:extLst>
          </p:cNvPr>
          <p:cNvCxnSpPr>
            <a:cxnSpLocks/>
          </p:cNvCxnSpPr>
          <p:nvPr/>
        </p:nvCxnSpPr>
        <p:spPr>
          <a:xfrm>
            <a:off x="1040864" y="3895252"/>
            <a:ext cx="7467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F3A0C722-C22C-42AC-B67B-E9D88118E499}"/>
              </a:ext>
            </a:extLst>
          </p:cNvPr>
          <p:cNvSpPr txBox="1"/>
          <p:nvPr/>
        </p:nvSpPr>
        <p:spPr>
          <a:xfrm>
            <a:off x="1040864" y="4064755"/>
            <a:ext cx="364019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TfmDL.decode_batch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36711BA-CBBC-4DDB-9503-795AEAF8761D}"/>
              </a:ext>
            </a:extLst>
          </p:cNvPr>
          <p:cNvSpPr txBox="1"/>
          <p:nvPr/>
        </p:nvSpPr>
        <p:spPr>
          <a:xfrm>
            <a:off x="1306770" y="4873368"/>
            <a:ext cx="60935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self.after_batch.decode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FC0064C-9916-4C68-B97A-0183BC6A88E0}"/>
              </a:ext>
            </a:extLst>
          </p:cNvPr>
          <p:cNvSpPr txBox="1"/>
          <p:nvPr/>
        </p:nvSpPr>
        <p:spPr>
          <a:xfrm>
            <a:off x="1306770" y="4500534"/>
            <a:ext cx="60935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retain_types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(b,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typs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self._types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AD740A7-C185-428D-B748-E6836307202F}"/>
              </a:ext>
            </a:extLst>
          </p:cNvPr>
          <p:cNvSpPr txBox="1"/>
          <p:nvPr/>
        </p:nvSpPr>
        <p:spPr>
          <a:xfrm>
            <a:off x="1306770" y="5619036"/>
            <a:ext cx="60935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self.before_batch.decode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B70F4B9-6A3E-4049-A702-E06A4554D38B}"/>
              </a:ext>
            </a:extLst>
          </p:cNvPr>
          <p:cNvSpPr txBox="1"/>
          <p:nvPr/>
        </p:nvSpPr>
        <p:spPr>
          <a:xfrm>
            <a:off x="1306770" y="5991870"/>
            <a:ext cx="60935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self.after_item.decode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0C69CC0-020F-4D14-B4E7-4DDBAF0FF473}"/>
              </a:ext>
            </a:extLst>
          </p:cNvPr>
          <p:cNvSpPr txBox="1"/>
          <p:nvPr/>
        </p:nvSpPr>
        <p:spPr>
          <a:xfrm>
            <a:off x="1306770" y="6364704"/>
            <a:ext cx="60935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self.dataset.decode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[or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noop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3B0B54A-2059-4F5B-82E3-D4DED9A96501}"/>
              </a:ext>
            </a:extLst>
          </p:cNvPr>
          <p:cNvSpPr txBox="1"/>
          <p:nvPr/>
        </p:nvSpPr>
        <p:spPr>
          <a:xfrm>
            <a:off x="1306770" y="5246202"/>
            <a:ext cx="60935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batch_to_samples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16434EC-1CB6-41F2-BD90-9182ABF0673D}"/>
              </a:ext>
            </a:extLst>
          </p:cNvPr>
          <p:cNvSpPr txBox="1"/>
          <p:nvPr/>
        </p:nvSpPr>
        <p:spPr>
          <a:xfrm>
            <a:off x="570452" y="44631"/>
            <a:ext cx="5588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Connecteur : en angle 12">
            <a:extLst>
              <a:ext uri="{FF2B5EF4-FFF2-40B4-BE49-F238E27FC236}">
                <a16:creationId xmlns:a16="http://schemas.microsoft.com/office/drawing/2014/main" id="{14B02F16-82C5-4B7C-B046-8B211848C2CD}"/>
              </a:ext>
            </a:extLst>
          </p:cNvPr>
          <p:cNvCxnSpPr>
            <a:cxnSpLocks/>
            <a:stCxn id="8" idx="3"/>
            <a:endCxn id="15" idx="3"/>
          </p:cNvCxnSpPr>
          <p:nvPr/>
        </p:nvCxnSpPr>
        <p:spPr>
          <a:xfrm flipH="1">
            <a:off x="4681057" y="2267784"/>
            <a:ext cx="3827208" cy="1966248"/>
          </a:xfrm>
          <a:prstGeom prst="bentConnector3">
            <a:avLst>
              <a:gd name="adj1" fmla="val -59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2362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83B5CCCE-C649-4976-AE79-2B2C81269A19}"/>
              </a:ext>
            </a:extLst>
          </p:cNvPr>
          <p:cNvSpPr txBox="1"/>
          <p:nvPr/>
        </p:nvSpPr>
        <p:spPr>
          <a:xfrm>
            <a:off x="972573" y="797601"/>
            <a:ext cx="547017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ds_idx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=1, dl=None,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max_n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=9,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shuffle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7E70037-2FC8-49FA-88F5-2A5C8D415958}"/>
              </a:ext>
            </a:extLst>
          </p:cNvPr>
          <p:cNvSpPr txBox="1"/>
          <p:nvPr/>
        </p:nvSpPr>
        <p:spPr>
          <a:xfrm>
            <a:off x="1578127" y="1242847"/>
            <a:ext cx="560284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dl.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one_batch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D1ED313-1078-4547-87BC-011C7769D6F5}"/>
              </a:ext>
            </a:extLst>
          </p:cNvPr>
          <p:cNvSpPr txBox="1"/>
          <p:nvPr/>
        </p:nvSpPr>
        <p:spPr>
          <a:xfrm>
            <a:off x="1578127" y="1666120"/>
            <a:ext cx="560284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_,_,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dec_preds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</a:t>
            </a:r>
            <a:r>
              <a:rPr lang="en-US" sz="14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en-US" sz="1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dl=[b], </a:t>
            </a:r>
            <a:r>
              <a:rPr lang="en-US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with_decoded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237A3EA-49C6-4A9D-B7DD-7BBB6F0B7A51}"/>
              </a:ext>
            </a:extLst>
          </p:cNvPr>
          <p:cNvSpPr txBox="1"/>
          <p:nvPr/>
        </p:nvSpPr>
        <p:spPr>
          <a:xfrm>
            <a:off x="1578127" y="2089393"/>
            <a:ext cx="560284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self.dls.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(b, 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dec_preds</a:t>
            </a:r>
            <a:r>
              <a:rPr lang="fr-FR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C975F38F-4186-4D67-B969-A28DD20A1E75}"/>
              </a:ext>
            </a:extLst>
          </p:cNvPr>
          <p:cNvCxnSpPr>
            <a:cxnSpLocks/>
          </p:cNvCxnSpPr>
          <p:nvPr/>
        </p:nvCxnSpPr>
        <p:spPr>
          <a:xfrm>
            <a:off x="972573" y="2550940"/>
            <a:ext cx="5948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66D3D283-5800-44C7-9B58-D6CC807C5EAB}"/>
              </a:ext>
            </a:extLst>
          </p:cNvPr>
          <p:cNvSpPr txBox="1"/>
          <p:nvPr/>
        </p:nvSpPr>
        <p:spPr>
          <a:xfrm>
            <a:off x="1578127" y="3477093"/>
            <a:ext cx="560284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b_out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b[: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self.n_inp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tuple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(out)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60FF0CB-D7B7-422A-8EC9-0D8D34352113}"/>
              </a:ext>
            </a:extLst>
          </p:cNvPr>
          <p:cNvSpPr txBox="1"/>
          <p:nvPr/>
        </p:nvSpPr>
        <p:spPr>
          <a:xfrm>
            <a:off x="1578127" y="3098283"/>
            <a:ext cx="560284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x,y,its = self.show_batch(b, max_n=max_n, show=False)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9E60667-C830-462A-AFA1-D17B614BB920}"/>
              </a:ext>
            </a:extLst>
          </p:cNvPr>
          <p:cNvSpPr txBox="1"/>
          <p:nvPr/>
        </p:nvSpPr>
        <p:spPr>
          <a:xfrm>
            <a:off x="972573" y="2651608"/>
            <a:ext cx="472355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TfmDL.show_results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AC13B1D-E4AE-44D7-8633-3139FB67E4BC}"/>
              </a:ext>
            </a:extLst>
          </p:cNvPr>
          <p:cNvSpPr txBox="1"/>
          <p:nvPr/>
        </p:nvSpPr>
        <p:spPr>
          <a:xfrm>
            <a:off x="1578127" y="3855903"/>
            <a:ext cx="560284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x1,y1,outs 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show_batch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b_out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max_n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max_n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show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9C91760-2236-4074-9AD4-EF20BFD0C9C6}"/>
              </a:ext>
            </a:extLst>
          </p:cNvPr>
          <p:cNvSpPr txBox="1"/>
          <p:nvPr/>
        </p:nvSpPr>
        <p:spPr>
          <a:xfrm>
            <a:off x="1578127" y="4234713"/>
            <a:ext cx="560284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 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(x, y, its, outs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self.n_inp</a:t>
            </a:r>
            <a:r>
              <a:rPr lang="en-US" sz="14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:]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1517C3C8-1AE7-4B59-A68F-4AA247BB21C7}"/>
              </a:ext>
            </a:extLst>
          </p:cNvPr>
          <p:cNvSpPr txBox="1"/>
          <p:nvPr/>
        </p:nvSpPr>
        <p:spPr>
          <a:xfrm>
            <a:off x="1578127" y="4613523"/>
            <a:ext cx="560284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@typedispatch </a:t>
            </a:r>
            <a:r>
              <a:rPr lang="pt-B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r>
              <a:rPr lang="pt-B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pt-B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res, ctxs</a:t>
            </a:r>
            <a:r>
              <a:rPr lang="pt-B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ctxs, max_n</a:t>
            </a:r>
            <a:r>
              <a:rPr lang="pt-B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max_n)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BBCA449-5A83-4044-A8F6-C023AA1F1352}"/>
              </a:ext>
            </a:extLst>
          </p:cNvPr>
          <p:cNvSpPr txBox="1"/>
          <p:nvPr/>
        </p:nvSpPr>
        <p:spPr>
          <a:xfrm>
            <a:off x="570452" y="44631"/>
            <a:ext cx="6607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Connecteur : en angle 2">
            <a:extLst>
              <a:ext uri="{FF2B5EF4-FFF2-40B4-BE49-F238E27FC236}">
                <a16:creationId xmlns:a16="http://schemas.microsoft.com/office/drawing/2014/main" id="{B03EFF45-FED9-4813-B8E6-00150173E728}"/>
              </a:ext>
            </a:extLst>
          </p:cNvPr>
          <p:cNvCxnSpPr>
            <a:cxnSpLocks/>
            <a:stCxn id="11" idx="3"/>
            <a:endCxn id="19" idx="3"/>
          </p:cNvCxnSpPr>
          <p:nvPr/>
        </p:nvCxnSpPr>
        <p:spPr>
          <a:xfrm flipH="1">
            <a:off x="5696125" y="1820009"/>
            <a:ext cx="1484851" cy="1000876"/>
          </a:xfrm>
          <a:prstGeom prst="bentConnector3">
            <a:avLst>
              <a:gd name="adj1" fmla="val -153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0F220A85-2F14-43B7-ADAA-3DB07B029B7A}"/>
              </a:ext>
            </a:extLst>
          </p:cNvPr>
          <p:cNvSpPr txBox="1"/>
          <p:nvPr/>
        </p:nvSpPr>
        <p:spPr>
          <a:xfrm>
            <a:off x="972573" y="5110980"/>
            <a:ext cx="472355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TfmDL.show_batch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(b, show=False)</a:t>
            </a:r>
          </a:p>
        </p:txBody>
      </p:sp>
      <p:cxnSp>
        <p:nvCxnSpPr>
          <p:cNvPr id="29" name="Connecteur : en angle 28">
            <a:extLst>
              <a:ext uri="{FF2B5EF4-FFF2-40B4-BE49-F238E27FC236}">
                <a16:creationId xmlns:a16="http://schemas.microsoft.com/office/drawing/2014/main" id="{D92436DE-FDA0-436E-A1FE-FE6364B4BC09}"/>
              </a:ext>
            </a:extLst>
          </p:cNvPr>
          <p:cNvCxnSpPr>
            <a:cxnSpLocks/>
            <a:stCxn id="17" idx="3"/>
            <a:endCxn id="27" idx="3"/>
          </p:cNvCxnSpPr>
          <p:nvPr/>
        </p:nvCxnSpPr>
        <p:spPr>
          <a:xfrm flipH="1">
            <a:off x="5696125" y="3252172"/>
            <a:ext cx="1484851" cy="2028085"/>
          </a:xfrm>
          <a:prstGeom prst="bentConnector3">
            <a:avLst>
              <a:gd name="adj1" fmla="val -153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C104031B-3710-4251-826C-ADF393137A1B}"/>
              </a:ext>
            </a:extLst>
          </p:cNvPr>
          <p:cNvCxnSpPr>
            <a:stCxn id="21" idx="3"/>
          </p:cNvCxnSpPr>
          <p:nvPr/>
        </p:nvCxnSpPr>
        <p:spPr>
          <a:xfrm>
            <a:off x="7180976" y="4009792"/>
            <a:ext cx="486562" cy="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A7D71380-4C71-41CF-A8BF-4F9A5DC9CDBA}"/>
              </a:ext>
            </a:extLst>
          </p:cNvPr>
          <p:cNvSpPr txBox="1"/>
          <p:nvPr/>
        </p:nvSpPr>
        <p:spPr>
          <a:xfrm>
            <a:off x="1578127" y="5592325"/>
            <a:ext cx="560284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 =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self.after_batch.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decode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3BFE0E90-9A22-40B5-912B-A3A368EE4D86}"/>
              </a:ext>
            </a:extLst>
          </p:cNvPr>
          <p:cNvSpPr txBox="1"/>
          <p:nvPr/>
        </p:nvSpPr>
        <p:spPr>
          <a:xfrm>
            <a:off x="1578127" y="5977618"/>
            <a:ext cx="754909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its =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before_batch.decode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after_item.decode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fr-FR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sz="14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decode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batch_to_samples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CD63F288-9399-4D2A-9870-59BF75656965}"/>
              </a:ext>
            </a:extLst>
          </p:cNvPr>
          <p:cNvSpPr txBox="1"/>
          <p:nvPr/>
        </p:nvSpPr>
        <p:spPr>
          <a:xfrm>
            <a:off x="1578126" y="6362492"/>
            <a:ext cx="560284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detuplify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(b[: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self.n_inp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]),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detuplify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(b[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self.n_inp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:]),its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Bulle narrative : rectangle à coins arrondis 41">
            <a:extLst>
              <a:ext uri="{FF2B5EF4-FFF2-40B4-BE49-F238E27FC236}">
                <a16:creationId xmlns:a16="http://schemas.microsoft.com/office/drawing/2014/main" id="{55485950-AE71-4E58-819B-562F1F55B357}"/>
              </a:ext>
            </a:extLst>
          </p:cNvPr>
          <p:cNvSpPr/>
          <p:nvPr/>
        </p:nvSpPr>
        <p:spPr>
          <a:xfrm>
            <a:off x="7985871" y="2865029"/>
            <a:ext cx="3918657" cy="2240134"/>
          </a:xfrm>
          <a:prstGeom prst="wedgeRoundRectCallout">
            <a:avLst>
              <a:gd name="adj1" fmla="val -70031"/>
              <a:gd name="adj2" fmla="val 3551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xb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[0] ,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yb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 are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only for type dispatch, to select the right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b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items =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tuples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containing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items : (input,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collated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the batch</a:t>
            </a:r>
            <a:b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outs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tuples, the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fully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decoded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predictions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corresponding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the inputs</a:t>
            </a:r>
            <a:b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can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iterate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display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input,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label, and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corresponding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endParaRPr lang="fr-FR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482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2ED0EB56-FB06-4C9D-AEA1-B828B6354D88}"/>
              </a:ext>
            </a:extLst>
          </p:cNvPr>
          <p:cNvSpPr txBox="1"/>
          <p:nvPr/>
        </p:nvSpPr>
        <p:spPr>
          <a:xfrm>
            <a:off x="5660244" y="5766810"/>
            <a:ext cx="2727593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DataLoaders.from_dsets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9D14E6D-CA4D-42C4-8755-93BA7812EC41}"/>
              </a:ext>
            </a:extLst>
          </p:cNvPr>
          <p:cNvSpPr txBox="1"/>
          <p:nvPr/>
        </p:nvSpPr>
        <p:spPr>
          <a:xfrm>
            <a:off x="1492693" y="2736349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from_df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DEDFCF2D-B642-4287-85C0-3F8332F7DAC7}"/>
              </a:ext>
            </a:extLst>
          </p:cNvPr>
          <p:cNvSpPr txBox="1"/>
          <p:nvPr/>
        </p:nvSpPr>
        <p:spPr>
          <a:xfrm>
            <a:off x="570452" y="44631"/>
            <a:ext cx="5764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 instance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B6698353-A46C-4C4C-A620-A6ECC46B458B}"/>
              </a:ext>
            </a:extLst>
          </p:cNvPr>
          <p:cNvSpPr txBox="1"/>
          <p:nvPr/>
        </p:nvSpPr>
        <p:spPr>
          <a:xfrm rot="16200000">
            <a:off x="4766835" y="5797587"/>
            <a:ext cx="1138942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A87C517-6AF9-4650-9E33-BBB215740F21}"/>
              </a:ext>
            </a:extLst>
          </p:cNvPr>
          <p:cNvSpPr txBox="1"/>
          <p:nvPr/>
        </p:nvSpPr>
        <p:spPr>
          <a:xfrm>
            <a:off x="5666035" y="6167004"/>
            <a:ext cx="2727593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DataLoaders.from_dblock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2C56510-2B06-4D9C-96E3-399499B75544}"/>
              </a:ext>
            </a:extLst>
          </p:cNvPr>
          <p:cNvSpPr txBox="1"/>
          <p:nvPr/>
        </p:nvSpPr>
        <p:spPr>
          <a:xfrm>
            <a:off x="1482604" y="5376046"/>
            <a:ext cx="3025062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Datasets.dataloaders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9749C8C-7624-4561-B772-35BADA17BF64}"/>
              </a:ext>
            </a:extLst>
          </p:cNvPr>
          <p:cNvSpPr txBox="1"/>
          <p:nvPr/>
        </p:nvSpPr>
        <p:spPr>
          <a:xfrm>
            <a:off x="1482602" y="5773805"/>
            <a:ext cx="3025063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Datasets.weighted_dataloaders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0E5108F-4D13-41D1-BB1A-73421B9EBD56}"/>
              </a:ext>
            </a:extLst>
          </p:cNvPr>
          <p:cNvSpPr txBox="1"/>
          <p:nvPr/>
        </p:nvSpPr>
        <p:spPr>
          <a:xfrm>
            <a:off x="1482602" y="6173388"/>
            <a:ext cx="3025063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Datasets.partial_dataloaders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4B942898-9778-4DF7-B372-4BB4C3481129}"/>
              </a:ext>
            </a:extLst>
          </p:cNvPr>
          <p:cNvSpPr txBox="1"/>
          <p:nvPr/>
        </p:nvSpPr>
        <p:spPr>
          <a:xfrm rot="16200000">
            <a:off x="592967" y="5788272"/>
            <a:ext cx="1139562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66625FA-755F-417D-BAAC-EBA33B8F4876}"/>
              </a:ext>
            </a:extLst>
          </p:cNvPr>
          <p:cNvSpPr txBox="1"/>
          <p:nvPr/>
        </p:nvSpPr>
        <p:spPr>
          <a:xfrm>
            <a:off x="5660244" y="5366616"/>
            <a:ext cx="2727593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612DF5DC-9491-40DB-B14D-A85D3EB2A43D}"/>
              </a:ext>
            </a:extLst>
          </p:cNvPr>
          <p:cNvSpPr txBox="1"/>
          <p:nvPr/>
        </p:nvSpPr>
        <p:spPr>
          <a:xfrm>
            <a:off x="1492693" y="3116095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from_csv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E8C1080E-35AD-49ED-8E3A-E29305D182EA}"/>
              </a:ext>
            </a:extLst>
          </p:cNvPr>
          <p:cNvSpPr txBox="1"/>
          <p:nvPr/>
        </p:nvSpPr>
        <p:spPr>
          <a:xfrm>
            <a:off x="1492693" y="2327435"/>
            <a:ext cx="2334538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CollabDataLoaders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A4E0E963-4929-415C-BC1F-A54969C37490}"/>
              </a:ext>
            </a:extLst>
          </p:cNvPr>
          <p:cNvSpPr txBox="1"/>
          <p:nvPr/>
        </p:nvSpPr>
        <p:spPr>
          <a:xfrm>
            <a:off x="4030382" y="871862"/>
            <a:ext cx="2334538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ImageDataLoaders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6B610616-6116-498F-9D04-AA13EB6A47FC}"/>
              </a:ext>
            </a:extLst>
          </p:cNvPr>
          <p:cNvSpPr txBox="1"/>
          <p:nvPr/>
        </p:nvSpPr>
        <p:spPr>
          <a:xfrm>
            <a:off x="4030382" y="1270152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from_folder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D2AF262F-D843-42B6-B6D9-14C39A42CEA2}"/>
              </a:ext>
            </a:extLst>
          </p:cNvPr>
          <p:cNvSpPr txBox="1"/>
          <p:nvPr/>
        </p:nvSpPr>
        <p:spPr>
          <a:xfrm>
            <a:off x="4030382" y="1664498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from_path_func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38FF2585-197C-4A00-8AC3-29C51CBCB59E}"/>
              </a:ext>
            </a:extLst>
          </p:cNvPr>
          <p:cNvSpPr txBox="1"/>
          <p:nvPr/>
        </p:nvSpPr>
        <p:spPr>
          <a:xfrm>
            <a:off x="4030382" y="2058844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from_name_func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A9BD743A-2F55-4B16-957E-50C10FF1A124}"/>
              </a:ext>
            </a:extLst>
          </p:cNvPr>
          <p:cNvSpPr txBox="1"/>
          <p:nvPr/>
        </p:nvSpPr>
        <p:spPr>
          <a:xfrm>
            <a:off x="4030382" y="2453190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from_path_re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19E6AE2B-D7B4-45F1-84FF-8A1BEB28C624}"/>
              </a:ext>
            </a:extLst>
          </p:cNvPr>
          <p:cNvSpPr txBox="1"/>
          <p:nvPr/>
        </p:nvSpPr>
        <p:spPr>
          <a:xfrm>
            <a:off x="4030382" y="2847536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from_name_re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15A317CE-CD45-45F8-8BCB-717B43195D36}"/>
              </a:ext>
            </a:extLst>
          </p:cNvPr>
          <p:cNvSpPr txBox="1"/>
          <p:nvPr/>
        </p:nvSpPr>
        <p:spPr>
          <a:xfrm>
            <a:off x="4030382" y="3241882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from_df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43246108-C414-45F5-A4AF-E1462B3C377E}"/>
              </a:ext>
            </a:extLst>
          </p:cNvPr>
          <p:cNvSpPr txBox="1"/>
          <p:nvPr/>
        </p:nvSpPr>
        <p:spPr>
          <a:xfrm>
            <a:off x="4030382" y="3636228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from_csv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90858798-7C91-48E3-8441-27FEFCB6F910}"/>
              </a:ext>
            </a:extLst>
          </p:cNvPr>
          <p:cNvSpPr txBox="1"/>
          <p:nvPr/>
        </p:nvSpPr>
        <p:spPr>
          <a:xfrm>
            <a:off x="4030382" y="4030574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from_lists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4231DE66-107C-4569-98F4-ED6FAAE3A3E9}"/>
              </a:ext>
            </a:extLst>
          </p:cNvPr>
          <p:cNvSpPr txBox="1"/>
          <p:nvPr/>
        </p:nvSpPr>
        <p:spPr>
          <a:xfrm>
            <a:off x="6568071" y="871862"/>
            <a:ext cx="2334538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SegmentationDataLoaders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909362BA-8CEA-4CC7-B895-10D2CC0AC7C9}"/>
              </a:ext>
            </a:extLst>
          </p:cNvPr>
          <p:cNvSpPr txBox="1"/>
          <p:nvPr/>
        </p:nvSpPr>
        <p:spPr>
          <a:xfrm>
            <a:off x="6568071" y="1264304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from_label_func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4B00D415-5643-45BF-A37A-DE561A611F0A}"/>
              </a:ext>
            </a:extLst>
          </p:cNvPr>
          <p:cNvSpPr txBox="1"/>
          <p:nvPr/>
        </p:nvSpPr>
        <p:spPr>
          <a:xfrm>
            <a:off x="1492693" y="871862"/>
            <a:ext cx="2334538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TabularDataLoaders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20E47EFB-C763-4217-9BD8-DC62F57E8241}"/>
              </a:ext>
            </a:extLst>
          </p:cNvPr>
          <p:cNvSpPr txBox="1"/>
          <p:nvPr/>
        </p:nvSpPr>
        <p:spPr>
          <a:xfrm>
            <a:off x="1492693" y="1272338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from_df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97BA3D13-850E-4D1E-9179-F359F02578D3}"/>
              </a:ext>
            </a:extLst>
          </p:cNvPr>
          <p:cNvSpPr txBox="1"/>
          <p:nvPr/>
        </p:nvSpPr>
        <p:spPr>
          <a:xfrm>
            <a:off x="1492693" y="1652084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from_csv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5D1B2825-8057-4F64-B7CB-DE36472379BA}"/>
              </a:ext>
            </a:extLst>
          </p:cNvPr>
          <p:cNvSpPr txBox="1"/>
          <p:nvPr/>
        </p:nvSpPr>
        <p:spPr>
          <a:xfrm>
            <a:off x="2497078" y="4643669"/>
            <a:ext cx="339199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DataBlock.dataloaders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ACD0135E-8BF7-454F-8773-A6250E8B3231}"/>
              </a:ext>
            </a:extLst>
          </p:cNvPr>
          <p:cNvSpPr txBox="1"/>
          <p:nvPr/>
        </p:nvSpPr>
        <p:spPr>
          <a:xfrm>
            <a:off x="993471" y="4642825"/>
            <a:ext cx="134033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DataBlock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C4BD1A42-6280-41A0-976B-C0DA99BC6FF9}"/>
              </a:ext>
            </a:extLst>
          </p:cNvPr>
          <p:cNvSpPr txBox="1"/>
          <p:nvPr/>
        </p:nvSpPr>
        <p:spPr>
          <a:xfrm rot="16200000">
            <a:off x="-570496" y="2451218"/>
            <a:ext cx="3497266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Factory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5B5929E5-D3C8-4416-8832-3C6005EF0C34}"/>
              </a:ext>
            </a:extLst>
          </p:cNvPr>
          <p:cNvSpPr txBox="1"/>
          <p:nvPr/>
        </p:nvSpPr>
        <p:spPr>
          <a:xfrm>
            <a:off x="9105760" y="871862"/>
            <a:ext cx="2334538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TextDataLoaders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5E3B40B5-A26E-40FA-AA45-4DBFDCFF2080}"/>
              </a:ext>
            </a:extLst>
          </p:cNvPr>
          <p:cNvSpPr txBox="1"/>
          <p:nvPr/>
        </p:nvSpPr>
        <p:spPr>
          <a:xfrm>
            <a:off x="9105760" y="1287311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from_folder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7E97FA62-6063-4BD1-8038-F08A2A26007B}"/>
              </a:ext>
            </a:extLst>
          </p:cNvPr>
          <p:cNvSpPr txBox="1"/>
          <p:nvPr/>
        </p:nvSpPr>
        <p:spPr>
          <a:xfrm>
            <a:off x="9105760" y="1677593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from_df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ADB795D0-D4F6-4F80-A521-29E431DA1C83}"/>
              </a:ext>
            </a:extLst>
          </p:cNvPr>
          <p:cNvSpPr txBox="1"/>
          <p:nvPr/>
        </p:nvSpPr>
        <p:spPr>
          <a:xfrm>
            <a:off x="9105760" y="2076264"/>
            <a:ext cx="23345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from_csv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F6CDD2B0-A9E7-4B90-AE85-733E4352F3E3}"/>
              </a:ext>
            </a:extLst>
          </p:cNvPr>
          <p:cNvSpPr/>
          <p:nvPr/>
        </p:nvSpPr>
        <p:spPr>
          <a:xfrm>
            <a:off x="369623" y="2327434"/>
            <a:ext cx="460910" cy="464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5649EA39-2E79-48F5-A9C5-C1F41450E4F7}"/>
              </a:ext>
            </a:extLst>
          </p:cNvPr>
          <p:cNvSpPr/>
          <p:nvPr/>
        </p:nvSpPr>
        <p:spPr>
          <a:xfrm>
            <a:off x="375725" y="4595336"/>
            <a:ext cx="460910" cy="464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62C78B-6D48-4FE4-9009-6A4D36058A89}"/>
              </a:ext>
            </a:extLst>
          </p:cNvPr>
          <p:cNvSpPr/>
          <p:nvPr/>
        </p:nvSpPr>
        <p:spPr>
          <a:xfrm>
            <a:off x="389948" y="5709079"/>
            <a:ext cx="460910" cy="464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509960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B3C4AA7-A8F7-45D2-9858-195A949C0DA4}"/>
              </a:ext>
            </a:extLst>
          </p:cNvPr>
          <p:cNvSpPr txBox="1"/>
          <p:nvPr/>
        </p:nvSpPr>
        <p:spPr>
          <a:xfrm>
            <a:off x="568252" y="50334"/>
            <a:ext cx="3964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Interface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3D25A7E-31B6-4488-B609-41BA7FDC4421}"/>
              </a:ext>
            </a:extLst>
          </p:cNvPr>
          <p:cNvSpPr txBox="1"/>
          <p:nvPr/>
        </p:nvSpPr>
        <p:spPr>
          <a:xfrm>
            <a:off x="7403707" y="2019782"/>
            <a:ext cx="189464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evice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{get}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266C700-F716-47DB-9A4F-BE242786AEBE}"/>
              </a:ext>
            </a:extLst>
          </p:cNvPr>
          <p:cNvSpPr txBox="1"/>
          <p:nvPr/>
        </p:nvSpPr>
        <p:spPr>
          <a:xfrm>
            <a:off x="7403707" y="3395016"/>
            <a:ext cx="189464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96CBB3C-DCD9-45D2-B012-D9DEF6D10F86}"/>
              </a:ext>
            </a:extLst>
          </p:cNvPr>
          <p:cNvSpPr txBox="1"/>
          <p:nvPr/>
        </p:nvSpPr>
        <p:spPr>
          <a:xfrm>
            <a:off x="9463130" y="1927449"/>
            <a:ext cx="189464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one_batch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 | 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b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before_fit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AE7CA92-5DAB-45F0-B1C8-F62B6A46FFA5}"/>
              </a:ext>
            </a:extLst>
          </p:cNvPr>
          <p:cNvSpPr txBox="1"/>
          <p:nvPr/>
        </p:nvSpPr>
        <p:spPr>
          <a:xfrm>
            <a:off x="9463130" y="3395016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load_learner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A7A4F06-D3F8-4C9C-A9F1-BBBD5FB36BB8}"/>
              </a:ext>
            </a:extLst>
          </p:cNvPr>
          <p:cNvSpPr txBox="1"/>
          <p:nvPr/>
        </p:nvSpPr>
        <p:spPr>
          <a:xfrm>
            <a:off x="7403707" y="3846767"/>
            <a:ext cx="189464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cuda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D6A3E0B-1B20-4725-B8BA-1C5427ED20EB}"/>
              </a:ext>
            </a:extLst>
          </p:cNvPr>
          <p:cNvSpPr txBox="1"/>
          <p:nvPr/>
        </p:nvSpPr>
        <p:spPr>
          <a:xfrm>
            <a:off x="7403707" y="2529699"/>
            <a:ext cx="189464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evice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{set}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5E7B91C-B393-40B1-8EEC-82239B8482CD}"/>
              </a:ext>
            </a:extLst>
          </p:cNvPr>
          <p:cNvSpPr txBox="1"/>
          <p:nvPr/>
        </p:nvSpPr>
        <p:spPr>
          <a:xfrm>
            <a:off x="7403707" y="2930989"/>
            <a:ext cx="189464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A4374A2-1BD1-432F-8A44-46516DBC2CE0}"/>
              </a:ext>
            </a:extLst>
          </p:cNvPr>
          <p:cNvSpPr txBox="1"/>
          <p:nvPr/>
        </p:nvSpPr>
        <p:spPr>
          <a:xfrm>
            <a:off x="9463130" y="2577046"/>
            <a:ext cx="189464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for dl in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self.loaders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dl.to(d)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15DD887-8300-4335-859F-DB27DAAF1B26}"/>
              </a:ext>
            </a:extLst>
          </p:cNvPr>
          <p:cNvSpPr txBox="1"/>
          <p:nvPr/>
        </p:nvSpPr>
        <p:spPr>
          <a:xfrm>
            <a:off x="7403707" y="1024244"/>
            <a:ext cx="189464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B0AB2D2-FCC7-431B-8C55-E08C931868B5}"/>
              </a:ext>
            </a:extLst>
          </p:cNvPr>
          <p:cNvSpPr txBox="1"/>
          <p:nvPr/>
        </p:nvSpPr>
        <p:spPr>
          <a:xfrm>
            <a:off x="9463130" y="1024244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__init__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65F560B-F64D-409C-8F0A-25C8180C10B6}"/>
              </a:ext>
            </a:extLst>
          </p:cNvPr>
          <p:cNvSpPr txBox="1"/>
          <p:nvPr/>
        </p:nvSpPr>
        <p:spPr>
          <a:xfrm>
            <a:off x="457199" y="1055021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loaders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D8D4452-A1AB-4033-991B-0C938C6CD0E4}"/>
              </a:ext>
            </a:extLst>
          </p:cNvPr>
          <p:cNvSpPr txBox="1"/>
          <p:nvPr/>
        </p:nvSpPr>
        <p:spPr>
          <a:xfrm>
            <a:off x="4721619" y="1055021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DistributedTrainer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AA338DF-417E-4911-9673-CE22FEBDBDA6}"/>
              </a:ext>
            </a:extLst>
          </p:cNvPr>
          <p:cNvSpPr txBox="1"/>
          <p:nvPr/>
        </p:nvSpPr>
        <p:spPr>
          <a:xfrm>
            <a:off x="457199" y="2690926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52A1543-111F-4902-B73F-8965196C2EC0}"/>
              </a:ext>
            </a:extLst>
          </p:cNvPr>
          <p:cNvSpPr txBox="1"/>
          <p:nvPr/>
        </p:nvSpPr>
        <p:spPr>
          <a:xfrm>
            <a:off x="4721619" y="2721703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do_epoch_train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9EFBBB9-9F97-4B02-BB45-1ACE0A76450F}"/>
              </a:ext>
            </a:extLst>
          </p:cNvPr>
          <p:cNvSpPr txBox="1"/>
          <p:nvPr/>
        </p:nvSpPr>
        <p:spPr>
          <a:xfrm>
            <a:off x="457201" y="3197328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9285BDE-2E4C-4AC7-812D-B80149BD5FE8}"/>
              </a:ext>
            </a:extLst>
          </p:cNvPr>
          <p:cNvSpPr txBox="1"/>
          <p:nvPr/>
        </p:nvSpPr>
        <p:spPr>
          <a:xfrm>
            <a:off x="4721619" y="3167601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Callbacks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F27A409-F055-4B47-AE43-EA3996128143}"/>
              </a:ext>
            </a:extLst>
          </p:cNvPr>
          <p:cNvSpPr txBox="1"/>
          <p:nvPr/>
        </p:nvSpPr>
        <p:spPr>
          <a:xfrm>
            <a:off x="457199" y="1588895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ds_idx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56F09BA-868B-4A5D-BFDC-A3315F5956AA}"/>
              </a:ext>
            </a:extLst>
          </p:cNvPr>
          <p:cNvSpPr txBox="1"/>
          <p:nvPr/>
        </p:nvSpPr>
        <p:spPr>
          <a:xfrm>
            <a:off x="4721619" y="1600526"/>
            <a:ext cx="189464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do_epoch_validate</a:t>
            </a:r>
            <a:b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validate |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tta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B0060EF-3FB3-4CB3-BB2D-30FBB8271E06}"/>
              </a:ext>
            </a:extLst>
          </p:cNvPr>
          <p:cNvSpPr txBox="1"/>
          <p:nvPr/>
        </p:nvSpPr>
        <p:spPr>
          <a:xfrm>
            <a:off x="457201" y="4254516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valid_ds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D789AB16-78D8-4CA4-9BB1-E02CBB5F3F4E}"/>
              </a:ext>
            </a:extLst>
          </p:cNvPr>
          <p:cNvSpPr txBox="1"/>
          <p:nvPr/>
        </p:nvSpPr>
        <p:spPr>
          <a:xfrm>
            <a:off x="4721619" y="4254516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Callbacks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A319F38-AD24-400F-B77D-3F66CFB2743E}"/>
              </a:ext>
            </a:extLst>
          </p:cNvPr>
          <p:cNvSpPr txBox="1"/>
          <p:nvPr/>
        </p:nvSpPr>
        <p:spPr>
          <a:xfrm>
            <a:off x="457199" y="3805718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train_ds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9C46EF0-E518-470B-A68C-9670274AF3C5}"/>
              </a:ext>
            </a:extLst>
          </p:cNvPr>
          <p:cNvSpPr txBox="1"/>
          <p:nvPr/>
        </p:nvSpPr>
        <p:spPr>
          <a:xfrm>
            <a:off x="4721619" y="3805718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__init__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ECBE1CA-00D2-40EC-A3A3-0E9ADBB876BE}"/>
              </a:ext>
            </a:extLst>
          </p:cNvPr>
          <p:cNvSpPr txBox="1"/>
          <p:nvPr/>
        </p:nvSpPr>
        <p:spPr>
          <a:xfrm>
            <a:off x="457201" y="4973150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dd_tfms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tfms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evt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ED70361D-EFFF-420A-B6AE-205A11DEEA04}"/>
              </a:ext>
            </a:extLst>
          </p:cNvPr>
          <p:cNvSpPr txBox="1"/>
          <p:nvPr/>
        </p:nvSpPr>
        <p:spPr>
          <a:xfrm>
            <a:off x="4721619" y="4989045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cnn_learner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9EF9DA5C-EDF9-4EAC-AA07-AF56405DD795}"/>
              </a:ext>
            </a:extLst>
          </p:cNvPr>
          <p:cNvSpPr txBox="1"/>
          <p:nvPr/>
        </p:nvSpPr>
        <p:spPr>
          <a:xfrm>
            <a:off x="457199" y="5738456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400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ew_empty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A9B6531D-0DC3-4C02-BC65-6F1AF8B88327}"/>
              </a:ext>
            </a:extLst>
          </p:cNvPr>
          <p:cNvSpPr txBox="1"/>
          <p:nvPr/>
        </p:nvSpPr>
        <p:spPr>
          <a:xfrm>
            <a:off x="4721619" y="5753844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7E089EAA-365D-494A-94EC-6E65678BFA2B}"/>
              </a:ext>
            </a:extLst>
          </p:cNvPr>
          <p:cNvSpPr txBox="1"/>
          <p:nvPr/>
        </p:nvSpPr>
        <p:spPr>
          <a:xfrm>
            <a:off x="2662197" y="1055021"/>
            <a:ext cx="189464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list(dl)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FE09F0B5-719C-4B62-92CA-ECEEF3BEDA4A}"/>
              </a:ext>
            </a:extLst>
          </p:cNvPr>
          <p:cNvSpPr txBox="1"/>
          <p:nvPr/>
        </p:nvSpPr>
        <p:spPr>
          <a:xfrm>
            <a:off x="2662197" y="1619672"/>
            <a:ext cx="189464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loaders[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4A0EE1FA-D2DD-44AD-84E8-C967E95E01E8}"/>
              </a:ext>
            </a:extLst>
          </p:cNvPr>
          <p:cNvSpPr txBox="1"/>
          <p:nvPr/>
        </p:nvSpPr>
        <p:spPr>
          <a:xfrm>
            <a:off x="2662197" y="2671480"/>
            <a:ext cx="189464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loaders[0]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BBE7017F-6560-47C3-BFC2-BDA57418F446}"/>
              </a:ext>
            </a:extLst>
          </p:cNvPr>
          <p:cNvSpPr txBox="1"/>
          <p:nvPr/>
        </p:nvSpPr>
        <p:spPr>
          <a:xfrm>
            <a:off x="2669852" y="3203308"/>
            <a:ext cx="189464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loaders[1]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35F128EF-9AD2-413D-BB52-B4231BB5AE19}"/>
              </a:ext>
            </a:extLst>
          </p:cNvPr>
          <p:cNvSpPr txBox="1"/>
          <p:nvPr/>
        </p:nvSpPr>
        <p:spPr>
          <a:xfrm>
            <a:off x="2654540" y="3803868"/>
            <a:ext cx="189464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loaders[0].dataset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B146FCD1-C80B-497E-BC9A-5515233DB73C}"/>
              </a:ext>
            </a:extLst>
          </p:cNvPr>
          <p:cNvSpPr txBox="1"/>
          <p:nvPr/>
        </p:nvSpPr>
        <p:spPr>
          <a:xfrm>
            <a:off x="2669852" y="4263859"/>
            <a:ext cx="189464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loaders[1].dataset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B3D9380C-BDC3-4A88-962A-82F71385A0E3}"/>
              </a:ext>
            </a:extLst>
          </p:cNvPr>
          <p:cNvSpPr txBox="1"/>
          <p:nvPr/>
        </p:nvSpPr>
        <p:spPr>
          <a:xfrm>
            <a:off x="2654540" y="4976768"/>
            <a:ext cx="189464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dl.’event’.add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tfms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6BFA458A-3F35-452B-B0CE-C2ED117EF61D}"/>
              </a:ext>
            </a:extLst>
          </p:cNvPr>
          <p:cNvSpPr txBox="1"/>
          <p:nvPr/>
        </p:nvSpPr>
        <p:spPr>
          <a:xfrm>
            <a:off x="2669852" y="5792316"/>
            <a:ext cx="1894646" cy="2154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dl.new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dl.dataset.new_empty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A0D5F0B0-0A6A-4471-9FB4-49006CB7B2D6}"/>
              </a:ext>
            </a:extLst>
          </p:cNvPr>
          <p:cNvSpPr txBox="1"/>
          <p:nvPr/>
        </p:nvSpPr>
        <p:spPr>
          <a:xfrm>
            <a:off x="7405730" y="5116792"/>
            <a:ext cx="411479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calls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delegated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dls.train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933A2B34-3508-410F-83A1-FEE3A2E041B2}"/>
              </a:ext>
            </a:extLst>
          </p:cNvPr>
          <p:cNvSpPr txBox="1"/>
          <p:nvPr/>
        </p:nvSpPr>
        <p:spPr>
          <a:xfrm>
            <a:off x="457199" y="6230525"/>
            <a:ext cx="3324226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test_dl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test_</a:t>
            </a:r>
            <a:r>
              <a:rPr lang="en-US" sz="1050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items</a:t>
            </a:r>
            <a:r>
              <a:rPr lang="en-US" sz="105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50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rm_type_tfms</a:t>
            </a:r>
            <a:r>
              <a:rPr lang="en-US" sz="105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50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num_workers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9C6FC78D-2D73-4F78-9E42-C9E4B9AC0494}"/>
              </a:ext>
            </a:extLst>
          </p:cNvPr>
          <p:cNvSpPr txBox="1"/>
          <p:nvPr/>
        </p:nvSpPr>
        <p:spPr>
          <a:xfrm>
            <a:off x="4721619" y="6230525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FCCB7E7-81BB-46AF-A3A9-6E7DD666B537}"/>
              </a:ext>
            </a:extLst>
          </p:cNvPr>
          <p:cNvSpPr txBox="1"/>
          <p:nvPr/>
        </p:nvSpPr>
        <p:spPr>
          <a:xfrm>
            <a:off x="5222345" y="683698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Called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in</a:t>
            </a:r>
          </a:p>
        </p:txBody>
      </p:sp>
    </p:spTree>
    <p:extLst>
      <p:ext uri="{BB962C8B-B14F-4D97-AF65-F5344CB8AC3E}">
        <p14:creationId xmlns:p14="http://schemas.microsoft.com/office/powerpoint/2010/main" val="28952216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DE2EB0E-0BA1-43C6-80EA-0C08481D2FE4}"/>
              </a:ext>
            </a:extLst>
          </p:cNvPr>
          <p:cNvSpPr txBox="1"/>
          <p:nvPr/>
        </p:nvSpPr>
        <p:spPr>
          <a:xfrm>
            <a:off x="568252" y="50334"/>
            <a:ext cx="3785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Interface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B4880E4-E972-480A-8753-E4C8769DDDAC}"/>
              </a:ext>
            </a:extLst>
          </p:cNvPr>
          <p:cNvSpPr txBox="1"/>
          <p:nvPr/>
        </p:nvSpPr>
        <p:spPr>
          <a:xfrm>
            <a:off x="478228" y="3101423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iter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(dl)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F30EEC1-6957-4CF5-A681-652040F0FE18}"/>
              </a:ext>
            </a:extLst>
          </p:cNvPr>
          <p:cNvSpPr txBox="1"/>
          <p:nvPr/>
        </p:nvSpPr>
        <p:spPr>
          <a:xfrm>
            <a:off x="4787618" y="3100913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all_batches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1776992-7530-42C7-9D69-C7CC62A11660}"/>
              </a:ext>
            </a:extLst>
          </p:cNvPr>
          <p:cNvSpPr txBox="1"/>
          <p:nvPr/>
        </p:nvSpPr>
        <p:spPr>
          <a:xfrm>
            <a:off x="478227" y="2690235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(dl)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896526D-97A3-4F8D-8211-51737BB4B0EB}"/>
              </a:ext>
            </a:extLst>
          </p:cNvPr>
          <p:cNvSpPr txBox="1"/>
          <p:nvPr/>
        </p:nvSpPr>
        <p:spPr>
          <a:xfrm>
            <a:off x="2709537" y="3132200"/>
            <a:ext cx="189464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iterator for batches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52B7309-862B-4885-8C80-2CA67C20FF26}"/>
              </a:ext>
            </a:extLst>
          </p:cNvPr>
          <p:cNvSpPr txBox="1"/>
          <p:nvPr/>
        </p:nvSpPr>
        <p:spPr>
          <a:xfrm>
            <a:off x="2709537" y="2690235"/>
            <a:ext cx="189464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number of batches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410A827-1CA0-4391-B59F-3A28B4EE0E98}"/>
              </a:ext>
            </a:extLst>
          </p:cNvPr>
          <p:cNvSpPr txBox="1"/>
          <p:nvPr/>
        </p:nvSpPr>
        <p:spPr>
          <a:xfrm>
            <a:off x="478222" y="4906025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EE7DE29-F7C1-4359-AFAF-85D965647C3E}"/>
              </a:ext>
            </a:extLst>
          </p:cNvPr>
          <p:cNvSpPr txBox="1"/>
          <p:nvPr/>
        </p:nvSpPr>
        <p:spPr>
          <a:xfrm>
            <a:off x="478220" y="5734858"/>
            <a:ext cx="3657051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new(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cls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=None, **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04A8060-8AAF-4010-AEA4-8DC528AEE6E0}"/>
              </a:ext>
            </a:extLst>
          </p:cNvPr>
          <p:cNvSpPr txBox="1"/>
          <p:nvPr/>
        </p:nvSpPr>
        <p:spPr>
          <a:xfrm>
            <a:off x="4787612" y="5768067"/>
            <a:ext cx="189464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tta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D63E884-2D4F-4844-BB5C-ACD818568A04}"/>
              </a:ext>
            </a:extLst>
          </p:cNvPr>
          <p:cNvSpPr txBox="1"/>
          <p:nvPr/>
        </p:nvSpPr>
        <p:spPr>
          <a:xfrm>
            <a:off x="478222" y="3550633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one_batch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A3AE621-E598-4841-8693-0239C8BDDB50}"/>
              </a:ext>
            </a:extLst>
          </p:cNvPr>
          <p:cNvSpPr txBox="1"/>
          <p:nvPr/>
        </p:nvSpPr>
        <p:spPr>
          <a:xfrm>
            <a:off x="4787614" y="3581410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9C57CF2-D14D-401C-B05F-6F4D6FBADDB5}"/>
              </a:ext>
            </a:extLst>
          </p:cNvPr>
          <p:cNvSpPr txBox="1"/>
          <p:nvPr/>
        </p:nvSpPr>
        <p:spPr>
          <a:xfrm>
            <a:off x="4787618" y="2690234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all_batches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575FFBE-687B-4B34-A86E-4CCF6C51B01A}"/>
              </a:ext>
            </a:extLst>
          </p:cNvPr>
          <p:cNvSpPr txBox="1"/>
          <p:nvPr/>
        </p:nvSpPr>
        <p:spPr>
          <a:xfrm>
            <a:off x="478221" y="1804321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get_idxs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55E60ED-17FC-4F38-9E27-F518DE43A206}"/>
              </a:ext>
            </a:extLst>
          </p:cNvPr>
          <p:cNvSpPr txBox="1"/>
          <p:nvPr/>
        </p:nvSpPr>
        <p:spPr>
          <a:xfrm>
            <a:off x="4787614" y="1800833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46C463D-69F8-4217-8CA1-8017D07A354F}"/>
              </a:ext>
            </a:extLst>
          </p:cNvPr>
          <p:cNvSpPr txBox="1"/>
          <p:nvPr/>
        </p:nvSpPr>
        <p:spPr>
          <a:xfrm>
            <a:off x="478222" y="1349056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69E5E18-E39F-4A86-889E-AB6AF1993E20}"/>
              </a:ext>
            </a:extLst>
          </p:cNvPr>
          <p:cNvSpPr txBox="1"/>
          <p:nvPr/>
        </p:nvSpPr>
        <p:spPr>
          <a:xfrm>
            <a:off x="4787613" y="1349056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tta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| Callbacks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DE3E0D2-8BFE-47FB-9BA6-B723B91E2368}"/>
              </a:ext>
            </a:extLst>
          </p:cNvPr>
          <p:cNvSpPr txBox="1"/>
          <p:nvPr/>
        </p:nvSpPr>
        <p:spPr>
          <a:xfrm>
            <a:off x="478221" y="4479988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E2D80EE-34D3-4C98-AFD6-9F86C9D3C6CD}"/>
              </a:ext>
            </a:extLst>
          </p:cNvPr>
          <p:cNvSpPr txBox="1"/>
          <p:nvPr/>
        </p:nvSpPr>
        <p:spPr>
          <a:xfrm>
            <a:off x="4787612" y="4494283"/>
            <a:ext cx="18946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.__init__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D9B8742-9C7C-47C9-836A-7D0B2066663A}"/>
              </a:ext>
            </a:extLst>
          </p:cNvPr>
          <p:cNvSpPr txBox="1"/>
          <p:nvPr/>
        </p:nvSpPr>
        <p:spPr>
          <a:xfrm>
            <a:off x="7598980" y="5244579"/>
            <a:ext cx="4114798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calls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delegated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79FD717-2A20-47E5-BD41-87B61609C74D}"/>
              </a:ext>
            </a:extLst>
          </p:cNvPr>
          <p:cNvSpPr txBox="1"/>
          <p:nvPr/>
        </p:nvSpPr>
        <p:spPr>
          <a:xfrm>
            <a:off x="5222345" y="977313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Called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in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55EA3C2-EAE6-44AB-9D36-4D7ACB2EEAA0}"/>
              </a:ext>
            </a:extLst>
          </p:cNvPr>
          <p:cNvSpPr txBox="1"/>
          <p:nvPr/>
        </p:nvSpPr>
        <p:spPr>
          <a:xfrm>
            <a:off x="2709537" y="3566021"/>
            <a:ext cx="189464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get first batch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8470EB9-6858-4B0D-8FF8-AE63726CD220}"/>
              </a:ext>
            </a:extLst>
          </p:cNvPr>
          <p:cNvSpPr txBox="1"/>
          <p:nvPr/>
        </p:nvSpPr>
        <p:spPr>
          <a:xfrm>
            <a:off x="2709537" y="1800833"/>
            <a:ext cx="189464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list of indexes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(shuffled)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111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CD687A16-E3C8-434C-B789-C38D84833D08}"/>
              </a:ext>
            </a:extLst>
          </p:cNvPr>
          <p:cNvSpPr/>
          <p:nvPr/>
        </p:nvSpPr>
        <p:spPr>
          <a:xfrm>
            <a:off x="271846" y="922959"/>
            <a:ext cx="8517855" cy="5568708"/>
          </a:xfrm>
          <a:prstGeom prst="rect">
            <a:avLst/>
          </a:prstGeom>
          <a:solidFill>
            <a:srgbClr val="FFFC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</a:t>
            </a:r>
            <a:endParaRPr lang="fr-F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3F96C82-CE77-4EFD-900F-E6285CFFE70A}"/>
              </a:ext>
            </a:extLst>
          </p:cNvPr>
          <p:cNvSpPr/>
          <p:nvPr/>
        </p:nvSpPr>
        <p:spPr>
          <a:xfrm>
            <a:off x="8947397" y="3016097"/>
            <a:ext cx="2917784" cy="1897879"/>
          </a:xfrm>
          <a:prstGeom prst="rect">
            <a:avLst/>
          </a:prstGeom>
          <a:solidFill>
            <a:srgbClr val="FFFC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8A54066-E2EB-4BEE-ACE6-5143D419B286}"/>
              </a:ext>
            </a:extLst>
          </p:cNvPr>
          <p:cNvSpPr/>
          <p:nvPr/>
        </p:nvSpPr>
        <p:spPr>
          <a:xfrm>
            <a:off x="8947397" y="922959"/>
            <a:ext cx="2917784" cy="1936784"/>
          </a:xfrm>
          <a:prstGeom prst="rect">
            <a:avLst/>
          </a:prstGeom>
          <a:solidFill>
            <a:srgbClr val="FFFC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E8B3A1-1C5E-44CB-B60E-EF09826B2EF9}"/>
              </a:ext>
            </a:extLst>
          </p:cNvPr>
          <p:cNvSpPr/>
          <p:nvPr/>
        </p:nvSpPr>
        <p:spPr>
          <a:xfrm>
            <a:off x="3662709" y="2055262"/>
            <a:ext cx="4792679" cy="4323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DE3AE6-93D4-4875-9A33-A7AADCD339CC}"/>
              </a:ext>
            </a:extLst>
          </p:cNvPr>
          <p:cNvSpPr/>
          <p:nvPr/>
        </p:nvSpPr>
        <p:spPr>
          <a:xfrm rot="16200000">
            <a:off x="6290610" y="4034815"/>
            <a:ext cx="3124073" cy="3397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Callbacks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98EC55-D086-4A78-BB20-A3E220E9096D}"/>
              </a:ext>
            </a:extLst>
          </p:cNvPr>
          <p:cNvSpPr/>
          <p:nvPr/>
        </p:nvSpPr>
        <p:spPr>
          <a:xfrm>
            <a:off x="4191411" y="2642673"/>
            <a:ext cx="3083225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dls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182141-7085-4EBD-A0F4-3111D7521B35}"/>
              </a:ext>
            </a:extLst>
          </p:cNvPr>
          <p:cNvSpPr/>
          <p:nvPr/>
        </p:nvSpPr>
        <p:spPr>
          <a:xfrm>
            <a:off x="4191411" y="3326664"/>
            <a:ext cx="3083226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: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Module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684615-104F-4C1B-895F-0D064920139E}"/>
              </a:ext>
            </a:extLst>
          </p:cNvPr>
          <p:cNvSpPr/>
          <p:nvPr/>
        </p:nvSpPr>
        <p:spPr>
          <a:xfrm>
            <a:off x="4191410" y="4007868"/>
            <a:ext cx="3083226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loss_func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Module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9F88F2-88C2-4604-8A2E-6945B5E63E87}"/>
              </a:ext>
            </a:extLst>
          </p:cNvPr>
          <p:cNvSpPr/>
          <p:nvPr/>
        </p:nvSpPr>
        <p:spPr>
          <a:xfrm>
            <a:off x="4191410" y="4689072"/>
            <a:ext cx="3083226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opt_func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Optimizer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F0875D-AA07-4C03-9028-A3166D9BC905}"/>
              </a:ext>
            </a:extLst>
          </p:cNvPr>
          <p:cNvSpPr/>
          <p:nvPr/>
        </p:nvSpPr>
        <p:spPr>
          <a:xfrm>
            <a:off x="4191410" y="5370276"/>
            <a:ext cx="3083226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F75427-3A45-4E76-B0D7-5E37E825FE82}"/>
              </a:ext>
            </a:extLst>
          </p:cNvPr>
          <p:cNvSpPr/>
          <p:nvPr/>
        </p:nvSpPr>
        <p:spPr>
          <a:xfrm>
            <a:off x="553799" y="1481280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B37550-6323-450D-9104-0EBDDBA0ADD8}"/>
              </a:ext>
            </a:extLst>
          </p:cNvPr>
          <p:cNvSpPr/>
          <p:nvPr/>
        </p:nvSpPr>
        <p:spPr>
          <a:xfrm>
            <a:off x="553794" y="1927031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972A1E-0D39-4F3F-99AD-480FF6E57427}"/>
              </a:ext>
            </a:extLst>
          </p:cNvPr>
          <p:cNvSpPr/>
          <p:nvPr/>
        </p:nvSpPr>
        <p:spPr>
          <a:xfrm>
            <a:off x="533652" y="2642673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A06C81-65D6-417C-B675-93C3F83638BD}"/>
              </a:ext>
            </a:extLst>
          </p:cNvPr>
          <p:cNvSpPr/>
          <p:nvPr/>
        </p:nvSpPr>
        <p:spPr>
          <a:xfrm>
            <a:off x="533652" y="3326664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model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CF057A-CFF8-40DA-AB25-DB09DCD99E59}"/>
              </a:ext>
            </a:extLst>
          </p:cNvPr>
          <p:cNvSpPr/>
          <p:nvPr/>
        </p:nvSpPr>
        <p:spPr>
          <a:xfrm>
            <a:off x="533652" y="4007868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2B239E-F1C8-41B0-A573-512D4D6E4CA1}"/>
              </a:ext>
            </a:extLst>
          </p:cNvPr>
          <p:cNvSpPr/>
          <p:nvPr/>
        </p:nvSpPr>
        <p:spPr>
          <a:xfrm>
            <a:off x="533652" y="4689072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optimizer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4B66F4-03A4-4554-8FC8-CDED0DF9F1BD}"/>
              </a:ext>
            </a:extLst>
          </p:cNvPr>
          <p:cNvSpPr/>
          <p:nvPr/>
        </p:nvSpPr>
        <p:spPr>
          <a:xfrm>
            <a:off x="533652" y="5370276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3B6113-4B63-4096-9537-0F0E7A770744}"/>
              </a:ext>
            </a:extLst>
          </p:cNvPr>
          <p:cNvSpPr/>
          <p:nvPr/>
        </p:nvSpPr>
        <p:spPr>
          <a:xfrm>
            <a:off x="533652" y="6051482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training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E52499A-602A-4F47-A3D8-B379C29A8345}"/>
              </a:ext>
            </a:extLst>
          </p:cNvPr>
          <p:cNvSpPr/>
          <p:nvPr/>
        </p:nvSpPr>
        <p:spPr>
          <a:xfrm>
            <a:off x="4475340" y="1456911"/>
            <a:ext cx="3207413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15289CD9-A7CB-4C71-B85F-364C20956DAE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1875678" y="1808349"/>
            <a:ext cx="5" cy="1186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E8C48E22-7B7F-4F24-B444-D88C8BA63A3C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875678" y="2254100"/>
            <a:ext cx="0" cy="37141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B4800514-726B-476C-9AE8-4CFF449F969D}"/>
              </a:ext>
            </a:extLst>
          </p:cNvPr>
          <p:cNvCxnSpPr>
            <a:cxnSpLocks/>
            <a:stCxn id="14" idx="3"/>
            <a:endCxn id="6" idx="1"/>
          </p:cNvCxnSpPr>
          <p:nvPr/>
        </p:nvCxnSpPr>
        <p:spPr>
          <a:xfrm>
            <a:off x="3177419" y="2806208"/>
            <a:ext cx="101399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3E64A1BE-E505-4153-A1F7-1C55C7CFF6FE}"/>
              </a:ext>
            </a:extLst>
          </p:cNvPr>
          <p:cNvCxnSpPr>
            <a:cxnSpLocks/>
            <a:stCxn id="15" idx="3"/>
            <a:endCxn id="7" idx="1"/>
          </p:cNvCxnSpPr>
          <p:nvPr/>
        </p:nvCxnSpPr>
        <p:spPr>
          <a:xfrm>
            <a:off x="3177419" y="3490199"/>
            <a:ext cx="101399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484C332F-4FB6-41A1-8BFA-5AD5659971CC}"/>
              </a:ext>
            </a:extLst>
          </p:cNvPr>
          <p:cNvCxnSpPr>
            <a:cxnSpLocks/>
            <a:stCxn id="16" idx="3"/>
            <a:endCxn id="9" idx="1"/>
          </p:cNvCxnSpPr>
          <p:nvPr/>
        </p:nvCxnSpPr>
        <p:spPr>
          <a:xfrm>
            <a:off x="3177419" y="4171403"/>
            <a:ext cx="101399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83A642CC-13A8-4440-AAC1-C7828DF30978}"/>
              </a:ext>
            </a:extLst>
          </p:cNvPr>
          <p:cNvCxnSpPr>
            <a:cxnSpLocks/>
            <a:stCxn id="17" idx="3"/>
            <a:endCxn id="10" idx="1"/>
          </p:cNvCxnSpPr>
          <p:nvPr/>
        </p:nvCxnSpPr>
        <p:spPr>
          <a:xfrm>
            <a:off x="3177419" y="4852607"/>
            <a:ext cx="101399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ACB57562-7644-412D-A118-8FBF18329FD3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3177419" y="5533811"/>
            <a:ext cx="101399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822002BB-6949-4280-A6CA-20B0A392C6AE}"/>
              </a:ext>
            </a:extLst>
          </p:cNvPr>
          <p:cNvCxnSpPr>
            <a:cxnSpLocks/>
          </p:cNvCxnSpPr>
          <p:nvPr/>
        </p:nvCxnSpPr>
        <p:spPr>
          <a:xfrm>
            <a:off x="6059043" y="1770719"/>
            <a:ext cx="4" cy="2845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 : en angle 35">
            <a:extLst>
              <a:ext uri="{FF2B5EF4-FFF2-40B4-BE49-F238E27FC236}">
                <a16:creationId xmlns:a16="http://schemas.microsoft.com/office/drawing/2014/main" id="{49696EA7-70E8-48FC-8EA7-6E2F68272D41}"/>
              </a:ext>
            </a:extLst>
          </p:cNvPr>
          <p:cNvCxnSpPr>
            <a:cxnSpLocks/>
            <a:stCxn id="19" idx="3"/>
            <a:endCxn id="5" idx="1"/>
          </p:cNvCxnSpPr>
          <p:nvPr/>
        </p:nvCxnSpPr>
        <p:spPr>
          <a:xfrm flipV="1">
            <a:off x="3177419" y="5766745"/>
            <a:ext cx="4675228" cy="448272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E117BC29-98FA-4D77-953C-1228A34B8C32}"/>
              </a:ext>
            </a:extLst>
          </p:cNvPr>
          <p:cNvSpPr/>
          <p:nvPr/>
        </p:nvSpPr>
        <p:spPr>
          <a:xfrm>
            <a:off x="9096687" y="1888485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fit()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FE54B7F-FB3C-48F2-8556-E6CB8BBA4D76}"/>
              </a:ext>
            </a:extLst>
          </p:cNvPr>
          <p:cNvSpPr/>
          <p:nvPr/>
        </p:nvSpPr>
        <p:spPr>
          <a:xfrm>
            <a:off x="9096687" y="2372715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fine_tune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971BE22-61FE-4CDD-93C7-97CAAF25B6F6}"/>
              </a:ext>
            </a:extLst>
          </p:cNvPr>
          <p:cNvSpPr/>
          <p:nvPr/>
        </p:nvSpPr>
        <p:spPr>
          <a:xfrm>
            <a:off x="9100889" y="3453348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validate()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838E802-60A4-4272-8BFE-836E62CB6595}"/>
              </a:ext>
            </a:extLst>
          </p:cNvPr>
          <p:cNvSpPr/>
          <p:nvPr/>
        </p:nvSpPr>
        <p:spPr>
          <a:xfrm>
            <a:off x="9096687" y="1404255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Debug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B6EBDD9-DB6B-4B47-9E8D-3D5A202288D0}"/>
              </a:ext>
            </a:extLst>
          </p:cNvPr>
          <p:cNvSpPr/>
          <p:nvPr/>
        </p:nvSpPr>
        <p:spPr>
          <a:xfrm>
            <a:off x="9096686" y="3945067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Visualize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315AB5F-D46B-4D79-ABAE-2A583807B891}"/>
              </a:ext>
            </a:extLst>
          </p:cNvPr>
          <p:cNvSpPr/>
          <p:nvPr/>
        </p:nvSpPr>
        <p:spPr>
          <a:xfrm>
            <a:off x="9096686" y="4442060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0EC0D48-3917-41B4-981B-5A5956FCA1F1}"/>
              </a:ext>
            </a:extLst>
          </p:cNvPr>
          <p:cNvSpPr/>
          <p:nvPr/>
        </p:nvSpPr>
        <p:spPr>
          <a:xfrm>
            <a:off x="8947397" y="5078626"/>
            <a:ext cx="2917784" cy="1413041"/>
          </a:xfrm>
          <a:prstGeom prst="rect">
            <a:avLst/>
          </a:prstGeom>
          <a:solidFill>
            <a:srgbClr val="FFFC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1784138-F3FD-44CF-8D0C-A5631B71A4E0}"/>
              </a:ext>
            </a:extLst>
          </p:cNvPr>
          <p:cNvSpPr/>
          <p:nvPr/>
        </p:nvSpPr>
        <p:spPr>
          <a:xfrm>
            <a:off x="9100889" y="5515877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 / Import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07C1E9E-976A-4582-96AD-7E3C6C93AAE9}"/>
              </a:ext>
            </a:extLst>
          </p:cNvPr>
          <p:cNvSpPr/>
          <p:nvPr/>
        </p:nvSpPr>
        <p:spPr>
          <a:xfrm>
            <a:off x="9102034" y="5987330"/>
            <a:ext cx="2643767" cy="3270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024D08AB-B25C-40A8-A1AF-2A387A464133}"/>
              </a:ext>
            </a:extLst>
          </p:cNvPr>
          <p:cNvCxnSpPr>
            <a:cxnSpLocks/>
            <a:stCxn id="4" idx="3"/>
            <a:endCxn id="40" idx="1"/>
          </p:cNvCxnSpPr>
          <p:nvPr/>
        </p:nvCxnSpPr>
        <p:spPr>
          <a:xfrm flipV="1">
            <a:off x="8455388" y="1891351"/>
            <a:ext cx="492009" cy="232555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C5AE00AF-7227-4374-8BF1-47E197A92218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 flipV="1">
            <a:off x="8455388" y="3965037"/>
            <a:ext cx="492009" cy="2518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0B035E27-99B3-4547-8E57-F5C3780F5464}"/>
              </a:ext>
            </a:extLst>
          </p:cNvPr>
          <p:cNvCxnSpPr>
            <a:cxnSpLocks/>
            <a:stCxn id="4" idx="3"/>
            <a:endCxn id="47" idx="1"/>
          </p:cNvCxnSpPr>
          <p:nvPr/>
        </p:nvCxnSpPr>
        <p:spPr>
          <a:xfrm>
            <a:off x="8455388" y="4216904"/>
            <a:ext cx="492009" cy="156824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B034A94D-0E93-41F8-9FCC-1DC8C1F49832}"/>
              </a:ext>
            </a:extLst>
          </p:cNvPr>
          <p:cNvSpPr txBox="1"/>
          <p:nvPr/>
        </p:nvSpPr>
        <p:spPr>
          <a:xfrm>
            <a:off x="590228" y="50334"/>
            <a:ext cx="47243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Concepts –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lifecycle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8285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B8BF2D-AC66-4C64-B05D-48076C50CDBF}"/>
              </a:ext>
            </a:extLst>
          </p:cNvPr>
          <p:cNvSpPr txBox="1"/>
          <p:nvPr/>
        </p:nvSpPr>
        <p:spPr>
          <a:xfrm>
            <a:off x="562063" y="44631"/>
            <a:ext cx="2864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Init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AB317AC-030C-4A47-BD82-6B3C1B5DB52F}"/>
              </a:ext>
            </a:extLst>
          </p:cNvPr>
          <p:cNvSpPr txBox="1"/>
          <p:nvPr/>
        </p:nvSpPr>
        <p:spPr>
          <a:xfrm>
            <a:off x="520208" y="2162257"/>
            <a:ext cx="70063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if indexed is None: 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indexed = 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hasattr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(dataset,'__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getitem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__') and not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isinstance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(dataset,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IterableDataset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A805FE1-A277-4ADF-940D-7BB1CBB0BF26}"/>
              </a:ext>
            </a:extLst>
          </p:cNvPr>
          <p:cNvSpPr/>
          <p:nvPr/>
        </p:nvSpPr>
        <p:spPr>
          <a:xfrm>
            <a:off x="520207" y="1138353"/>
            <a:ext cx="7006322" cy="915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__init__(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indexed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=None, n=None,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shuffle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</a:p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	bs=None,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drop_last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pin_memory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</a:p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num_workers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=0,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persistent_workers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=False, timeout=0 </a:t>
            </a:r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E84EC36-B3B5-471A-8E94-6746B9559B05}"/>
              </a:ext>
            </a:extLst>
          </p:cNvPr>
          <p:cNvSpPr/>
          <p:nvPr/>
        </p:nvSpPr>
        <p:spPr>
          <a:xfrm>
            <a:off x="8047625" y="1138353"/>
            <a:ext cx="3606614" cy="915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---- PROCESS FORK ----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EF7FEF55-5CED-4A0F-B2A4-BD22497BF943}"/>
              </a:ext>
            </a:extLst>
          </p:cNvPr>
          <p:cNvSpPr txBox="1"/>
          <p:nvPr/>
        </p:nvSpPr>
        <p:spPr>
          <a:xfrm>
            <a:off x="520208" y="2803970"/>
            <a:ext cx="70063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if n is None: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try: n =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(dataset)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C53E181B-047D-4A8F-B782-F183C62731F3}"/>
              </a:ext>
            </a:extLst>
          </p:cNvPr>
          <p:cNvSpPr txBox="1"/>
          <p:nvPr/>
        </p:nvSpPr>
        <p:spPr>
          <a:xfrm>
            <a:off x="520206" y="3871953"/>
            <a:ext cx="700632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assert not (bs is None and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drop_last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E42FD0D0-FDA2-4A2A-A7DE-642B3340C5BA}"/>
              </a:ext>
            </a:extLst>
          </p:cNvPr>
          <p:cNvSpPr txBox="1"/>
          <p:nvPr/>
        </p:nvSpPr>
        <p:spPr>
          <a:xfrm>
            <a:off x="520206" y="3445683"/>
            <a:ext cx="700632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assert not (not indexed and shuffle)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3AD027A5-A922-446B-B796-9EB75DDE1AC2}"/>
              </a:ext>
            </a:extLst>
          </p:cNvPr>
          <p:cNvSpPr txBox="1"/>
          <p:nvPr/>
        </p:nvSpPr>
        <p:spPr>
          <a:xfrm>
            <a:off x="2786601" y="647028"/>
            <a:ext cx="2016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process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D8BC59BA-7E7C-4F77-814D-D0EEE75867A0}"/>
              </a:ext>
            </a:extLst>
          </p:cNvPr>
          <p:cNvSpPr txBox="1"/>
          <p:nvPr/>
        </p:nvSpPr>
        <p:spPr>
          <a:xfrm>
            <a:off x="8813269" y="646395"/>
            <a:ext cx="1891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Worker</a:t>
            </a:r>
            <a:r>
              <a:rPr lang="fr-FR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child</a:t>
            </a:r>
            <a:endParaRPr lang="fr-FR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D1E4AD8-BBFB-4287-83B5-4EE147459E48}"/>
              </a:ext>
            </a:extLst>
          </p:cNvPr>
          <p:cNvSpPr/>
          <p:nvPr/>
        </p:nvSpPr>
        <p:spPr>
          <a:xfrm>
            <a:off x="1239735" y="4385644"/>
            <a:ext cx="114370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BA6E63C-62C1-41EE-A1ED-8094E4FB0E62}"/>
              </a:ext>
            </a:extLst>
          </p:cNvPr>
          <p:cNvSpPr/>
          <p:nvPr/>
        </p:nvSpPr>
        <p:spPr>
          <a:xfrm>
            <a:off x="1239735" y="4830334"/>
            <a:ext cx="114370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16D075D-3D0C-47E5-AFB0-33A492C6D9D8}"/>
              </a:ext>
            </a:extLst>
          </p:cNvPr>
          <p:cNvSpPr/>
          <p:nvPr/>
        </p:nvSpPr>
        <p:spPr>
          <a:xfrm>
            <a:off x="5175363" y="4385644"/>
            <a:ext cx="114370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shuffle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98632B3-9166-4445-812A-CE0C919249CA}"/>
              </a:ext>
            </a:extLst>
          </p:cNvPr>
          <p:cNvSpPr/>
          <p:nvPr/>
        </p:nvSpPr>
        <p:spPr>
          <a:xfrm>
            <a:off x="2551611" y="4385644"/>
            <a:ext cx="114370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indexed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D4E2821-B9EF-4E75-9507-774A85B4D8A7}"/>
              </a:ext>
            </a:extLst>
          </p:cNvPr>
          <p:cNvSpPr/>
          <p:nvPr/>
        </p:nvSpPr>
        <p:spPr>
          <a:xfrm>
            <a:off x="2554587" y="4830334"/>
            <a:ext cx="1143702" cy="2775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drop_last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6D52CC5-19D4-403E-9102-D60A02F54869}"/>
              </a:ext>
            </a:extLst>
          </p:cNvPr>
          <p:cNvSpPr/>
          <p:nvPr/>
        </p:nvSpPr>
        <p:spPr>
          <a:xfrm>
            <a:off x="3863487" y="4385644"/>
            <a:ext cx="1143702" cy="2775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2F7B199-4B99-4E31-BCE2-B7E3E564FCEA}"/>
              </a:ext>
            </a:extLst>
          </p:cNvPr>
          <p:cNvSpPr/>
          <p:nvPr/>
        </p:nvSpPr>
        <p:spPr>
          <a:xfrm>
            <a:off x="1239735" y="5269588"/>
            <a:ext cx="114370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20F4A0F-0E1D-4AEE-87EC-D776BDE44F29}"/>
              </a:ext>
            </a:extLst>
          </p:cNvPr>
          <p:cNvSpPr/>
          <p:nvPr/>
        </p:nvSpPr>
        <p:spPr>
          <a:xfrm>
            <a:off x="2544803" y="5269588"/>
            <a:ext cx="1502541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pin_memory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F2E9E14-BB8E-468B-B94B-CA5E3834C175}"/>
              </a:ext>
            </a:extLst>
          </p:cNvPr>
          <p:cNvSpPr/>
          <p:nvPr/>
        </p:nvSpPr>
        <p:spPr>
          <a:xfrm>
            <a:off x="1239735" y="5708444"/>
            <a:ext cx="1502540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num_workers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EFD29E4-BA21-4CBE-8A15-263E27313FDB}"/>
              </a:ext>
            </a:extLst>
          </p:cNvPr>
          <p:cNvSpPr/>
          <p:nvPr/>
        </p:nvSpPr>
        <p:spPr>
          <a:xfrm>
            <a:off x="2903642" y="5708444"/>
            <a:ext cx="1143702" cy="2775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offs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C4FA7AD-0894-46EB-A687-1477E4A39F65}"/>
              </a:ext>
            </a:extLst>
          </p:cNvPr>
          <p:cNvSpPr/>
          <p:nvPr/>
        </p:nvSpPr>
        <p:spPr>
          <a:xfrm>
            <a:off x="4208711" y="5708444"/>
            <a:ext cx="1143702" cy="2775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timeout</a:t>
            </a:r>
          </a:p>
        </p:txBody>
      </p: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69AC7CDE-F4F3-4514-820B-1A1AFBAECA3E}"/>
              </a:ext>
            </a:extLst>
          </p:cNvPr>
          <p:cNvCxnSpPr>
            <a:cxnSpLocks/>
          </p:cNvCxnSpPr>
          <p:nvPr/>
        </p:nvCxnSpPr>
        <p:spPr>
          <a:xfrm flipV="1">
            <a:off x="7526527" y="1734575"/>
            <a:ext cx="439967" cy="35968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FF299ACD-9D9F-4BE0-9731-933F064DA805}"/>
              </a:ext>
            </a:extLst>
          </p:cNvPr>
          <p:cNvCxnSpPr/>
          <p:nvPr/>
        </p:nvCxnSpPr>
        <p:spPr>
          <a:xfrm>
            <a:off x="7526527" y="4385644"/>
            <a:ext cx="0" cy="14766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75">
            <a:extLst>
              <a:ext uri="{FF2B5EF4-FFF2-40B4-BE49-F238E27FC236}">
                <a16:creationId xmlns:a16="http://schemas.microsoft.com/office/drawing/2014/main" id="{B22E2212-34F1-45A6-AB39-80D6001400EF}"/>
              </a:ext>
            </a:extLst>
          </p:cNvPr>
          <p:cNvSpPr txBox="1"/>
          <p:nvPr/>
        </p:nvSpPr>
        <p:spPr>
          <a:xfrm>
            <a:off x="8047625" y="2173329"/>
            <a:ext cx="360661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info =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get_worker_info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A5F752A4-2B42-47D2-8710-A7D56550F300}"/>
              </a:ext>
            </a:extLst>
          </p:cNvPr>
          <p:cNvSpPr txBox="1"/>
          <p:nvPr/>
        </p:nvSpPr>
        <p:spPr>
          <a:xfrm>
            <a:off x="8041293" y="2595870"/>
            <a:ext cx="36066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dl.num_workers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info.num_workers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dl.offs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info.id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2DBECBF-F902-49E6-BF4E-03CD00AFFD22}"/>
              </a:ext>
            </a:extLst>
          </p:cNvPr>
          <p:cNvSpPr/>
          <p:nvPr/>
        </p:nvSpPr>
        <p:spPr>
          <a:xfrm>
            <a:off x="8041293" y="4016954"/>
            <a:ext cx="3606614" cy="3044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wif</a:t>
            </a:r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2696AB3-45F5-4C2F-84DC-40DFD25B94F1}"/>
              </a:ext>
            </a:extLst>
          </p:cNvPr>
          <p:cNvSpPr/>
          <p:nvPr/>
        </p:nvSpPr>
        <p:spPr>
          <a:xfrm>
            <a:off x="8395572" y="3387631"/>
            <a:ext cx="1502540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num_workers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7A33A66-7AFF-41B1-AA3F-D2EA12260E82}"/>
              </a:ext>
            </a:extLst>
          </p:cNvPr>
          <p:cNvSpPr/>
          <p:nvPr/>
        </p:nvSpPr>
        <p:spPr>
          <a:xfrm>
            <a:off x="10059479" y="3394029"/>
            <a:ext cx="1143702" cy="2775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offs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5E5D76-2A0E-41BF-9DAE-209355CDDCD3}"/>
              </a:ext>
            </a:extLst>
          </p:cNvPr>
          <p:cNvSpPr/>
          <p:nvPr/>
        </p:nvSpPr>
        <p:spPr>
          <a:xfrm>
            <a:off x="3869438" y="4830334"/>
            <a:ext cx="2531037" cy="2893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prebatched</a:t>
            </a: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bs </a:t>
            </a:r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None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0FB73B-E8A3-4F7A-B22A-1CC0E4FA8B36}"/>
              </a:ext>
            </a:extLst>
          </p:cNvPr>
          <p:cNvSpPr/>
          <p:nvPr/>
        </p:nvSpPr>
        <p:spPr>
          <a:xfrm>
            <a:off x="6487237" y="4385644"/>
            <a:ext cx="738416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rng</a:t>
            </a: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2BC67B8-2AE5-462F-AD69-FAC258079459}"/>
              </a:ext>
            </a:extLst>
          </p:cNvPr>
          <p:cNvSpPr txBox="1"/>
          <p:nvPr/>
        </p:nvSpPr>
        <p:spPr>
          <a:xfrm>
            <a:off x="479829" y="6284109"/>
            <a:ext cx="935022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lifecycle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can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overriden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through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__init__ arguments: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get_idxs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=…)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177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B8BF2D-AC66-4C64-B05D-48076C50CDBF}"/>
              </a:ext>
            </a:extLst>
          </p:cNvPr>
          <p:cNvSpPr txBox="1"/>
          <p:nvPr/>
        </p:nvSpPr>
        <p:spPr>
          <a:xfrm>
            <a:off x="570452" y="44631"/>
            <a:ext cx="4424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/ next()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5B7CA0-4FB9-405A-85DA-3DC92A14FEF1}"/>
              </a:ext>
            </a:extLst>
          </p:cNvPr>
          <p:cNvSpPr/>
          <p:nvPr/>
        </p:nvSpPr>
        <p:spPr>
          <a:xfrm>
            <a:off x="568971" y="688946"/>
            <a:ext cx="4161106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fr-F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iter</a:t>
            </a:r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B59600-A64B-4253-84C3-4C314BEBC6F0}"/>
              </a:ext>
            </a:extLst>
          </p:cNvPr>
          <p:cNvSpPr/>
          <p:nvPr/>
        </p:nvSpPr>
        <p:spPr>
          <a:xfrm>
            <a:off x="568971" y="1329076"/>
            <a:ext cx="4161106" cy="314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before_iter</a:t>
            </a:r>
            <a:endParaRPr lang="fr-FR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79BB41-4092-4EE8-A94C-DEAE6CB91547}"/>
              </a:ext>
            </a:extLst>
          </p:cNvPr>
          <p:cNvSpPr/>
          <p:nvPr/>
        </p:nvSpPr>
        <p:spPr>
          <a:xfrm>
            <a:off x="845399" y="2980660"/>
            <a:ext cx="4161106" cy="303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fr-FR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16FC04B-E456-4A90-9BA9-5C3ACDB501D6}"/>
              </a:ext>
            </a:extLst>
          </p:cNvPr>
          <p:cNvSpPr txBox="1"/>
          <p:nvPr/>
        </p:nvSpPr>
        <p:spPr>
          <a:xfrm>
            <a:off x="1121828" y="4074970"/>
            <a:ext cx="821324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samples: 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&lt;&lt; if </a:t>
            </a:r>
            <a:r>
              <a:rPr lang="en-US" sz="11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self.prebatched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return one item | else: return bs items with </a:t>
            </a:r>
            <a:r>
              <a:rPr lang="en-US" sz="11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drop_last</a:t>
            </a:r>
            <a:r>
              <a:rPr lang="en-US" sz="11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&gt;&gt;</a:t>
            </a:r>
            <a:endParaRPr lang="fr-FR" sz="11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1D4C5EE-0D14-4EF1-918D-0335D3A8ABF4}"/>
              </a:ext>
            </a:extLst>
          </p:cNvPr>
          <p:cNvSpPr txBox="1"/>
          <p:nvPr/>
        </p:nvSpPr>
        <p:spPr>
          <a:xfrm>
            <a:off x="5006506" y="1021299"/>
            <a:ext cx="4161107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self.rng</a:t>
            </a:r>
            <a:r>
              <a:rPr lang="fr-FR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random.Random</a:t>
            </a:r>
            <a:r>
              <a:rPr lang="fr-FR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self.rng.randint</a:t>
            </a:r>
            <a:r>
              <a:rPr lang="fr-FR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(0,2**32-1))</a:t>
            </a:r>
            <a:endParaRPr lang="fr-F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A57472-F048-45F9-A194-08D53D95EBE9}"/>
              </a:ext>
            </a:extLst>
          </p:cNvPr>
          <p:cNvSpPr/>
          <p:nvPr/>
        </p:nvSpPr>
        <p:spPr>
          <a:xfrm>
            <a:off x="568971" y="1016332"/>
            <a:ext cx="4161106" cy="303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randomize</a:t>
            </a:r>
            <a:endParaRPr lang="fr-FR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C6E34B-903C-4E46-B929-0DAF593E0DFB}"/>
              </a:ext>
            </a:extLst>
          </p:cNvPr>
          <p:cNvSpPr/>
          <p:nvPr/>
        </p:nvSpPr>
        <p:spPr>
          <a:xfrm>
            <a:off x="568971" y="1645221"/>
            <a:ext cx="4161106" cy="303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get_idxs</a:t>
            </a:r>
            <a:r>
              <a:rPr lang="fr-F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&gt;   </a:t>
            </a:r>
            <a:r>
              <a:rPr lang="fr-F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shuffle_fn</a:t>
            </a:r>
            <a:endParaRPr lang="fr-FR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DF595E-8ED8-47CC-9A39-FCE3E35CDECC}"/>
              </a:ext>
            </a:extLst>
          </p:cNvPr>
          <p:cNvSpPr/>
          <p:nvPr/>
        </p:nvSpPr>
        <p:spPr>
          <a:xfrm rot="16200000">
            <a:off x="-120086" y="2687480"/>
            <a:ext cx="851280" cy="34218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latin typeface="Arial" panose="020B0604020202020204" pitchFamily="34" charset="0"/>
                <a:cs typeface="Arial" panose="020B0604020202020204" pitchFamily="34" charset="0"/>
              </a:rPr>
              <a:t>WORKER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8D21B09F-6C83-44DD-B448-83CBA3C17DA8}"/>
              </a:ext>
            </a:extLst>
          </p:cNvPr>
          <p:cNvSpPr txBox="1"/>
          <p:nvPr/>
        </p:nvSpPr>
        <p:spPr>
          <a:xfrm>
            <a:off x="5006505" y="1640995"/>
            <a:ext cx="3374565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idxs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Inf.count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if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self.indexed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else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Inf.nones</a:t>
            </a:r>
            <a:endParaRPr lang="fr-F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2AF3A77-5A43-40F6-ACC3-3709C7E846A1}"/>
              </a:ext>
            </a:extLst>
          </p:cNvPr>
          <p:cNvSpPr txBox="1"/>
          <p:nvPr/>
        </p:nvSpPr>
        <p:spPr>
          <a:xfrm>
            <a:off x="8521425" y="1647021"/>
            <a:ext cx="337456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self.shuffle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idxs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self.shuffle_fn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idxs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CF13FB5E-E454-4998-BEC8-7E087C2BBEFF}"/>
              </a:ext>
            </a:extLst>
          </p:cNvPr>
          <p:cNvSpPr txBox="1"/>
          <p:nvPr/>
        </p:nvSpPr>
        <p:spPr>
          <a:xfrm>
            <a:off x="8521425" y="1958064"/>
            <a:ext cx="3374565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shuffle_fn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self.rng.sample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idxs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idxs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E7E1CDB-6040-41F0-8A73-9BF25FF2DD0D}"/>
              </a:ext>
            </a:extLst>
          </p:cNvPr>
          <p:cNvSpPr/>
          <p:nvPr/>
        </p:nvSpPr>
        <p:spPr>
          <a:xfrm>
            <a:off x="845399" y="2671491"/>
            <a:ext cx="4161106" cy="314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wif</a:t>
            </a:r>
            <a:endParaRPr lang="fr-FR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E891F1D1-F677-49F9-829E-F92C2CA344BA}"/>
              </a:ext>
            </a:extLst>
          </p:cNvPr>
          <p:cNvSpPr txBox="1"/>
          <p:nvPr/>
        </p:nvSpPr>
        <p:spPr>
          <a:xfrm>
            <a:off x="10236463" y="2995432"/>
            <a:ext cx="193595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self.it =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iter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self.dataset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D037F3B-9FFD-4C9C-B68D-6AF9E2B1E457}"/>
              </a:ext>
            </a:extLst>
          </p:cNvPr>
          <p:cNvSpPr/>
          <p:nvPr/>
        </p:nvSpPr>
        <p:spPr>
          <a:xfrm rot="16200000">
            <a:off x="-566439" y="1389849"/>
            <a:ext cx="1743988" cy="342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latin typeface="Arial" panose="020B0604020202020204" pitchFamily="34" charset="0"/>
                <a:cs typeface="Arial" panose="020B0604020202020204" pitchFamily="34" charset="0"/>
              </a:rPr>
              <a:t>MAIN PROCESS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2D4259BF-7A09-4FC5-9364-77FECE587DC2}"/>
              </a:ext>
            </a:extLst>
          </p:cNvPr>
          <p:cNvSpPr txBox="1"/>
          <p:nvPr/>
        </p:nvSpPr>
        <p:spPr>
          <a:xfrm>
            <a:off x="5282933" y="2991669"/>
            <a:ext cx="479863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i,</a:t>
            </a:r>
            <a:r>
              <a:rPr lang="en-US" sz="105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US" sz="105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enumerate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idxs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bs </a:t>
            </a:r>
            <a:r>
              <a:rPr lang="en-US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% </a:t>
            </a:r>
            <a:r>
              <a:rPr lang="en-US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num_workers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== 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offs</a:t>
            </a:r>
            <a:r>
              <a:rPr lang="en-US" sz="105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C2C67787-BC2E-480D-ADA7-1C8A63778013}"/>
              </a:ext>
            </a:extLst>
          </p:cNvPr>
          <p:cNvSpPr txBox="1"/>
          <p:nvPr/>
        </p:nvSpPr>
        <p:spPr>
          <a:xfrm>
            <a:off x="1121827" y="6176154"/>
            <a:ext cx="416110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to_device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(b,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self.device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15CEABF-C897-4C47-8DD3-4AD557A1C7A7}"/>
              </a:ext>
            </a:extLst>
          </p:cNvPr>
          <p:cNvSpPr/>
          <p:nvPr/>
        </p:nvSpPr>
        <p:spPr>
          <a:xfrm>
            <a:off x="1121827" y="6539055"/>
            <a:ext cx="4161106" cy="314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fr-F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after_batch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41540B5-1D7C-4942-920B-703AE0812831}"/>
              </a:ext>
            </a:extLst>
          </p:cNvPr>
          <p:cNvSpPr/>
          <p:nvPr/>
        </p:nvSpPr>
        <p:spPr>
          <a:xfrm>
            <a:off x="568970" y="7045704"/>
            <a:ext cx="4161106" cy="314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after_iter</a:t>
            </a:r>
            <a:endParaRPr lang="fr-FR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35E5650-D5BB-4130-815C-2219E31384C3}"/>
              </a:ext>
            </a:extLst>
          </p:cNvPr>
          <p:cNvSpPr/>
          <p:nvPr/>
        </p:nvSpPr>
        <p:spPr>
          <a:xfrm>
            <a:off x="1121827" y="3446952"/>
            <a:ext cx="4161106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next()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B5E92A8-0D6F-4471-820C-0A02804FD324}"/>
              </a:ext>
            </a:extLst>
          </p:cNvPr>
          <p:cNvSpPr/>
          <p:nvPr/>
        </p:nvSpPr>
        <p:spPr>
          <a:xfrm>
            <a:off x="1121827" y="3778753"/>
            <a:ext cx="4161106" cy="303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chunkify</a:t>
            </a:r>
            <a:endParaRPr lang="fr-FR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3A00677-F2FF-48F6-BEF7-F6C1F8A679FB}"/>
              </a:ext>
            </a:extLst>
          </p:cNvPr>
          <p:cNvSpPr/>
          <p:nvPr/>
        </p:nvSpPr>
        <p:spPr>
          <a:xfrm>
            <a:off x="1735976" y="4506038"/>
            <a:ext cx="4161106" cy="303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= </a:t>
            </a:r>
            <a:r>
              <a:rPr lang="fr-F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create_item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D99842B-9CF9-4CA4-A059-0DD5FED587B1}"/>
              </a:ext>
            </a:extLst>
          </p:cNvPr>
          <p:cNvSpPr txBox="1"/>
          <p:nvPr/>
        </p:nvSpPr>
        <p:spPr>
          <a:xfrm>
            <a:off x="568970" y="1954534"/>
            <a:ext cx="416110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offs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num_workers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CBBB4D-2EF6-4531-A98D-27AADCF1A5F3}"/>
              </a:ext>
            </a:extLst>
          </p:cNvPr>
          <p:cNvSpPr/>
          <p:nvPr/>
        </p:nvSpPr>
        <p:spPr>
          <a:xfrm>
            <a:off x="845400" y="2432932"/>
            <a:ext cx="4161105" cy="23855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WORKER process FORK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0D2E987-7824-4D6C-8120-EB4FDFBFB694}"/>
              </a:ext>
            </a:extLst>
          </p:cNvPr>
          <p:cNvSpPr/>
          <p:nvPr/>
        </p:nvSpPr>
        <p:spPr>
          <a:xfrm rot="16200000">
            <a:off x="163635" y="3453409"/>
            <a:ext cx="314792" cy="32306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F53DE1A-ED10-46F8-A4C0-96E2CEB3A7C6}"/>
              </a:ext>
            </a:extLst>
          </p:cNvPr>
          <p:cNvSpPr/>
          <p:nvPr/>
        </p:nvSpPr>
        <p:spPr>
          <a:xfrm rot="16200000">
            <a:off x="-872424" y="4810182"/>
            <a:ext cx="2386916" cy="3112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latin typeface="Arial" panose="020B0604020202020204" pitchFamily="34" charset="0"/>
                <a:cs typeface="Arial" panose="020B0604020202020204" pitchFamily="34" charset="0"/>
              </a:rPr>
              <a:t>WORKER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B436A9-F79E-423E-B9F8-8E2E37E64AFD}"/>
              </a:ext>
            </a:extLst>
          </p:cNvPr>
          <p:cNvSpPr/>
          <p:nvPr/>
        </p:nvSpPr>
        <p:spPr>
          <a:xfrm rot="16200000">
            <a:off x="-29224" y="6347977"/>
            <a:ext cx="694594" cy="31714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7A9070-1215-4743-803D-0C7CF56ABC7C}"/>
              </a:ext>
            </a:extLst>
          </p:cNvPr>
          <p:cNvSpPr/>
          <p:nvPr/>
        </p:nvSpPr>
        <p:spPr>
          <a:xfrm rot="16200000">
            <a:off x="163635" y="7041568"/>
            <a:ext cx="314792" cy="32306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80B0741-E99F-4B73-B44B-ACC8BD0B850B}"/>
              </a:ext>
            </a:extLst>
          </p:cNvPr>
          <p:cNvSpPr/>
          <p:nvPr/>
        </p:nvSpPr>
        <p:spPr>
          <a:xfrm>
            <a:off x="1735976" y="4813815"/>
            <a:ext cx="4161106" cy="314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= </a:t>
            </a:r>
            <a:r>
              <a:rPr lang="fr-F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after_item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(item)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1E5269DF-7385-46DE-9CF7-64919FCE3DB3}"/>
              </a:ext>
            </a:extLst>
          </p:cNvPr>
          <p:cNvSpPr txBox="1"/>
          <p:nvPr/>
        </p:nvSpPr>
        <p:spPr>
          <a:xfrm>
            <a:off x="1735976" y="5128608"/>
            <a:ext cx="416110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except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SkipItemException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F4B84144-F386-4450-9124-9E57ACB38187}"/>
              </a:ext>
            </a:extLst>
          </p:cNvPr>
          <p:cNvSpPr txBox="1"/>
          <p:nvPr/>
        </p:nvSpPr>
        <p:spPr>
          <a:xfrm>
            <a:off x="6124640" y="4506038"/>
            <a:ext cx="5904475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self.indexed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: return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self.dataset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or 0] |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is None:  return next(self.it)</a:t>
            </a:r>
            <a:endParaRPr lang="fr-F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1BD0BC0-6EF9-4AB6-B2DB-C974AD738613}"/>
              </a:ext>
            </a:extLst>
          </p:cNvPr>
          <p:cNvSpPr/>
          <p:nvPr/>
        </p:nvSpPr>
        <p:spPr>
          <a:xfrm>
            <a:off x="1121826" y="5561525"/>
            <a:ext cx="4161107" cy="314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items =</a:t>
            </a:r>
            <a:r>
              <a:rPr lang="fr-F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before_batch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(items)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E33A7CE-9B10-4A72-97DC-DDD08AADB59B}"/>
              </a:ext>
            </a:extLst>
          </p:cNvPr>
          <p:cNvSpPr/>
          <p:nvPr/>
        </p:nvSpPr>
        <p:spPr>
          <a:xfrm>
            <a:off x="1121827" y="5856730"/>
            <a:ext cx="4161106" cy="303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= </a:t>
            </a:r>
            <a:r>
              <a:rPr lang="fr-F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create_batch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(items)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C979099E-7291-4DD8-AEA5-3BB7CABFCC1A}"/>
              </a:ext>
            </a:extLst>
          </p:cNvPr>
          <p:cNvSpPr txBox="1"/>
          <p:nvPr/>
        </p:nvSpPr>
        <p:spPr>
          <a:xfrm>
            <a:off x="5569188" y="5856731"/>
            <a:ext cx="327456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it-IT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(fa_collate,fa_convert)[self.prebatched](b)</a:t>
            </a:r>
            <a:endParaRPr lang="fr-F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C992AD94-DB7C-47A7-A87C-7E220611FB02}"/>
              </a:ext>
            </a:extLst>
          </p:cNvPr>
          <p:cNvSpPr txBox="1"/>
          <p:nvPr/>
        </p:nvSpPr>
        <p:spPr>
          <a:xfrm>
            <a:off x="5282933" y="2639489"/>
            <a:ext cx="454897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-- can be used to set up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dataset with worker offs --</a:t>
            </a:r>
            <a:endParaRPr lang="fr-F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B9143A7D-DB1D-4AE3-AC6C-80D3D4EFB9FB}"/>
              </a:ext>
            </a:extLst>
          </p:cNvPr>
          <p:cNvSpPr txBox="1"/>
          <p:nvPr/>
        </p:nvSpPr>
        <p:spPr>
          <a:xfrm rot="16200000">
            <a:off x="1024627" y="4852564"/>
            <a:ext cx="967583" cy="261610"/>
          </a:xfrm>
          <a:prstGeom prst="rect">
            <a:avLst/>
          </a:prstGeom>
          <a:solidFill>
            <a:srgbClr val="B4C7E7"/>
          </a:solidFill>
        </p:spPr>
        <p:txBody>
          <a:bodyPr wrap="square">
            <a:spAutoFit/>
          </a:bodyPr>
          <a:lstStyle/>
          <a:p>
            <a:pPr algn="ctr"/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do_item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4E9F5FDE-45FF-4422-A0FE-DF87CE247D88}"/>
              </a:ext>
            </a:extLst>
          </p:cNvPr>
          <p:cNvSpPr txBox="1"/>
          <p:nvPr/>
        </p:nvSpPr>
        <p:spPr>
          <a:xfrm rot="16200000">
            <a:off x="555695" y="5760900"/>
            <a:ext cx="758500" cy="230832"/>
          </a:xfrm>
          <a:prstGeom prst="rect">
            <a:avLst/>
          </a:prstGeom>
          <a:solidFill>
            <a:srgbClr val="B4C7E7"/>
          </a:solidFill>
        </p:spPr>
        <p:txBody>
          <a:bodyPr wrap="square">
            <a:spAutoFit/>
          </a:bodyPr>
          <a:lstStyle/>
          <a:p>
            <a:pPr algn="ctr"/>
            <a:r>
              <a:rPr lang="fr-FR" sz="900" dirty="0" err="1">
                <a:latin typeface="Arial" panose="020B0604020202020204" pitchFamily="34" charset="0"/>
                <a:cs typeface="Arial" panose="020B0604020202020204" pitchFamily="34" charset="0"/>
              </a:rPr>
              <a:t>do_batch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16A0829B-46D7-4490-AEFE-3173E9B081A7}"/>
              </a:ext>
            </a:extLst>
          </p:cNvPr>
          <p:cNvSpPr txBox="1"/>
          <p:nvPr/>
        </p:nvSpPr>
        <p:spPr>
          <a:xfrm>
            <a:off x="5006505" y="1959823"/>
            <a:ext cx="3374565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self.n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idxs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05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islice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idxs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self.n</a:t>
            </a:r>
            <a:r>
              <a:rPr lang="en-US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2062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7228BD3-C35A-4228-A3B8-A61631A3DBFE}"/>
              </a:ext>
            </a:extLst>
          </p:cNvPr>
          <p:cNvSpPr txBox="1"/>
          <p:nvPr/>
        </p:nvSpPr>
        <p:spPr>
          <a:xfrm>
            <a:off x="568252" y="50334"/>
            <a:ext cx="3457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TfmDL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A90E4DF-E89C-438F-A2C6-F4DAC8990D36}"/>
              </a:ext>
            </a:extLst>
          </p:cNvPr>
          <p:cNvSpPr txBox="1"/>
          <p:nvPr/>
        </p:nvSpPr>
        <p:spPr>
          <a:xfrm>
            <a:off x="522254" y="924771"/>
            <a:ext cx="3254532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Data description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579A895-76F4-44D0-AA2C-D4B50F6A5612}"/>
              </a:ext>
            </a:extLst>
          </p:cNvPr>
          <p:cNvSpPr txBox="1"/>
          <p:nvPr/>
        </p:nvSpPr>
        <p:spPr>
          <a:xfrm>
            <a:off x="771554" y="1395594"/>
            <a:ext cx="1139133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n_inp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509EDF5-0C17-498D-BFA4-F83DDDEFC8A1}"/>
              </a:ext>
            </a:extLst>
          </p:cNvPr>
          <p:cNvSpPr txBox="1"/>
          <p:nvPr/>
        </p:nvSpPr>
        <p:spPr>
          <a:xfrm>
            <a:off x="2013498" y="1395594"/>
            <a:ext cx="1139133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_types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3A269C-E128-4DFE-8B9A-8FDF144CD1D7}"/>
              </a:ext>
            </a:extLst>
          </p:cNvPr>
          <p:cNvSpPr/>
          <p:nvPr/>
        </p:nvSpPr>
        <p:spPr>
          <a:xfrm>
            <a:off x="4053367" y="1426120"/>
            <a:ext cx="5124189" cy="3080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initialized at first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n_inp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access or decode call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2FB196-080F-4C32-B3F5-9A7B22A47BCB}"/>
              </a:ext>
            </a:extLst>
          </p:cNvPr>
          <p:cNvSpPr/>
          <p:nvPr/>
        </p:nvSpPr>
        <p:spPr>
          <a:xfrm>
            <a:off x="4053367" y="1851476"/>
            <a:ext cx="5124189" cy="3080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n_inp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can be initialized via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self.dataset.n_inp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_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one_pass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DE472B5-976D-4B03-BC74-06B5A17E55DA}"/>
              </a:ext>
            </a:extLst>
          </p:cNvPr>
          <p:cNvSpPr txBox="1"/>
          <p:nvPr/>
        </p:nvSpPr>
        <p:spPr>
          <a:xfrm>
            <a:off x="522255" y="2349540"/>
            <a:ext cx="325453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Transforms - Pipelines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2E63F74-6060-4DD9-AF0E-351711B5A957}"/>
              </a:ext>
            </a:extLst>
          </p:cNvPr>
          <p:cNvSpPr txBox="1"/>
          <p:nvPr/>
        </p:nvSpPr>
        <p:spPr>
          <a:xfrm>
            <a:off x="771554" y="2793421"/>
            <a:ext cx="1139133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after_item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9D07C6B-F14E-448B-A0AE-567F2D9DCECC}"/>
              </a:ext>
            </a:extLst>
          </p:cNvPr>
          <p:cNvSpPr txBox="1"/>
          <p:nvPr/>
        </p:nvSpPr>
        <p:spPr>
          <a:xfrm>
            <a:off x="771554" y="3228270"/>
            <a:ext cx="138843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before_batch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DC779C2-29D0-4E5E-9C00-4F47984CE661}"/>
              </a:ext>
            </a:extLst>
          </p:cNvPr>
          <p:cNvSpPr txBox="1"/>
          <p:nvPr/>
        </p:nvSpPr>
        <p:spPr>
          <a:xfrm>
            <a:off x="2279176" y="3228270"/>
            <a:ext cx="1269241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after_batch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ADAFC9-AD82-48CC-86C9-890DD4C62245}"/>
              </a:ext>
            </a:extLst>
          </p:cNvPr>
          <p:cNvSpPr/>
          <p:nvPr/>
        </p:nvSpPr>
        <p:spPr>
          <a:xfrm>
            <a:off x="4053367" y="2793421"/>
            <a:ext cx="4142678" cy="3080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three events are Pipelines of Transforms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8F72F5-4478-4AD2-A632-3B450A9F8400}"/>
              </a:ext>
            </a:extLst>
          </p:cNvPr>
          <p:cNvSpPr/>
          <p:nvPr/>
        </p:nvSpPr>
        <p:spPr>
          <a:xfrm>
            <a:off x="4053366" y="3243533"/>
            <a:ext cx="4142679" cy="3080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initialized and setup() in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TfmDL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.__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4DBF53-1E0E-41D3-B18C-D7739DDE27EF}"/>
              </a:ext>
            </a:extLst>
          </p:cNvPr>
          <p:cNvSpPr/>
          <p:nvPr/>
        </p:nvSpPr>
        <p:spPr>
          <a:xfrm>
            <a:off x="4053366" y="3665669"/>
            <a:ext cx="7246980" cy="2859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dataset has a '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split_idx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attribute, configure Pipelines with it in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before_iter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EF0D715-A1AD-41B7-BAC7-8F909361CE57}"/>
              </a:ext>
            </a:extLst>
          </p:cNvPr>
          <p:cNvSpPr txBox="1"/>
          <p:nvPr/>
        </p:nvSpPr>
        <p:spPr>
          <a:xfrm>
            <a:off x="522254" y="4776672"/>
            <a:ext cx="3254535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Transforms - Decode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2374EE1-EB1D-4D62-91AC-6402F69B4D9E}"/>
              </a:ext>
            </a:extLst>
          </p:cNvPr>
          <p:cNvSpPr txBox="1"/>
          <p:nvPr/>
        </p:nvSpPr>
        <p:spPr>
          <a:xfrm>
            <a:off x="771552" y="4100518"/>
            <a:ext cx="1139133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to(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83C3FE-83EC-4F9D-8F12-0844F2E67DB0}"/>
              </a:ext>
            </a:extLst>
          </p:cNvPr>
          <p:cNvSpPr/>
          <p:nvPr/>
        </p:nvSpPr>
        <p:spPr>
          <a:xfrm>
            <a:off x="4053365" y="4115781"/>
            <a:ext cx="7246981" cy="3080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to() sends tensors in the 'parameters' attribute of the Transforms in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after_batch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Pipeline to device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FF21348-E0A4-431B-BB08-A470FFC5B2EE}"/>
              </a:ext>
            </a:extLst>
          </p:cNvPr>
          <p:cNvSpPr txBox="1"/>
          <p:nvPr/>
        </p:nvSpPr>
        <p:spPr>
          <a:xfrm>
            <a:off x="771552" y="5247370"/>
            <a:ext cx="1139133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decode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A727B3E-89AE-4163-B0CB-1A89609FDE7E}"/>
              </a:ext>
            </a:extLst>
          </p:cNvPr>
          <p:cNvSpPr txBox="1"/>
          <p:nvPr/>
        </p:nvSpPr>
        <p:spPr>
          <a:xfrm>
            <a:off x="2064450" y="5247370"/>
            <a:ext cx="1497614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decode_batch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5F9C11D-7BB0-4402-9F66-233F49C43B0F}"/>
              </a:ext>
            </a:extLst>
          </p:cNvPr>
          <p:cNvSpPr txBox="1"/>
          <p:nvPr/>
        </p:nvSpPr>
        <p:spPr>
          <a:xfrm>
            <a:off x="771552" y="5802809"/>
            <a:ext cx="1388434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show_batch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5D48304-A65E-4025-8BE8-A03628DF20F9}"/>
              </a:ext>
            </a:extLst>
          </p:cNvPr>
          <p:cNvSpPr txBox="1"/>
          <p:nvPr/>
        </p:nvSpPr>
        <p:spPr>
          <a:xfrm>
            <a:off x="2279176" y="5802809"/>
            <a:ext cx="1497614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B7BF4EC-7F07-4480-B021-6E86C38C32F8}"/>
              </a:ext>
            </a:extLst>
          </p:cNvPr>
          <p:cNvSpPr/>
          <p:nvPr/>
        </p:nvSpPr>
        <p:spPr>
          <a:xfrm>
            <a:off x="4053366" y="5262632"/>
            <a:ext cx="7697356" cy="3385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decode(),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decode_batch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are defined by the decode() methods of the 3 Pipelines</a:t>
            </a: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A2A42D-329D-4254-953A-DC135E10F67D}"/>
              </a:ext>
            </a:extLst>
          </p:cNvPr>
          <p:cNvSpPr/>
          <p:nvPr/>
        </p:nvSpPr>
        <p:spPr>
          <a:xfrm>
            <a:off x="4053366" y="5818071"/>
            <a:ext cx="7697356" cy="3385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show_batch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and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use these decode methods and delegate to top level show() functions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5A8D41CF-5EE4-4847-9335-445CD8398D20}"/>
              </a:ext>
            </a:extLst>
          </p:cNvPr>
          <p:cNvSpPr txBox="1"/>
          <p:nvPr/>
        </p:nvSpPr>
        <p:spPr>
          <a:xfrm>
            <a:off x="8295565" y="672025"/>
            <a:ext cx="38964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num_workers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= min(16,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defaults.cpus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06922A4-0D51-4BE0-8AA1-E6F0B5FCF89A}"/>
              </a:ext>
            </a:extLst>
          </p:cNvPr>
          <p:cNvSpPr txBox="1"/>
          <p:nvPr/>
        </p:nvSpPr>
        <p:spPr>
          <a:xfrm>
            <a:off x="771552" y="6373510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4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pre_show_batch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2AF0368-C1F4-461F-8301-C16D597C49EF}"/>
              </a:ext>
            </a:extLst>
          </p:cNvPr>
          <p:cNvSpPr txBox="1"/>
          <p:nvPr/>
        </p:nvSpPr>
        <p:spPr>
          <a:xfrm>
            <a:off x="2994311" y="6388898"/>
            <a:ext cx="5124189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batch to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ready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show_batch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without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calling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show_batch</a:t>
            </a:r>
            <a:endParaRPr lang="fr-FR" sz="1200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7846A5CF-BC84-4ADD-92F9-326F200C5B9E}"/>
              </a:ext>
            </a:extLst>
          </p:cNvPr>
          <p:cNvSpPr txBox="1"/>
          <p:nvPr/>
        </p:nvSpPr>
        <p:spPr>
          <a:xfrm>
            <a:off x="771552" y="7508527"/>
            <a:ext cx="2972924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decode_batch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5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tuple(</a:t>
            </a:r>
            <a:r>
              <a:rPr lang="en-US" sz="1050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</a:t>
            </a:r>
            <a:r>
              <a:rPr lang="en-US" sz="105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50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dec_preds</a:t>
            </a:r>
            <a:r>
              <a:rPr lang="en-US" sz="105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0BCED0E-28CE-42F2-BACC-F1EE2F1AF9E8}"/>
              </a:ext>
            </a:extLst>
          </p:cNvPr>
          <p:cNvSpPr txBox="1"/>
          <p:nvPr/>
        </p:nvSpPr>
        <p:spPr>
          <a:xfrm>
            <a:off x="771552" y="7952282"/>
            <a:ext cx="2972924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05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b, preds, max_n, **kwargs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0302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0AFD76D-6DCC-43C1-98EF-53542818F290}"/>
              </a:ext>
            </a:extLst>
          </p:cNvPr>
          <p:cNvSpPr txBox="1"/>
          <p:nvPr/>
        </p:nvSpPr>
        <p:spPr>
          <a:xfrm>
            <a:off x="568252" y="50334"/>
            <a:ext cx="5403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TfmDL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subclasses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A8A1505-1661-448D-98A3-C9A2C7D8DAEC}"/>
              </a:ext>
            </a:extLst>
          </p:cNvPr>
          <p:cNvSpPr txBox="1"/>
          <p:nvPr/>
        </p:nvSpPr>
        <p:spPr>
          <a:xfrm>
            <a:off x="1345425" y="3317628"/>
            <a:ext cx="175261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LMDataLoader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04EBD65-DBE4-42C5-9DE3-25FE258FB170}"/>
              </a:ext>
            </a:extLst>
          </p:cNvPr>
          <p:cNvSpPr txBox="1"/>
          <p:nvPr/>
        </p:nvSpPr>
        <p:spPr>
          <a:xfrm>
            <a:off x="1345425" y="2264512"/>
            <a:ext cx="175261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SortedDL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B4BC9AD-CEFD-4FA0-96CE-906212B6D9B1}"/>
              </a:ext>
            </a:extLst>
          </p:cNvPr>
          <p:cNvSpPr txBox="1"/>
          <p:nvPr/>
        </p:nvSpPr>
        <p:spPr>
          <a:xfrm>
            <a:off x="1372716" y="1084373"/>
            <a:ext cx="175261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WeightedDL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DDF6993-A445-4DB5-93E3-59735D8D22B9}"/>
              </a:ext>
            </a:extLst>
          </p:cNvPr>
          <p:cNvSpPr txBox="1"/>
          <p:nvPr/>
        </p:nvSpPr>
        <p:spPr>
          <a:xfrm>
            <a:off x="1372716" y="1652078"/>
            <a:ext cx="175261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PartialDL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9720EF0-9C2C-4ED2-8C9D-B0C757E754C5}"/>
              </a:ext>
            </a:extLst>
          </p:cNvPr>
          <p:cNvSpPr txBox="1"/>
          <p:nvPr/>
        </p:nvSpPr>
        <p:spPr>
          <a:xfrm>
            <a:off x="1345427" y="3844208"/>
            <a:ext cx="175261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TabDataLoader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3E1765F-943F-4FD7-A6D5-950C1CB2DA3C}"/>
              </a:ext>
            </a:extLst>
          </p:cNvPr>
          <p:cNvSpPr txBox="1"/>
          <p:nvPr/>
        </p:nvSpPr>
        <p:spPr>
          <a:xfrm>
            <a:off x="1345425" y="4836591"/>
            <a:ext cx="175261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DistributedDL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ECF2C2E-773C-4832-A254-58EADB5B09AB}"/>
              </a:ext>
            </a:extLst>
          </p:cNvPr>
          <p:cNvSpPr txBox="1"/>
          <p:nvPr/>
        </p:nvSpPr>
        <p:spPr>
          <a:xfrm>
            <a:off x="3408510" y="3333224"/>
            <a:ext cx="383957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 `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` suitable for language modeling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E005DC5-2BE5-4B20-9364-D4BBB3EE9541}"/>
              </a:ext>
            </a:extLst>
          </p:cNvPr>
          <p:cNvSpPr txBox="1"/>
          <p:nvPr/>
        </p:nvSpPr>
        <p:spPr>
          <a:xfrm>
            <a:off x="3408511" y="2279315"/>
            <a:ext cx="575226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 `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` that goes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throught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the items in the order given by `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sort_func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FB86D55-DE85-427F-AC44-B54345AD4A06}"/>
              </a:ext>
            </a:extLst>
          </p:cNvPr>
          <p:cNvSpPr txBox="1"/>
          <p:nvPr/>
        </p:nvSpPr>
        <p:spPr>
          <a:xfrm>
            <a:off x="3408514" y="3874986"/>
            <a:ext cx="383957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 `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` for Tabular data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0E5A0C0-9025-49A5-BDD6-05F0B38B7924}"/>
              </a:ext>
            </a:extLst>
          </p:cNvPr>
          <p:cNvSpPr txBox="1"/>
          <p:nvPr/>
        </p:nvSpPr>
        <p:spPr>
          <a:xfrm>
            <a:off x="3435804" y="1099762"/>
            <a:ext cx="572497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Defines a distinct probability for each item in the shuffle operation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0C84F88-AB5B-44E2-8C44-E2D06B83F8F3}"/>
              </a:ext>
            </a:extLst>
          </p:cNvPr>
          <p:cNvSpPr txBox="1"/>
          <p:nvPr/>
        </p:nvSpPr>
        <p:spPr>
          <a:xfrm>
            <a:off x="3435803" y="1678926"/>
            <a:ext cx="5724975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Randomly selects a partial quantity of data at each epoch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7B5AE8E-2DB1-417B-B82E-373744A9C8B4}"/>
              </a:ext>
            </a:extLst>
          </p:cNvPr>
          <p:cNvSpPr txBox="1"/>
          <p:nvPr/>
        </p:nvSpPr>
        <p:spPr>
          <a:xfrm>
            <a:off x="3408513" y="4836591"/>
            <a:ext cx="5752265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 `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` which splits a batch into equal size pieces for each worker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904B30E-C0C7-49EC-B7A7-3B2705E972C6}"/>
              </a:ext>
            </a:extLst>
          </p:cNvPr>
          <p:cNvSpPr txBox="1"/>
          <p:nvPr/>
        </p:nvSpPr>
        <p:spPr>
          <a:xfrm>
            <a:off x="1569696" y="5975386"/>
            <a:ext cx="3732211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to_detach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self,b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gather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18D870D-2044-4F88-9B18-69672C24BC60}"/>
              </a:ext>
            </a:extLst>
          </p:cNvPr>
          <p:cNvSpPr txBox="1"/>
          <p:nvPr/>
        </p:nvSpPr>
        <p:spPr>
          <a:xfrm>
            <a:off x="4169346" y="5446737"/>
            <a:ext cx="1132561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_padded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F796654-0D7F-4D4E-A289-899406589BC5}"/>
              </a:ext>
            </a:extLst>
          </p:cNvPr>
          <p:cNvSpPr txBox="1"/>
          <p:nvPr/>
        </p:nvSpPr>
        <p:spPr>
          <a:xfrm>
            <a:off x="2869522" y="5459642"/>
            <a:ext cx="1132561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rank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9592E65-8B82-49FE-9F67-F776FEE83D16}"/>
              </a:ext>
            </a:extLst>
          </p:cNvPr>
          <p:cNvSpPr txBox="1"/>
          <p:nvPr/>
        </p:nvSpPr>
        <p:spPr>
          <a:xfrm>
            <a:off x="1569696" y="5446737"/>
            <a:ext cx="1132561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world_size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1332B45-8670-4F47-8654-7D88FAAABB46}"/>
              </a:ext>
            </a:extLst>
          </p:cNvPr>
          <p:cNvSpPr txBox="1"/>
          <p:nvPr/>
        </p:nvSpPr>
        <p:spPr>
          <a:xfrm>
            <a:off x="5602088" y="5990774"/>
            <a:ext cx="1894642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0224E93-86B5-4A66-9044-271C138A3666}"/>
              </a:ext>
            </a:extLst>
          </p:cNvPr>
          <p:cNvSpPr txBox="1"/>
          <p:nvPr/>
        </p:nvSpPr>
        <p:spPr>
          <a:xfrm>
            <a:off x="7727020" y="6006163"/>
            <a:ext cx="163509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Only if distributed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7609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BE26A0-FFBB-46CD-8EE3-DF4BB7685F99}"/>
              </a:ext>
            </a:extLst>
          </p:cNvPr>
          <p:cNvSpPr/>
          <p:nvPr/>
        </p:nvSpPr>
        <p:spPr>
          <a:xfrm>
            <a:off x="336643" y="1050880"/>
            <a:ext cx="8957481" cy="12305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8EFA3A1-5F85-4A91-8BCF-469A3765370A}"/>
              </a:ext>
            </a:extLst>
          </p:cNvPr>
          <p:cNvSpPr txBox="1"/>
          <p:nvPr/>
        </p:nvSpPr>
        <p:spPr>
          <a:xfrm>
            <a:off x="568252" y="50334"/>
            <a:ext cx="3222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Interface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E2D3D14-5762-4088-8027-6311E300E00F}"/>
              </a:ext>
            </a:extLst>
          </p:cNvPr>
          <p:cNvSpPr txBox="1"/>
          <p:nvPr/>
        </p:nvSpPr>
        <p:spPr>
          <a:xfrm>
            <a:off x="1047553" y="5484240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set_split_idx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ds_idx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E5582C0-6780-490C-831B-1DB046CF495F}"/>
              </a:ext>
            </a:extLst>
          </p:cNvPr>
          <p:cNvSpPr txBox="1"/>
          <p:nvPr/>
        </p:nvSpPr>
        <p:spPr>
          <a:xfrm>
            <a:off x="5936210" y="4064312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loss_func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A023015-CC8B-489E-AB86-F14DDD89788F}"/>
              </a:ext>
            </a:extLst>
          </p:cNvPr>
          <p:cNvSpPr txBox="1"/>
          <p:nvPr/>
        </p:nvSpPr>
        <p:spPr>
          <a:xfrm>
            <a:off x="980498" y="1503749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>
                <a:solidFill>
                  <a:srgbClr val="032F6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fr-FR" sz="1400" b="0" i="0" dirty="0" err="1">
                <a:solidFill>
                  <a:srgbClr val="032F6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getitem</a:t>
            </a:r>
            <a:r>
              <a:rPr lang="fr-FR" sz="1400" b="0" i="0" dirty="0">
                <a:solidFill>
                  <a:srgbClr val="032F6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__(key)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BE11A58-CD3F-4FD0-954A-85CB3B2D0685}"/>
              </a:ext>
            </a:extLst>
          </p:cNvPr>
          <p:cNvSpPr txBox="1"/>
          <p:nvPr/>
        </p:nvSpPr>
        <p:spPr>
          <a:xfrm>
            <a:off x="3914767" y="1243191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rgbClr val="032F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fr-FR" sz="1400" b="0" i="0" dirty="0" err="1">
                <a:solidFill>
                  <a:srgbClr val="032F6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</a:t>
            </a:r>
            <a:r>
              <a:rPr lang="fr-FR" sz="1400" b="0" i="0" dirty="0">
                <a:solidFill>
                  <a:srgbClr val="032F6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18ED88F-8161-486B-825D-0D6D1B6A58BD}"/>
              </a:ext>
            </a:extLst>
          </p:cNvPr>
          <p:cNvSpPr txBox="1"/>
          <p:nvPr/>
        </p:nvSpPr>
        <p:spPr>
          <a:xfrm>
            <a:off x="3914767" y="1768750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032F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fr-FR" sz="1400" b="0" i="0" dirty="0">
                <a:solidFill>
                  <a:srgbClr val="032F6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1C8362-9988-42FB-A62C-E1BBA2583206}"/>
              </a:ext>
            </a:extLst>
          </p:cNvPr>
          <p:cNvSpPr/>
          <p:nvPr/>
        </p:nvSpPr>
        <p:spPr>
          <a:xfrm rot="16200000">
            <a:off x="157335" y="1486384"/>
            <a:ext cx="984404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indexed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27D2BC-B965-440A-9A73-BE763A8840B8}"/>
              </a:ext>
            </a:extLst>
          </p:cNvPr>
          <p:cNvSpPr/>
          <p:nvPr/>
        </p:nvSpPr>
        <p:spPr>
          <a:xfrm rot="16200000">
            <a:off x="3091603" y="1484116"/>
            <a:ext cx="984404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9922E0F-472E-403B-8560-62CCDA3921A9}"/>
              </a:ext>
            </a:extLst>
          </p:cNvPr>
          <p:cNvSpPr txBox="1"/>
          <p:nvPr/>
        </p:nvSpPr>
        <p:spPr>
          <a:xfrm>
            <a:off x="6982393" y="1528047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solidFill>
                  <a:srgbClr val="032F6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fr-FR" sz="1400" b="0" i="0" dirty="0">
                <a:solidFill>
                  <a:srgbClr val="032F6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EA120C-6304-4FB4-A76F-18E78D69AEB7}"/>
              </a:ext>
            </a:extLst>
          </p:cNvPr>
          <p:cNvSpPr/>
          <p:nvPr/>
        </p:nvSpPr>
        <p:spPr>
          <a:xfrm rot="16200000">
            <a:off x="6159230" y="1505116"/>
            <a:ext cx="984404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optional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D9BB02-1480-4865-B1A4-50A5A8BF8C3C}"/>
              </a:ext>
            </a:extLst>
          </p:cNvPr>
          <p:cNvSpPr/>
          <p:nvPr/>
        </p:nvSpPr>
        <p:spPr>
          <a:xfrm rot="16200000">
            <a:off x="-828968" y="4714431"/>
            <a:ext cx="2955279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optional</a:t>
            </a:r>
            <a:endParaRPr lang="fr-F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ECC48B1-0A3E-4242-B0B8-2237A2E47EB8}"/>
              </a:ext>
            </a:extLst>
          </p:cNvPr>
          <p:cNvSpPr txBox="1"/>
          <p:nvPr/>
        </p:nvSpPr>
        <p:spPr>
          <a:xfrm>
            <a:off x="5936210" y="3493694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n_inp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7CF4542-0CAA-4787-867A-80275FCD7545}"/>
              </a:ext>
            </a:extLst>
          </p:cNvPr>
          <p:cNvSpPr txBox="1"/>
          <p:nvPr/>
        </p:nvSpPr>
        <p:spPr>
          <a:xfrm>
            <a:off x="1047551" y="4978335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split_idx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C5763B46-827E-44B1-958A-7FE616B38291}"/>
              </a:ext>
            </a:extLst>
          </p:cNvPr>
          <p:cNvSpPr txBox="1"/>
          <p:nvPr/>
        </p:nvSpPr>
        <p:spPr>
          <a:xfrm>
            <a:off x="1047551" y="5990145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decode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5193B34-AFB7-4E57-8DD7-B1180AF72424}"/>
              </a:ext>
            </a:extLst>
          </p:cNvPr>
          <p:cNvSpPr txBox="1"/>
          <p:nvPr/>
        </p:nvSpPr>
        <p:spPr>
          <a:xfrm>
            <a:off x="457328" y="2544308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new_empty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4F7A9D4-07D3-4365-A1C3-DC2C0006BEA2}"/>
              </a:ext>
            </a:extLst>
          </p:cNvPr>
          <p:cNvSpPr txBox="1"/>
          <p:nvPr/>
        </p:nvSpPr>
        <p:spPr>
          <a:xfrm>
            <a:off x="2828690" y="2527018"/>
            <a:ext cx="253488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DataLoaders.new_empty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9570D2F-6E3D-4ACD-AF9C-905596075A83}"/>
              </a:ext>
            </a:extLst>
          </p:cNvPr>
          <p:cNvSpPr txBox="1"/>
          <p:nvPr/>
        </p:nvSpPr>
        <p:spPr>
          <a:xfrm>
            <a:off x="9526851" y="1534526"/>
            <a:ext cx="1490163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85B1BAA-EFD6-4384-A697-F7089F6BBE4F}"/>
              </a:ext>
            </a:extLst>
          </p:cNvPr>
          <p:cNvSpPr txBox="1"/>
          <p:nvPr/>
        </p:nvSpPr>
        <p:spPr>
          <a:xfrm>
            <a:off x="3305896" y="4970024"/>
            <a:ext cx="12191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TfmDL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65720BB-F53E-4A96-A992-D0F5C462E6DE}"/>
              </a:ext>
            </a:extLst>
          </p:cNvPr>
          <p:cNvSpPr txBox="1"/>
          <p:nvPr/>
        </p:nvSpPr>
        <p:spPr>
          <a:xfrm>
            <a:off x="3305895" y="6005533"/>
            <a:ext cx="1219145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TfmDL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2C632FE-80A4-43DD-A27A-8796100A4ABA}"/>
              </a:ext>
            </a:extLst>
          </p:cNvPr>
          <p:cNvSpPr txBox="1"/>
          <p:nvPr/>
        </p:nvSpPr>
        <p:spPr>
          <a:xfrm>
            <a:off x="8194555" y="3509082"/>
            <a:ext cx="1150824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TfmDL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A4CE518-49F3-48D9-87C6-360B0F94BEF0}"/>
              </a:ext>
            </a:extLst>
          </p:cNvPr>
          <p:cNvSpPr txBox="1"/>
          <p:nvPr/>
        </p:nvSpPr>
        <p:spPr>
          <a:xfrm>
            <a:off x="1051350" y="3508028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items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16A2AA6-1906-4CA6-8F4B-E297A50483E4}"/>
              </a:ext>
            </a:extLst>
          </p:cNvPr>
          <p:cNvSpPr txBox="1"/>
          <p:nvPr/>
        </p:nvSpPr>
        <p:spPr>
          <a:xfrm>
            <a:off x="3279127" y="3514809"/>
            <a:ext cx="2054931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ImageClassifierCleaner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B28946F1-CD3D-4B0B-B8EE-74827A2C12C1}"/>
              </a:ext>
            </a:extLst>
          </p:cNvPr>
          <p:cNvSpPr txBox="1"/>
          <p:nvPr/>
        </p:nvSpPr>
        <p:spPr>
          <a:xfrm>
            <a:off x="3275329" y="5526723"/>
            <a:ext cx="1249712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Learner.tta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6CDCDF75-FBD1-4167-AC0B-9AEA950FBA44}"/>
              </a:ext>
            </a:extLst>
          </p:cNvPr>
          <p:cNvSpPr txBox="1"/>
          <p:nvPr/>
        </p:nvSpPr>
        <p:spPr>
          <a:xfrm>
            <a:off x="8194556" y="4095089"/>
            <a:ext cx="1631849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.__init__()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D3086503-1E94-41EF-8645-8DE26C908313}"/>
              </a:ext>
            </a:extLst>
          </p:cNvPr>
          <p:cNvSpPr txBox="1"/>
          <p:nvPr/>
        </p:nvSpPr>
        <p:spPr>
          <a:xfrm>
            <a:off x="1047551" y="4439896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tfms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673A9D72-DF90-4A8D-815C-B80D8DB13221}"/>
              </a:ext>
            </a:extLst>
          </p:cNvPr>
          <p:cNvSpPr txBox="1"/>
          <p:nvPr/>
        </p:nvSpPr>
        <p:spPr>
          <a:xfrm>
            <a:off x="3305912" y="4444879"/>
            <a:ext cx="2028145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CaptumInterpretation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2B6BED5A-0FC7-47A6-BF84-C323B0E7DE43}"/>
              </a:ext>
            </a:extLst>
          </p:cNvPr>
          <p:cNvSpPr txBox="1"/>
          <p:nvPr/>
        </p:nvSpPr>
        <p:spPr>
          <a:xfrm>
            <a:off x="5936210" y="4918833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vocab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AFF2FAE0-2B36-4B6B-93E3-76772C3D9D21}"/>
              </a:ext>
            </a:extLst>
          </p:cNvPr>
          <p:cNvSpPr txBox="1"/>
          <p:nvPr/>
        </p:nvSpPr>
        <p:spPr>
          <a:xfrm>
            <a:off x="8190756" y="4867107"/>
            <a:ext cx="2392042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ClassificationInterpretation</a:t>
            </a:r>
            <a:b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 | Callback |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text_learner</a:t>
            </a:r>
            <a:endParaRPr lang="fr-F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496A8C0A-CA90-4776-A610-2C7506B32F4C}"/>
              </a:ext>
            </a:extLst>
          </p:cNvPr>
          <p:cNvSpPr txBox="1"/>
          <p:nvPr/>
        </p:nvSpPr>
        <p:spPr>
          <a:xfrm>
            <a:off x="5936210" y="5474782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D70DDBA9-111C-4A43-8CE7-EC827FFB5320}"/>
              </a:ext>
            </a:extLst>
          </p:cNvPr>
          <p:cNvSpPr txBox="1"/>
          <p:nvPr/>
        </p:nvSpPr>
        <p:spPr>
          <a:xfrm>
            <a:off x="8194554" y="5474782"/>
            <a:ext cx="2388244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>
                <a:latin typeface="Arial" panose="020B0604020202020204" pitchFamily="34" charset="0"/>
                <a:cs typeface="Arial" panose="020B0604020202020204" pitchFamily="34" charset="0"/>
              </a:rPr>
              <a:t>tabular_learner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A2B12B5A-82CD-45B7-BC70-58E6D42C8529}"/>
              </a:ext>
            </a:extLst>
          </p:cNvPr>
          <p:cNvSpPr txBox="1"/>
          <p:nvPr/>
        </p:nvSpPr>
        <p:spPr>
          <a:xfrm>
            <a:off x="5936210" y="5974756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1B433BB8-7D70-4376-8D52-1BD9C8C7AF77}"/>
              </a:ext>
            </a:extLst>
          </p:cNvPr>
          <p:cNvSpPr txBox="1"/>
          <p:nvPr/>
        </p:nvSpPr>
        <p:spPr>
          <a:xfrm>
            <a:off x="8190756" y="5986815"/>
            <a:ext cx="2388244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CollabDataLoaders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0C2EE8E1-9942-4346-87B5-4ECF410C87A6}"/>
              </a:ext>
            </a:extLst>
          </p:cNvPr>
          <p:cNvSpPr txBox="1"/>
          <p:nvPr/>
        </p:nvSpPr>
        <p:spPr>
          <a:xfrm>
            <a:off x="3806639" y="3065689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Called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in</a:t>
            </a:r>
          </a:p>
        </p:txBody>
      </p:sp>
    </p:spTree>
    <p:extLst>
      <p:ext uri="{BB962C8B-B14F-4D97-AF65-F5344CB8AC3E}">
        <p14:creationId xmlns:p14="http://schemas.microsoft.com/office/powerpoint/2010/main" val="19332045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3C7B5970-5E77-4CA0-AE03-385D3F74F639}"/>
              </a:ext>
            </a:extLst>
          </p:cNvPr>
          <p:cNvSpPr/>
          <p:nvPr/>
        </p:nvSpPr>
        <p:spPr>
          <a:xfrm>
            <a:off x="467155" y="5364311"/>
            <a:ext cx="7765576" cy="11435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9634B2C-6779-420D-BD30-7CCB3097E2F4}"/>
              </a:ext>
            </a:extLst>
          </p:cNvPr>
          <p:cNvSpPr/>
          <p:nvPr/>
        </p:nvSpPr>
        <p:spPr>
          <a:xfrm>
            <a:off x="467155" y="3477079"/>
            <a:ext cx="7765576" cy="17160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C2FBEB-303A-42D6-A777-1B4832CCA29A}"/>
              </a:ext>
            </a:extLst>
          </p:cNvPr>
          <p:cNvSpPr/>
          <p:nvPr/>
        </p:nvSpPr>
        <p:spPr>
          <a:xfrm>
            <a:off x="467155" y="1983026"/>
            <a:ext cx="7765576" cy="13112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64E5F49-13C1-464E-8F37-E28302BAFEBD}"/>
              </a:ext>
            </a:extLst>
          </p:cNvPr>
          <p:cNvSpPr txBox="1"/>
          <p:nvPr/>
        </p:nvSpPr>
        <p:spPr>
          <a:xfrm>
            <a:off x="568252" y="50334"/>
            <a:ext cx="5032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Option 1 :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TfmdLists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7D2135F-DE50-4744-AE45-AD527E0249C2}"/>
              </a:ext>
            </a:extLst>
          </p:cNvPr>
          <p:cNvSpPr txBox="1"/>
          <p:nvPr/>
        </p:nvSpPr>
        <p:spPr>
          <a:xfrm>
            <a:off x="3598014" y="2165819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n_subsets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EF833EF-A081-4E5C-B0AA-C41D1EE20FCB}"/>
              </a:ext>
            </a:extLst>
          </p:cNvPr>
          <p:cNvSpPr txBox="1"/>
          <p:nvPr/>
        </p:nvSpPr>
        <p:spPr>
          <a:xfrm>
            <a:off x="1203599" y="2695538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subset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(i)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316B743-FB2E-49D2-ADE2-A7D0D0160D6C}"/>
              </a:ext>
            </a:extLst>
          </p:cNvPr>
          <p:cNvSpPr txBox="1"/>
          <p:nvPr/>
        </p:nvSpPr>
        <p:spPr>
          <a:xfrm>
            <a:off x="1170137" y="5740597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4BE7384-550B-42EF-9D87-84059152CA82}"/>
              </a:ext>
            </a:extLst>
          </p:cNvPr>
          <p:cNvSpPr txBox="1"/>
          <p:nvPr/>
        </p:nvSpPr>
        <p:spPr>
          <a:xfrm>
            <a:off x="3567074" y="5740597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dl_type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932D20F-C04C-4DC4-86B6-95ED172C0DD3}"/>
              </a:ext>
            </a:extLst>
          </p:cNvPr>
          <p:cNvSpPr txBox="1"/>
          <p:nvPr/>
        </p:nvSpPr>
        <p:spPr>
          <a:xfrm>
            <a:off x="1203604" y="2165819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splits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279D853-30B6-4A15-A05A-DF1C734A6AB9}"/>
              </a:ext>
            </a:extLst>
          </p:cNvPr>
          <p:cNvSpPr txBox="1"/>
          <p:nvPr/>
        </p:nvSpPr>
        <p:spPr>
          <a:xfrm>
            <a:off x="3598009" y="2704883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207E1A3-BDC0-4F58-925C-33B4B11780A3}"/>
              </a:ext>
            </a:extLst>
          </p:cNvPr>
          <p:cNvSpPr txBox="1"/>
          <p:nvPr/>
        </p:nvSpPr>
        <p:spPr>
          <a:xfrm>
            <a:off x="6012241" y="2713669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valid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CF53F53-5363-4703-BC2C-6C4716252DE2}"/>
              </a:ext>
            </a:extLst>
          </p:cNvPr>
          <p:cNvSpPr txBox="1"/>
          <p:nvPr/>
        </p:nvSpPr>
        <p:spPr>
          <a:xfrm>
            <a:off x="5964011" y="5735667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dbunch_type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5EC7A2B-99DF-4674-B1E7-F2FCF77C14DE}"/>
              </a:ext>
            </a:extLst>
          </p:cNvPr>
          <p:cNvSpPr txBox="1"/>
          <p:nvPr/>
        </p:nvSpPr>
        <p:spPr>
          <a:xfrm>
            <a:off x="642020" y="617413"/>
            <a:ext cx="55619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apply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ONE Pipeline of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on a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of items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D69DCB0-2672-4878-BCEA-B5AE6C35BEF8}"/>
              </a:ext>
            </a:extLst>
          </p:cNvPr>
          <p:cNvSpPr txBox="1"/>
          <p:nvPr/>
        </p:nvSpPr>
        <p:spPr>
          <a:xfrm>
            <a:off x="1170134" y="1255697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items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818B9D0-4B30-4581-82D4-BBDCA8D881AD}"/>
              </a:ext>
            </a:extLst>
          </p:cNvPr>
          <p:cNvSpPr txBox="1"/>
          <p:nvPr/>
        </p:nvSpPr>
        <p:spPr>
          <a:xfrm>
            <a:off x="3422998" y="1209444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getitem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DD5CB9-7CEC-4DC0-8E8E-43E4FA392838}"/>
              </a:ext>
            </a:extLst>
          </p:cNvPr>
          <p:cNvSpPr/>
          <p:nvPr/>
        </p:nvSpPr>
        <p:spPr>
          <a:xfrm rot="16200000">
            <a:off x="483594" y="1232765"/>
            <a:ext cx="578689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C03B2C-5E0D-4257-A575-3AE2D41BA376}"/>
              </a:ext>
            </a:extLst>
          </p:cNvPr>
          <p:cNvSpPr/>
          <p:nvPr/>
        </p:nvSpPr>
        <p:spPr>
          <a:xfrm rot="16200000">
            <a:off x="248941" y="2432795"/>
            <a:ext cx="1075293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FilteredBase</a:t>
            </a:r>
            <a:endParaRPr lang="fr-FR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FDF50D-A855-4B5F-8B3F-83A4E19F60C3}"/>
              </a:ext>
            </a:extLst>
          </p:cNvPr>
          <p:cNvSpPr/>
          <p:nvPr/>
        </p:nvSpPr>
        <p:spPr>
          <a:xfrm rot="16200000">
            <a:off x="241561" y="5733943"/>
            <a:ext cx="1062768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FilteredBase</a:t>
            </a:r>
            <a:endParaRPr lang="fr-FR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E2BFF8C-5E30-473A-80BE-EB491D525F36}"/>
              </a:ext>
            </a:extLst>
          </p:cNvPr>
          <p:cNvSpPr txBox="1"/>
          <p:nvPr/>
        </p:nvSpPr>
        <p:spPr>
          <a:xfrm>
            <a:off x="8471176" y="4436876"/>
            <a:ext cx="336125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calls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delegated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tfms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291474-EEDB-4360-AA9A-62F5144560F3}"/>
              </a:ext>
            </a:extLst>
          </p:cNvPr>
          <p:cNvSpPr txBox="1"/>
          <p:nvPr/>
        </p:nvSpPr>
        <p:spPr>
          <a:xfrm>
            <a:off x="8974082" y="2671297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new_empty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DED21A7-DA69-4BEE-8A1A-88DC6656EB45}"/>
              </a:ext>
            </a:extLst>
          </p:cNvPr>
          <p:cNvSpPr txBox="1"/>
          <p:nvPr/>
        </p:nvSpPr>
        <p:spPr>
          <a:xfrm>
            <a:off x="5992423" y="2165819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overlapping_splits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7048794-0611-466A-BE27-08645852F111}"/>
              </a:ext>
            </a:extLst>
          </p:cNvPr>
          <p:cNvSpPr/>
          <p:nvPr/>
        </p:nvSpPr>
        <p:spPr>
          <a:xfrm rot="16200000">
            <a:off x="281954" y="4104366"/>
            <a:ext cx="981979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endParaRPr lang="fr-FR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5B3820F-6C25-400E-B5B7-8E620450A8CA}"/>
              </a:ext>
            </a:extLst>
          </p:cNvPr>
          <p:cNvSpPr txBox="1"/>
          <p:nvPr/>
        </p:nvSpPr>
        <p:spPr>
          <a:xfrm>
            <a:off x="5675860" y="1211710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iter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 / next()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14D5D6FB-F3F8-48F9-B1CA-A50498969FEC}"/>
              </a:ext>
            </a:extLst>
          </p:cNvPr>
          <p:cNvSpPr txBox="1"/>
          <p:nvPr/>
        </p:nvSpPr>
        <p:spPr>
          <a:xfrm>
            <a:off x="1189956" y="4648404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decode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(o)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A617BC09-486A-42B1-9234-4744B4AA8263}"/>
              </a:ext>
            </a:extLst>
          </p:cNvPr>
          <p:cNvSpPr txBox="1"/>
          <p:nvPr/>
        </p:nvSpPr>
        <p:spPr>
          <a:xfrm>
            <a:off x="3461017" y="4668337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show(o)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B63838DD-C35A-46E0-B3AC-28C3D6E9161F}"/>
              </a:ext>
            </a:extLst>
          </p:cNvPr>
          <p:cNvSpPr txBox="1"/>
          <p:nvPr/>
        </p:nvSpPr>
        <p:spPr>
          <a:xfrm>
            <a:off x="7928722" y="1225645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 all </a:t>
            </a:r>
            <a:r>
              <a:rPr lang="fr-FR" sz="14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fr-FR" sz="14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L …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AB367E02-5184-4F5F-BB09-6EC2D9852EA2}"/>
              </a:ext>
            </a:extLst>
          </p:cNvPr>
          <p:cNvSpPr txBox="1"/>
          <p:nvPr/>
        </p:nvSpPr>
        <p:spPr>
          <a:xfrm>
            <a:off x="1192269" y="3595887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tfms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6E5BEE19-82EB-450C-9EC7-B72F85912DA2}"/>
              </a:ext>
            </a:extLst>
          </p:cNvPr>
          <p:cNvSpPr txBox="1"/>
          <p:nvPr/>
        </p:nvSpPr>
        <p:spPr>
          <a:xfrm>
            <a:off x="3466542" y="3610992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split_idx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737A7360-A6FF-4A2B-A6DE-68DBC02B7CA6}"/>
              </a:ext>
            </a:extLst>
          </p:cNvPr>
          <p:cNvSpPr txBox="1"/>
          <p:nvPr/>
        </p:nvSpPr>
        <p:spPr>
          <a:xfrm>
            <a:off x="3466542" y="4121919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types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9C774D25-6560-4079-827E-7631E01A8E51}"/>
              </a:ext>
            </a:extLst>
          </p:cNvPr>
          <p:cNvSpPr txBox="1"/>
          <p:nvPr/>
        </p:nvSpPr>
        <p:spPr>
          <a:xfrm>
            <a:off x="1172449" y="4117753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__call__(o)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D70915CA-C054-4962-B838-B81151049691}"/>
              </a:ext>
            </a:extLst>
          </p:cNvPr>
          <p:cNvSpPr txBox="1"/>
          <p:nvPr/>
        </p:nvSpPr>
        <p:spPr>
          <a:xfrm>
            <a:off x="5823870" y="3616719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setup()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81BB368D-0C37-42A1-96BC-1284B97E5828}"/>
              </a:ext>
            </a:extLst>
          </p:cNvPr>
          <p:cNvSpPr txBox="1"/>
          <p:nvPr/>
        </p:nvSpPr>
        <p:spPr>
          <a:xfrm>
            <a:off x="5823869" y="4127510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infer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4586127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3C7B5970-5E77-4CA0-AE03-385D3F74F639}"/>
              </a:ext>
            </a:extLst>
          </p:cNvPr>
          <p:cNvSpPr/>
          <p:nvPr/>
        </p:nvSpPr>
        <p:spPr>
          <a:xfrm>
            <a:off x="469407" y="5375348"/>
            <a:ext cx="7765576" cy="11435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9634B2C-6779-420D-BD30-7CCB3097E2F4}"/>
              </a:ext>
            </a:extLst>
          </p:cNvPr>
          <p:cNvSpPr/>
          <p:nvPr/>
        </p:nvSpPr>
        <p:spPr>
          <a:xfrm>
            <a:off x="469407" y="3760724"/>
            <a:ext cx="7765576" cy="1479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C2FBEB-303A-42D6-A777-1B4832CCA29A}"/>
              </a:ext>
            </a:extLst>
          </p:cNvPr>
          <p:cNvSpPr/>
          <p:nvPr/>
        </p:nvSpPr>
        <p:spPr>
          <a:xfrm>
            <a:off x="469407" y="2455442"/>
            <a:ext cx="7765576" cy="11699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64E5F49-13C1-464E-8F37-E28302BAFEBD}"/>
              </a:ext>
            </a:extLst>
          </p:cNvPr>
          <p:cNvSpPr txBox="1"/>
          <p:nvPr/>
        </p:nvSpPr>
        <p:spPr>
          <a:xfrm>
            <a:off x="568252" y="50334"/>
            <a:ext cx="4899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Option 2 :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7D2135F-DE50-4744-AE45-AD527E0249C2}"/>
              </a:ext>
            </a:extLst>
          </p:cNvPr>
          <p:cNvSpPr txBox="1"/>
          <p:nvPr/>
        </p:nvSpPr>
        <p:spPr>
          <a:xfrm>
            <a:off x="3600266" y="2638235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n_subsets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EF833EF-A081-4E5C-B0AA-C41D1EE20FCB}"/>
              </a:ext>
            </a:extLst>
          </p:cNvPr>
          <p:cNvSpPr txBox="1"/>
          <p:nvPr/>
        </p:nvSpPr>
        <p:spPr>
          <a:xfrm>
            <a:off x="1205851" y="3167954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subset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(i)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316B743-FB2E-49D2-ADE2-A7D0D0160D6C}"/>
              </a:ext>
            </a:extLst>
          </p:cNvPr>
          <p:cNvSpPr txBox="1"/>
          <p:nvPr/>
        </p:nvSpPr>
        <p:spPr>
          <a:xfrm>
            <a:off x="1172389" y="5751634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4BE7384-550B-42EF-9D87-84059152CA82}"/>
              </a:ext>
            </a:extLst>
          </p:cNvPr>
          <p:cNvSpPr txBox="1"/>
          <p:nvPr/>
        </p:nvSpPr>
        <p:spPr>
          <a:xfrm>
            <a:off x="3569326" y="5751634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dl_type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932D20F-C04C-4DC4-86B6-95ED172C0DD3}"/>
              </a:ext>
            </a:extLst>
          </p:cNvPr>
          <p:cNvSpPr txBox="1"/>
          <p:nvPr/>
        </p:nvSpPr>
        <p:spPr>
          <a:xfrm>
            <a:off x="1205856" y="2638235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splits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279D853-30B6-4A15-A05A-DF1C734A6AB9}"/>
              </a:ext>
            </a:extLst>
          </p:cNvPr>
          <p:cNvSpPr txBox="1"/>
          <p:nvPr/>
        </p:nvSpPr>
        <p:spPr>
          <a:xfrm>
            <a:off x="3600261" y="3177299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207E1A3-BDC0-4F58-925C-33B4B11780A3}"/>
              </a:ext>
            </a:extLst>
          </p:cNvPr>
          <p:cNvSpPr txBox="1"/>
          <p:nvPr/>
        </p:nvSpPr>
        <p:spPr>
          <a:xfrm>
            <a:off x="6014493" y="3186085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valid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CF53F53-5363-4703-BC2C-6C4716252DE2}"/>
              </a:ext>
            </a:extLst>
          </p:cNvPr>
          <p:cNvSpPr txBox="1"/>
          <p:nvPr/>
        </p:nvSpPr>
        <p:spPr>
          <a:xfrm>
            <a:off x="5966263" y="5746704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dbunch_type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D69DCB0-2672-4878-BCEA-B5AE6C35BEF8}"/>
              </a:ext>
            </a:extLst>
          </p:cNvPr>
          <p:cNvSpPr txBox="1"/>
          <p:nvPr/>
        </p:nvSpPr>
        <p:spPr>
          <a:xfrm>
            <a:off x="596630" y="1170384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tls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fr-FR" sz="14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fr-FR" sz="14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fr-FR" sz="14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TfmdLists</a:t>
            </a:r>
            <a:r>
              <a:rPr lang="fr-FR" sz="14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818B9D0-4B30-4581-82D4-BBDCA8D881AD}"/>
              </a:ext>
            </a:extLst>
          </p:cNvPr>
          <p:cNvSpPr txBox="1"/>
          <p:nvPr/>
        </p:nvSpPr>
        <p:spPr>
          <a:xfrm>
            <a:off x="3922560" y="1770838"/>
            <a:ext cx="147260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getitem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C03B2C-5E0D-4257-A575-3AE2D41BA376}"/>
              </a:ext>
            </a:extLst>
          </p:cNvPr>
          <p:cNvSpPr/>
          <p:nvPr/>
        </p:nvSpPr>
        <p:spPr>
          <a:xfrm rot="16200000">
            <a:off x="277677" y="2836782"/>
            <a:ext cx="1022326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FilteredBase</a:t>
            </a:r>
            <a:endParaRPr lang="fr-FR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FDF50D-A855-4B5F-8B3F-83A4E19F60C3}"/>
              </a:ext>
            </a:extLst>
          </p:cNvPr>
          <p:cNvSpPr/>
          <p:nvPr/>
        </p:nvSpPr>
        <p:spPr>
          <a:xfrm rot="16200000">
            <a:off x="243813" y="5761758"/>
            <a:ext cx="1062768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FilteredBase</a:t>
            </a:r>
            <a:endParaRPr lang="fr-FR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5ED4861F-F663-4B80-BA99-98E8693A50F8}"/>
              </a:ext>
            </a:extLst>
          </p:cNvPr>
          <p:cNvSpPr txBox="1"/>
          <p:nvPr/>
        </p:nvSpPr>
        <p:spPr>
          <a:xfrm>
            <a:off x="1172389" y="4019203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tfms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D640252-4FA9-4875-A281-2ABFD21F8A41}"/>
              </a:ext>
            </a:extLst>
          </p:cNvPr>
          <p:cNvSpPr txBox="1"/>
          <p:nvPr/>
        </p:nvSpPr>
        <p:spPr>
          <a:xfrm>
            <a:off x="3446662" y="4034308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split_idx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E2BFF8C-5E30-473A-80BE-EB491D525F36}"/>
              </a:ext>
            </a:extLst>
          </p:cNvPr>
          <p:cNvSpPr txBox="1"/>
          <p:nvPr/>
        </p:nvSpPr>
        <p:spPr>
          <a:xfrm>
            <a:off x="8473428" y="4609038"/>
            <a:ext cx="336125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calls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delegated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tls</a:t>
            </a:r>
            <a:endParaRPr lang="fr-F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through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gather_attrs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D0E8AC3-B6BF-4803-A675-66EF4FCE0094}"/>
              </a:ext>
            </a:extLst>
          </p:cNvPr>
          <p:cNvSpPr txBox="1"/>
          <p:nvPr/>
        </p:nvSpPr>
        <p:spPr>
          <a:xfrm>
            <a:off x="1186030" y="4592572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decode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(o)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28B66F4-A4ED-44BF-86D2-C6D6ACC03947}"/>
              </a:ext>
            </a:extLst>
          </p:cNvPr>
          <p:cNvSpPr txBox="1"/>
          <p:nvPr/>
        </p:nvSpPr>
        <p:spPr>
          <a:xfrm>
            <a:off x="3457091" y="4612505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show(o)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291474-EEDB-4360-AA9A-62F5144560F3}"/>
              </a:ext>
            </a:extLst>
          </p:cNvPr>
          <p:cNvSpPr txBox="1"/>
          <p:nvPr/>
        </p:nvSpPr>
        <p:spPr>
          <a:xfrm>
            <a:off x="8976334" y="2843459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new_empty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DED21A7-DA69-4BEE-8A1A-88DC6656EB45}"/>
              </a:ext>
            </a:extLst>
          </p:cNvPr>
          <p:cNvSpPr txBox="1"/>
          <p:nvPr/>
        </p:nvSpPr>
        <p:spPr>
          <a:xfrm>
            <a:off x="5994675" y="2638235"/>
            <a:ext cx="20478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overlapping_splits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817493D-B8BC-4C06-8033-F3262EB985AD}"/>
              </a:ext>
            </a:extLst>
          </p:cNvPr>
          <p:cNvSpPr txBox="1"/>
          <p:nvPr/>
        </p:nvSpPr>
        <p:spPr>
          <a:xfrm>
            <a:off x="5846037" y="4037989"/>
            <a:ext cx="2047875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@contextmanager</a:t>
            </a:r>
            <a:b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set_split_idx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7048794-0611-466A-BE27-08645852F111}"/>
              </a:ext>
            </a:extLst>
          </p:cNvPr>
          <p:cNvSpPr/>
          <p:nvPr/>
        </p:nvSpPr>
        <p:spPr>
          <a:xfrm rot="16200000">
            <a:off x="284207" y="4317984"/>
            <a:ext cx="981979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endParaRPr lang="fr-FR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5B3820F-6C25-400E-B5B7-8E620450A8CA}"/>
              </a:ext>
            </a:extLst>
          </p:cNvPr>
          <p:cNvSpPr txBox="1"/>
          <p:nvPr/>
        </p:nvSpPr>
        <p:spPr>
          <a:xfrm>
            <a:off x="5600149" y="1773104"/>
            <a:ext cx="1472603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iter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 / next()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294EFC97-254C-421F-B1A5-3D40C9456A1E}"/>
              </a:ext>
            </a:extLst>
          </p:cNvPr>
          <p:cNvSpPr txBox="1"/>
          <p:nvPr/>
        </p:nvSpPr>
        <p:spPr>
          <a:xfrm>
            <a:off x="621974" y="600619"/>
            <a:ext cx="69029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apply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SEVERAL Pipelines of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parallel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on a single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of items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BFF31C4E-AC97-42A9-B7AE-08B01A6CD334}"/>
              </a:ext>
            </a:extLst>
          </p:cNvPr>
          <p:cNvSpPr txBox="1"/>
          <p:nvPr/>
        </p:nvSpPr>
        <p:spPr>
          <a:xfrm>
            <a:off x="7277739" y="1761790"/>
            <a:ext cx="147260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BF76CA3A-5F5E-434A-9D45-02AC5C394462}"/>
              </a:ext>
            </a:extLst>
          </p:cNvPr>
          <p:cNvSpPr txBox="1"/>
          <p:nvPr/>
        </p:nvSpPr>
        <p:spPr>
          <a:xfrm>
            <a:off x="596630" y="1773104"/>
            <a:ext cx="3120943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items </a:t>
            </a:r>
            <a:r>
              <a:rPr lang="fr-FR" sz="14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identical</a:t>
            </a:r>
            <a:r>
              <a:rPr lang="fr-FR" sz="14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all </a:t>
            </a:r>
            <a:r>
              <a:rPr lang="fr-FR" sz="14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TfmdLists</a:t>
            </a:r>
            <a:r>
              <a:rPr lang="fr-FR" sz="14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C8AB5652-4ECA-4A94-A41C-BCB619F1BE1B}"/>
              </a:ext>
            </a:extLst>
          </p:cNvPr>
          <p:cNvSpPr txBox="1"/>
          <p:nvPr/>
        </p:nvSpPr>
        <p:spPr>
          <a:xfrm>
            <a:off x="3010050" y="1169241"/>
            <a:ext cx="147260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n_inp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5415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804C8E43-3C22-4643-B6CF-E6076D744DFF}"/>
              </a:ext>
            </a:extLst>
          </p:cNvPr>
          <p:cNvSpPr txBox="1"/>
          <p:nvPr/>
        </p:nvSpPr>
        <p:spPr>
          <a:xfrm>
            <a:off x="486140" y="5709630"/>
            <a:ext cx="2565400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TabularCollab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64E5F49-13C1-464E-8F37-E28302BAFEBD}"/>
              </a:ext>
            </a:extLst>
          </p:cNvPr>
          <p:cNvSpPr txBox="1"/>
          <p:nvPr/>
        </p:nvSpPr>
        <p:spPr>
          <a:xfrm>
            <a:off x="568252" y="50334"/>
            <a:ext cx="4456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Tabular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3372ED6-7B93-43D8-8092-023E9BDF6BC2}"/>
              </a:ext>
            </a:extLst>
          </p:cNvPr>
          <p:cNvSpPr txBox="1"/>
          <p:nvPr/>
        </p:nvSpPr>
        <p:spPr>
          <a:xfrm>
            <a:off x="486140" y="1011054"/>
            <a:ext cx="2565400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Tabular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TabularPandas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B229B35-CEB7-473A-AA41-7A4FCFE2649B}"/>
              </a:ext>
            </a:extLst>
          </p:cNvPr>
          <p:cNvSpPr txBox="1"/>
          <p:nvPr/>
        </p:nvSpPr>
        <p:spPr>
          <a:xfrm>
            <a:off x="3422155" y="1041831"/>
            <a:ext cx="77690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A `DataFrame` wrapper that knows which cols are cont/cat/y, and returns rows in `__getitem__`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21888EA-5278-4151-A47C-8A063487F605}"/>
              </a:ext>
            </a:extLst>
          </p:cNvPr>
          <p:cNvSpPr txBox="1"/>
          <p:nvPr/>
        </p:nvSpPr>
        <p:spPr>
          <a:xfrm>
            <a:off x="4122970" y="1652963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y_names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9DA4915-9714-4412-A0D5-E9C4A1A04E49}"/>
              </a:ext>
            </a:extLst>
          </p:cNvPr>
          <p:cNvSpPr txBox="1"/>
          <p:nvPr/>
        </p:nvSpPr>
        <p:spPr>
          <a:xfrm>
            <a:off x="4617957" y="3610907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92AE433-F10B-4D44-ADE7-C811E7BDF5C4}"/>
              </a:ext>
            </a:extLst>
          </p:cNvPr>
          <p:cNvSpPr txBox="1"/>
          <p:nvPr/>
        </p:nvSpPr>
        <p:spPr>
          <a:xfrm>
            <a:off x="846161" y="1654029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cat_names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E41B989-9C4C-4CD0-A040-D633C9A70BEC}"/>
              </a:ext>
            </a:extLst>
          </p:cNvPr>
          <p:cNvSpPr txBox="1"/>
          <p:nvPr/>
        </p:nvSpPr>
        <p:spPr>
          <a:xfrm>
            <a:off x="2389831" y="1652963"/>
            <a:ext cx="1477537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cont_names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8AF15A7-6626-4110-B30A-E45D7F51271D}"/>
              </a:ext>
            </a:extLst>
          </p:cNvPr>
          <p:cNvSpPr txBox="1"/>
          <p:nvPr/>
        </p:nvSpPr>
        <p:spPr>
          <a:xfrm>
            <a:off x="863836" y="4250005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procs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78B7DF4-4321-4A96-9970-028B57CA2FC4}"/>
              </a:ext>
            </a:extLst>
          </p:cNvPr>
          <p:cNvSpPr txBox="1"/>
          <p:nvPr/>
        </p:nvSpPr>
        <p:spPr>
          <a:xfrm>
            <a:off x="4617957" y="4239125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split </a:t>
            </a:r>
            <a:r>
              <a:rPr lang="fr-FR" sz="16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fr-FR" sz="16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E8CFBB1-BE96-463E-9676-4D09E7DAD9EB}"/>
              </a:ext>
            </a:extLst>
          </p:cNvPr>
          <p:cNvSpPr txBox="1"/>
          <p:nvPr/>
        </p:nvSpPr>
        <p:spPr>
          <a:xfrm>
            <a:off x="2407506" y="4223904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process()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64DE403-5BA2-432D-8F71-96BAC8166862}"/>
              </a:ext>
            </a:extLst>
          </p:cNvPr>
          <p:cNvSpPr txBox="1"/>
          <p:nvPr/>
        </p:nvSpPr>
        <p:spPr>
          <a:xfrm>
            <a:off x="6680300" y="4239125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copy()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3F2B38E-02A5-41C5-A5EE-3582391E68F8}"/>
              </a:ext>
            </a:extLst>
          </p:cNvPr>
          <p:cNvSpPr txBox="1"/>
          <p:nvPr/>
        </p:nvSpPr>
        <p:spPr>
          <a:xfrm>
            <a:off x="2389831" y="2197099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targ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CE56F53-8EA6-4BEC-A81D-AD71D250178A}"/>
              </a:ext>
            </a:extLst>
          </p:cNvPr>
          <p:cNvSpPr txBox="1"/>
          <p:nvPr/>
        </p:nvSpPr>
        <p:spPr>
          <a:xfrm>
            <a:off x="846161" y="2217205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x_names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8DF2CD3-B296-4C89-B542-0A321C37CFE5}"/>
              </a:ext>
            </a:extLst>
          </p:cNvPr>
          <p:cNvSpPr txBox="1"/>
          <p:nvPr/>
        </p:nvSpPr>
        <p:spPr>
          <a:xfrm>
            <a:off x="5374557" y="2884281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A219DF6-5082-4F3A-841C-8F5C8D7FD7D7}"/>
              </a:ext>
            </a:extLst>
          </p:cNvPr>
          <p:cNvSpPr txBox="1"/>
          <p:nvPr/>
        </p:nvSpPr>
        <p:spPr>
          <a:xfrm>
            <a:off x="3933501" y="2216524"/>
            <a:ext cx="1863959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all_col_names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2C8E2B9-0F85-4CE7-911B-5A32811A7140}"/>
              </a:ext>
            </a:extLst>
          </p:cNvPr>
          <p:cNvSpPr txBox="1"/>
          <p:nvPr/>
        </p:nvSpPr>
        <p:spPr>
          <a:xfrm>
            <a:off x="863836" y="3610907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loc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F345AD2-675F-4B24-B241-E819E291FD14}"/>
              </a:ext>
            </a:extLst>
          </p:cNvPr>
          <p:cNvSpPr txBox="1"/>
          <p:nvPr/>
        </p:nvSpPr>
        <p:spPr>
          <a:xfrm>
            <a:off x="2407506" y="3612429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iloc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420A7F4-6C72-47B0-AC7A-B73A2B1AA2B6}"/>
              </a:ext>
            </a:extLst>
          </p:cNvPr>
          <p:cNvSpPr txBox="1"/>
          <p:nvPr/>
        </p:nvSpPr>
        <p:spPr>
          <a:xfrm>
            <a:off x="6156364" y="3610907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to_device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8BC1DBC-0C8D-466B-9822-42122C051E49}"/>
              </a:ext>
            </a:extLst>
          </p:cNvPr>
          <p:cNvSpPr txBox="1"/>
          <p:nvPr/>
        </p:nvSpPr>
        <p:spPr>
          <a:xfrm>
            <a:off x="846161" y="2867883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cat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8A8B73B-4DF8-4B2B-A20E-991B12DA3997}"/>
              </a:ext>
            </a:extLst>
          </p:cNvPr>
          <p:cNvSpPr txBox="1"/>
          <p:nvPr/>
        </p:nvSpPr>
        <p:spPr>
          <a:xfrm>
            <a:off x="2342440" y="2878828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1551732-8D26-4CE1-BED6-D5DB2088665A}"/>
              </a:ext>
            </a:extLst>
          </p:cNvPr>
          <p:cNvSpPr txBox="1"/>
          <p:nvPr/>
        </p:nvSpPr>
        <p:spPr>
          <a:xfrm>
            <a:off x="3851043" y="2884281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965F223-F0ED-446F-A00C-A35E0B236BBE}"/>
              </a:ext>
            </a:extLst>
          </p:cNvPr>
          <p:cNvSpPr txBox="1"/>
          <p:nvPr/>
        </p:nvSpPr>
        <p:spPr>
          <a:xfrm>
            <a:off x="6883972" y="2878828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all_col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DE21119-8581-46EB-80A5-B6B68EAB2FE4}"/>
              </a:ext>
            </a:extLst>
          </p:cNvPr>
          <p:cNvSpPr txBox="1"/>
          <p:nvPr/>
        </p:nvSpPr>
        <p:spPr>
          <a:xfrm>
            <a:off x="863836" y="4988644"/>
            <a:ext cx="1496279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(f)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BA9511D-494E-4C6C-83AB-A3C3F101B9D8}"/>
              </a:ext>
            </a:extLst>
          </p:cNvPr>
          <p:cNvSpPr txBox="1"/>
          <p:nvPr/>
        </p:nvSpPr>
        <p:spPr>
          <a:xfrm>
            <a:off x="3422155" y="5711102"/>
            <a:ext cx="730498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Instance of `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TabularPandas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` suitable for collaborative filtering (with no continuous variable)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0554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42A35FF1-59B5-43BE-8780-2F223973169D}"/>
              </a:ext>
            </a:extLst>
          </p:cNvPr>
          <p:cNvSpPr/>
          <p:nvPr/>
        </p:nvSpPr>
        <p:spPr>
          <a:xfrm>
            <a:off x="492626" y="5628447"/>
            <a:ext cx="3716303" cy="10863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FD1AC91-6C5E-4273-A897-29BDFEE47C03}"/>
              </a:ext>
            </a:extLst>
          </p:cNvPr>
          <p:cNvSpPr/>
          <p:nvPr/>
        </p:nvSpPr>
        <p:spPr>
          <a:xfrm>
            <a:off x="477679" y="4899545"/>
            <a:ext cx="9116697" cy="10863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5D5F216-0634-4CB5-8402-B0349633232B}"/>
              </a:ext>
            </a:extLst>
          </p:cNvPr>
          <p:cNvSpPr txBox="1"/>
          <p:nvPr/>
        </p:nvSpPr>
        <p:spPr>
          <a:xfrm>
            <a:off x="568252" y="41945"/>
            <a:ext cx="1822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DataBlock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86BABD3-E708-4AEA-8F6D-687C993B9517}"/>
              </a:ext>
            </a:extLst>
          </p:cNvPr>
          <p:cNvSpPr txBox="1"/>
          <p:nvPr/>
        </p:nvSpPr>
        <p:spPr>
          <a:xfrm>
            <a:off x="4639536" y="4266914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get_x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F16EA4B-6CBE-4386-8676-613574AC767E}"/>
              </a:ext>
            </a:extLst>
          </p:cNvPr>
          <p:cNvSpPr txBox="1"/>
          <p:nvPr/>
        </p:nvSpPr>
        <p:spPr>
          <a:xfrm>
            <a:off x="775332" y="3662775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get_items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62BEAD4-0A18-4989-BB5E-29185F2621DE}"/>
              </a:ext>
            </a:extLst>
          </p:cNvPr>
          <p:cNvSpPr txBox="1"/>
          <p:nvPr/>
        </p:nvSpPr>
        <p:spPr>
          <a:xfrm>
            <a:off x="2707434" y="3662775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splitter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DCE80F3-738E-4FCE-B607-A94F748A5BC0}"/>
              </a:ext>
            </a:extLst>
          </p:cNvPr>
          <p:cNvSpPr txBox="1"/>
          <p:nvPr/>
        </p:nvSpPr>
        <p:spPr>
          <a:xfrm>
            <a:off x="6571638" y="4266914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get_y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0D45372-4EF8-4647-91CF-2DF280AA5D0A}"/>
              </a:ext>
            </a:extLst>
          </p:cNvPr>
          <p:cNvSpPr txBox="1"/>
          <p:nvPr/>
        </p:nvSpPr>
        <p:spPr>
          <a:xfrm>
            <a:off x="775332" y="5085294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blocks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24A2D4C-2889-4A1F-B4F5-F4AA843F479F}"/>
              </a:ext>
            </a:extLst>
          </p:cNvPr>
          <p:cNvSpPr txBox="1"/>
          <p:nvPr/>
        </p:nvSpPr>
        <p:spPr>
          <a:xfrm>
            <a:off x="775332" y="6122680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dl_type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C7ACE10-BDFD-4CC4-B715-3FF9751855FC}"/>
              </a:ext>
            </a:extLst>
          </p:cNvPr>
          <p:cNvSpPr txBox="1"/>
          <p:nvPr/>
        </p:nvSpPr>
        <p:spPr>
          <a:xfrm>
            <a:off x="2707434" y="5085294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type_tfms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BC4FAED6-A330-4C39-B82F-2D5C9B9E0268}"/>
              </a:ext>
            </a:extLst>
          </p:cNvPr>
          <p:cNvSpPr/>
          <p:nvPr/>
        </p:nvSpPr>
        <p:spPr>
          <a:xfrm>
            <a:off x="2276827" y="5140811"/>
            <a:ext cx="217180" cy="258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125C11C-DD21-40A3-A3C2-B070EEB9C7A7}"/>
              </a:ext>
            </a:extLst>
          </p:cNvPr>
          <p:cNvSpPr txBox="1"/>
          <p:nvPr/>
        </p:nvSpPr>
        <p:spPr>
          <a:xfrm>
            <a:off x="4639536" y="5085294"/>
            <a:ext cx="194621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default_item_tfms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87F9FFF-61E5-4B13-ABA4-DB752D063675}"/>
              </a:ext>
            </a:extLst>
          </p:cNvPr>
          <p:cNvSpPr txBox="1"/>
          <p:nvPr/>
        </p:nvSpPr>
        <p:spPr>
          <a:xfrm>
            <a:off x="7229780" y="5085294"/>
            <a:ext cx="210669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default_batch_tfms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0A6F086-376D-48E4-8397-731BB2F5DD2C}"/>
              </a:ext>
            </a:extLst>
          </p:cNvPr>
          <p:cNvSpPr/>
          <p:nvPr/>
        </p:nvSpPr>
        <p:spPr>
          <a:xfrm rot="5400000">
            <a:off x="1310776" y="5659504"/>
            <a:ext cx="217180" cy="258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D6CBF4D-37C7-439D-A582-07EF6D8DC029}"/>
              </a:ext>
            </a:extLst>
          </p:cNvPr>
          <p:cNvSpPr txBox="1"/>
          <p:nvPr/>
        </p:nvSpPr>
        <p:spPr>
          <a:xfrm>
            <a:off x="2707434" y="6122680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dls_kwargs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737558C-D301-49B4-B113-E685018202C5}"/>
              </a:ext>
            </a:extLst>
          </p:cNvPr>
          <p:cNvSpPr txBox="1"/>
          <p:nvPr/>
        </p:nvSpPr>
        <p:spPr>
          <a:xfrm>
            <a:off x="775332" y="4268482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getters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3E246DA-125B-4871-B12B-C4FD51519C3B}"/>
              </a:ext>
            </a:extLst>
          </p:cNvPr>
          <p:cNvSpPr txBox="1"/>
          <p:nvPr/>
        </p:nvSpPr>
        <p:spPr>
          <a:xfrm>
            <a:off x="2707434" y="4266914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n_inp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04B7DC5-515B-4F85-A77E-54999A3C242A}"/>
              </a:ext>
            </a:extLst>
          </p:cNvPr>
          <p:cNvSpPr txBox="1"/>
          <p:nvPr/>
        </p:nvSpPr>
        <p:spPr>
          <a:xfrm>
            <a:off x="4639536" y="6139821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item_tfms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DE57CD9-A540-4AEE-A48A-B57004EA9F90}"/>
              </a:ext>
            </a:extLst>
          </p:cNvPr>
          <p:cNvSpPr txBox="1"/>
          <p:nvPr/>
        </p:nvSpPr>
        <p:spPr>
          <a:xfrm>
            <a:off x="7215672" y="6139821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batch_tfms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FD7BD482-318A-4325-A260-99A8982D95D9}"/>
              </a:ext>
            </a:extLst>
          </p:cNvPr>
          <p:cNvSpPr/>
          <p:nvPr/>
        </p:nvSpPr>
        <p:spPr>
          <a:xfrm rot="3059364">
            <a:off x="2272904" y="5676898"/>
            <a:ext cx="217180" cy="258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D38906ED-0E59-461C-B2D4-5B21F974FFBE}"/>
              </a:ext>
            </a:extLst>
          </p:cNvPr>
          <p:cNvSpPr/>
          <p:nvPr/>
        </p:nvSpPr>
        <p:spPr>
          <a:xfrm>
            <a:off x="4208929" y="5140811"/>
            <a:ext cx="217180" cy="258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A05FC9F6-8F25-4298-BB53-1127893F9A9E}"/>
              </a:ext>
            </a:extLst>
          </p:cNvPr>
          <p:cNvSpPr/>
          <p:nvPr/>
        </p:nvSpPr>
        <p:spPr>
          <a:xfrm>
            <a:off x="6799173" y="5140811"/>
            <a:ext cx="217180" cy="258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7A22521-EC27-4E1E-8846-A382E6D8AB26}"/>
              </a:ext>
            </a:extLst>
          </p:cNvPr>
          <p:cNvSpPr txBox="1"/>
          <p:nvPr/>
        </p:nvSpPr>
        <p:spPr>
          <a:xfrm>
            <a:off x="5050974" y="5353239"/>
            <a:ext cx="484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4000" b="1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66C02D0-0B38-4160-B717-4E20100DDB45}"/>
              </a:ext>
            </a:extLst>
          </p:cNvPr>
          <p:cNvSpPr txBox="1"/>
          <p:nvPr/>
        </p:nvSpPr>
        <p:spPr>
          <a:xfrm>
            <a:off x="7619409" y="5353239"/>
            <a:ext cx="484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4000" b="1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4071128-D0FA-43DE-8B5B-C6782A4F2558}"/>
              </a:ext>
            </a:extLst>
          </p:cNvPr>
          <p:cNvSpPr txBox="1"/>
          <p:nvPr/>
        </p:nvSpPr>
        <p:spPr>
          <a:xfrm>
            <a:off x="775331" y="2257528"/>
            <a:ext cx="289815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(source)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8FF9D2D-740E-4020-95D3-DE7868060DB8}"/>
              </a:ext>
            </a:extLst>
          </p:cNvPr>
          <p:cNvSpPr txBox="1"/>
          <p:nvPr/>
        </p:nvSpPr>
        <p:spPr>
          <a:xfrm>
            <a:off x="775332" y="2816943"/>
            <a:ext cx="289815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(source,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715E5F95-4D53-4247-B49C-FCC07252F9FF}"/>
              </a:ext>
            </a:extLst>
          </p:cNvPr>
          <p:cNvSpPr txBox="1"/>
          <p:nvPr/>
        </p:nvSpPr>
        <p:spPr>
          <a:xfrm>
            <a:off x="775332" y="1765225"/>
            <a:ext cx="289815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new(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item_tfms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batch_tfms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64804CA-EC2A-4986-A766-43F6E7D5D09E}"/>
              </a:ext>
            </a:extLst>
          </p:cNvPr>
          <p:cNvSpPr txBox="1"/>
          <p:nvPr/>
        </p:nvSpPr>
        <p:spPr>
          <a:xfrm>
            <a:off x="775332" y="825501"/>
            <a:ext cx="914659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__init__(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get_items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splitter,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get_x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get_y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getters,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n_inp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blocks,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dl_type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item_tfms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batch_tfms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EE1FDC1-0581-4ED0-89B6-87939F16E579}"/>
              </a:ext>
            </a:extLst>
          </p:cNvPr>
          <p:cNvSpPr txBox="1"/>
          <p:nvPr/>
        </p:nvSpPr>
        <p:spPr>
          <a:xfrm>
            <a:off x="4110571" y="425152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5DCE81A4-5AFE-4282-9941-FE612CEC6DC3}"/>
              </a:ext>
            </a:extLst>
          </p:cNvPr>
          <p:cNvCxnSpPr>
            <a:cxnSpLocks/>
          </p:cNvCxnSpPr>
          <p:nvPr/>
        </p:nvCxnSpPr>
        <p:spPr>
          <a:xfrm>
            <a:off x="492626" y="3411690"/>
            <a:ext cx="100038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A23755A9-CD90-4C99-A83C-26522A0DD93B}"/>
              </a:ext>
            </a:extLst>
          </p:cNvPr>
          <p:cNvSpPr txBox="1"/>
          <p:nvPr/>
        </p:nvSpPr>
        <p:spPr>
          <a:xfrm>
            <a:off x="775331" y="1246449"/>
            <a:ext cx="3764783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DataBlock.from_columns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000" dirty="0" err="1">
                <a:latin typeface="Arial" panose="020B0604020202020204" pitchFamily="34" charset="0"/>
                <a:cs typeface="Arial" panose="020B0604020202020204" pitchFamily="34" charset="0"/>
              </a:rPr>
              <a:t>get_items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, getters, blocks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AB2977C0-9B6F-4202-B09E-8CC9F09D9276}"/>
              </a:ext>
            </a:extLst>
          </p:cNvPr>
          <p:cNvSpPr txBox="1"/>
          <p:nvPr/>
        </p:nvSpPr>
        <p:spPr>
          <a:xfrm>
            <a:off x="3814832" y="1765690"/>
            <a:ext cx="610709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a new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DataBlock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with other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item_tfms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and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batch_tfms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4509DC05-A172-4DCF-9F57-2341A81D1C52}"/>
              </a:ext>
            </a:extLst>
          </p:cNvPr>
          <p:cNvSpPr txBox="1"/>
          <p:nvPr/>
        </p:nvSpPr>
        <p:spPr>
          <a:xfrm>
            <a:off x="3814832" y="2261866"/>
            <a:ext cx="3804577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a `Datasets` object from `source`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B0F9BBAB-4AC9-4228-80EF-A120A2324D11}"/>
              </a:ext>
            </a:extLst>
          </p:cNvPr>
          <p:cNvSpPr txBox="1"/>
          <p:nvPr/>
        </p:nvSpPr>
        <p:spPr>
          <a:xfrm>
            <a:off x="3814832" y="2825154"/>
            <a:ext cx="3804577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a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object from `source`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1AC68A2D-A50F-437E-9892-62B83DC3B056}"/>
              </a:ext>
            </a:extLst>
          </p:cNvPr>
          <p:cNvSpPr txBox="1"/>
          <p:nvPr/>
        </p:nvSpPr>
        <p:spPr>
          <a:xfrm>
            <a:off x="8084600" y="2502279"/>
            <a:ext cx="1837321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(source)</a:t>
            </a:r>
          </a:p>
        </p:txBody>
      </p:sp>
    </p:spTree>
    <p:extLst>
      <p:ext uri="{BB962C8B-B14F-4D97-AF65-F5344CB8AC3E}">
        <p14:creationId xmlns:p14="http://schemas.microsoft.com/office/powerpoint/2010/main" val="35856969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5D5F216-0634-4CB5-8402-B0349633232B}"/>
              </a:ext>
            </a:extLst>
          </p:cNvPr>
          <p:cNvSpPr txBox="1"/>
          <p:nvPr/>
        </p:nvSpPr>
        <p:spPr>
          <a:xfrm>
            <a:off x="568252" y="41945"/>
            <a:ext cx="4842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DataBlock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Init data pipeline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F16EA4B-6CBE-4386-8676-613574AC767E}"/>
              </a:ext>
            </a:extLst>
          </p:cNvPr>
          <p:cNvSpPr txBox="1"/>
          <p:nvPr/>
        </p:nvSpPr>
        <p:spPr>
          <a:xfrm>
            <a:off x="6331339" y="1482296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get_items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62BEAD4-0A18-4989-BB5E-29185F2621DE}"/>
              </a:ext>
            </a:extLst>
          </p:cNvPr>
          <p:cNvSpPr txBox="1"/>
          <p:nvPr/>
        </p:nvSpPr>
        <p:spPr>
          <a:xfrm>
            <a:off x="6331339" y="1932934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splitter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24A2D4C-2889-4A1F-B4F5-F4AA843F479F}"/>
              </a:ext>
            </a:extLst>
          </p:cNvPr>
          <p:cNvSpPr txBox="1"/>
          <p:nvPr/>
        </p:nvSpPr>
        <p:spPr>
          <a:xfrm>
            <a:off x="7852003" y="2895395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dl_type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C7ACE10-BDFD-4CC4-B715-3FF9751855FC}"/>
              </a:ext>
            </a:extLst>
          </p:cNvPr>
          <p:cNvSpPr txBox="1"/>
          <p:nvPr/>
        </p:nvSpPr>
        <p:spPr>
          <a:xfrm>
            <a:off x="7859704" y="2391490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type_tfms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D6CBF4D-37C7-439D-A582-07EF6D8DC029}"/>
              </a:ext>
            </a:extLst>
          </p:cNvPr>
          <p:cNvSpPr txBox="1"/>
          <p:nvPr/>
        </p:nvSpPr>
        <p:spPr>
          <a:xfrm>
            <a:off x="6331339" y="4770428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dls_kwargs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737558C-D301-49B4-B113-E685018202C5}"/>
              </a:ext>
            </a:extLst>
          </p:cNvPr>
          <p:cNvSpPr txBox="1"/>
          <p:nvPr/>
        </p:nvSpPr>
        <p:spPr>
          <a:xfrm>
            <a:off x="6331339" y="2377689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getters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3E246DA-125B-4871-B12B-C4FD51519C3B}"/>
              </a:ext>
            </a:extLst>
          </p:cNvPr>
          <p:cNvSpPr txBox="1"/>
          <p:nvPr/>
        </p:nvSpPr>
        <p:spPr>
          <a:xfrm>
            <a:off x="6331339" y="2895395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n_inp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04B7DC5-515B-4F85-A77E-54999A3C242A}"/>
              </a:ext>
            </a:extLst>
          </p:cNvPr>
          <p:cNvSpPr txBox="1"/>
          <p:nvPr/>
        </p:nvSpPr>
        <p:spPr>
          <a:xfrm>
            <a:off x="8009745" y="5211491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item_tfms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DE57CD9-A540-4AEE-A48A-B57004EA9F90}"/>
              </a:ext>
            </a:extLst>
          </p:cNvPr>
          <p:cNvSpPr txBox="1"/>
          <p:nvPr/>
        </p:nvSpPr>
        <p:spPr>
          <a:xfrm>
            <a:off x="6331339" y="5699523"/>
            <a:ext cx="12880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batch_tfms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4071128-D0FA-43DE-8B5B-C6782A4F2558}"/>
              </a:ext>
            </a:extLst>
          </p:cNvPr>
          <p:cNvSpPr txBox="1"/>
          <p:nvPr/>
        </p:nvSpPr>
        <p:spPr>
          <a:xfrm>
            <a:off x="775331" y="930757"/>
            <a:ext cx="289815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(source)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8FF9D2D-740E-4020-95D3-DE7868060DB8}"/>
              </a:ext>
            </a:extLst>
          </p:cNvPr>
          <p:cNvSpPr txBox="1"/>
          <p:nvPr/>
        </p:nvSpPr>
        <p:spPr>
          <a:xfrm>
            <a:off x="775330" y="3830772"/>
            <a:ext cx="289815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(source,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C2FA40B0-2F52-429E-9545-CF8B1CBB2274}"/>
              </a:ext>
            </a:extLst>
          </p:cNvPr>
          <p:cNvSpPr txBox="1"/>
          <p:nvPr/>
        </p:nvSpPr>
        <p:spPr>
          <a:xfrm>
            <a:off x="775330" y="1482296"/>
            <a:ext cx="515227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items =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self.get_items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(source) or source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913DCA38-1068-4977-81F4-A87957AA2A78}"/>
              </a:ext>
            </a:extLst>
          </p:cNvPr>
          <p:cNvSpPr txBox="1"/>
          <p:nvPr/>
        </p:nvSpPr>
        <p:spPr>
          <a:xfrm>
            <a:off x="775330" y="1931060"/>
            <a:ext cx="515227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splits 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self.splitter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(items) or 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RandomSplitter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()(items)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70FBCDAC-65CD-4437-8E66-AD0466D374B9}"/>
              </a:ext>
            </a:extLst>
          </p:cNvPr>
          <p:cNvSpPr txBox="1"/>
          <p:nvPr/>
        </p:nvSpPr>
        <p:spPr>
          <a:xfrm>
            <a:off x="775328" y="2895395"/>
            <a:ext cx="515227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 Datasets(items, 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tfms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splits, 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n_inp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dl_type</a:t>
            </a:r>
            <a:r>
              <a:rPr lang="en-US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FBAE4696-230B-4613-93DF-89B339F3FE95}"/>
              </a:ext>
            </a:extLst>
          </p:cNvPr>
          <p:cNvSpPr txBox="1"/>
          <p:nvPr/>
        </p:nvSpPr>
        <p:spPr>
          <a:xfrm>
            <a:off x="775327" y="2377689"/>
            <a:ext cx="515227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fms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_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combine_zip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(getters, 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type_tfms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8B027F8A-C65B-4470-A9D8-412EE107E923}"/>
              </a:ext>
            </a:extLst>
          </p:cNvPr>
          <p:cNvSpPr txBox="1"/>
          <p:nvPr/>
        </p:nvSpPr>
        <p:spPr>
          <a:xfrm>
            <a:off x="775328" y="4316535"/>
            <a:ext cx="515227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dsets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self.datasets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(source)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63085A94-4627-4871-BA0F-0DC7AE4E5ECE}"/>
              </a:ext>
            </a:extLst>
          </p:cNvPr>
          <p:cNvSpPr txBox="1"/>
          <p:nvPr/>
        </p:nvSpPr>
        <p:spPr>
          <a:xfrm>
            <a:off x="775327" y="4771062"/>
            <a:ext cx="515227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= {**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dls_kwargs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**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1BC17160-4C71-4D52-BD3F-3A8D52A82763}"/>
              </a:ext>
            </a:extLst>
          </p:cNvPr>
          <p:cNvSpPr txBox="1"/>
          <p:nvPr/>
        </p:nvSpPr>
        <p:spPr>
          <a:xfrm>
            <a:off x="775325" y="6189607"/>
            <a:ext cx="684408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dsets.dataloaders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(path=path,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after_item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after_batch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**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F25ABC1F-C2A8-4F04-B5F0-D8CE642EA8E6}"/>
              </a:ext>
            </a:extLst>
          </p:cNvPr>
          <p:cNvSpPr txBox="1"/>
          <p:nvPr/>
        </p:nvSpPr>
        <p:spPr>
          <a:xfrm>
            <a:off x="775326" y="5211491"/>
            <a:ext cx="515227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after_item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item_tfms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23FCBE37-DB51-4FC1-9FD1-B13D50EFD92D}"/>
              </a:ext>
            </a:extLst>
          </p:cNvPr>
          <p:cNvSpPr txBox="1"/>
          <p:nvPr/>
        </p:nvSpPr>
        <p:spPr>
          <a:xfrm>
            <a:off x="775325" y="5671901"/>
            <a:ext cx="515227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after_batch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batch_tfms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4A27D57-C695-44DA-84B0-BC6831A5CC28}"/>
              </a:ext>
            </a:extLst>
          </p:cNvPr>
          <p:cNvSpPr txBox="1"/>
          <p:nvPr/>
        </p:nvSpPr>
        <p:spPr>
          <a:xfrm>
            <a:off x="7689191" y="5211491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4C9A822-27A8-4103-90DC-5C48632D2D62}"/>
              </a:ext>
            </a:extLst>
          </p:cNvPr>
          <p:cNvSpPr txBox="1"/>
          <p:nvPr/>
        </p:nvSpPr>
        <p:spPr>
          <a:xfrm>
            <a:off x="6331339" y="5211491"/>
            <a:ext cx="1288068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ToTensor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010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8923A775-C6A4-48F5-8A21-14A2B4582991}"/>
              </a:ext>
            </a:extLst>
          </p:cNvPr>
          <p:cNvSpPr txBox="1"/>
          <p:nvPr/>
        </p:nvSpPr>
        <p:spPr>
          <a:xfrm>
            <a:off x="3196957" y="5797518"/>
            <a:ext cx="25654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collab_learner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hlinkClick r:id="rId2"/>
            <a:extLst>
              <a:ext uri="{FF2B5EF4-FFF2-40B4-BE49-F238E27FC236}">
                <a16:creationId xmlns:a16="http://schemas.microsoft.com/office/drawing/2014/main" id="{2ED0EB56-FB06-4C9D-AEA1-B828B6354D88}"/>
              </a:ext>
            </a:extLst>
          </p:cNvPr>
          <p:cNvSpPr txBox="1"/>
          <p:nvPr/>
        </p:nvSpPr>
        <p:spPr>
          <a:xfrm>
            <a:off x="3196957" y="1243571"/>
            <a:ext cx="25654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load_learner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0365F6F-A2D8-4F0C-B795-261386B03E98}"/>
              </a:ext>
            </a:extLst>
          </p:cNvPr>
          <p:cNvSpPr txBox="1"/>
          <p:nvPr/>
        </p:nvSpPr>
        <p:spPr>
          <a:xfrm>
            <a:off x="3196957" y="5268236"/>
            <a:ext cx="25654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tabular_learner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8A8D769-9423-4377-B8E4-AC31DF18FFF4}"/>
              </a:ext>
            </a:extLst>
          </p:cNvPr>
          <p:cNvSpPr txBox="1"/>
          <p:nvPr/>
        </p:nvSpPr>
        <p:spPr>
          <a:xfrm>
            <a:off x="3196957" y="4011281"/>
            <a:ext cx="25654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language_model_learner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EDB5F46-C6DE-4372-99D5-8D07F5CF0BB5}"/>
              </a:ext>
            </a:extLst>
          </p:cNvPr>
          <p:cNvSpPr txBox="1"/>
          <p:nvPr/>
        </p:nvSpPr>
        <p:spPr>
          <a:xfrm>
            <a:off x="3196957" y="4540563"/>
            <a:ext cx="25654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text_classifier_learner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9D14E6D-CA4D-42C4-8755-93BA7812EC41}"/>
              </a:ext>
            </a:extLst>
          </p:cNvPr>
          <p:cNvSpPr txBox="1"/>
          <p:nvPr/>
        </p:nvSpPr>
        <p:spPr>
          <a:xfrm>
            <a:off x="3196957" y="2207195"/>
            <a:ext cx="25654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cnn_learner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CADB29F-052E-4189-AB62-B494AD27A663}"/>
              </a:ext>
            </a:extLst>
          </p:cNvPr>
          <p:cNvSpPr txBox="1"/>
          <p:nvPr/>
        </p:nvSpPr>
        <p:spPr>
          <a:xfrm>
            <a:off x="3196957" y="2736477"/>
            <a:ext cx="25654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unet_learner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CCEE8C5-4E45-433B-8A09-24D9B8214DB6}"/>
              </a:ext>
            </a:extLst>
          </p:cNvPr>
          <p:cNvSpPr txBox="1"/>
          <p:nvPr/>
        </p:nvSpPr>
        <p:spPr>
          <a:xfrm>
            <a:off x="6460857" y="3267477"/>
            <a:ext cx="256540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GANLearner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2DE9469-0B15-4F8C-8F7A-090200D1F944}"/>
              </a:ext>
            </a:extLst>
          </p:cNvPr>
          <p:cNvSpPr txBox="1"/>
          <p:nvPr/>
        </p:nvSpPr>
        <p:spPr>
          <a:xfrm>
            <a:off x="6460857" y="2207197"/>
            <a:ext cx="256540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25EFB54-7DA7-48B5-A8AE-516F2A99A047}"/>
              </a:ext>
            </a:extLst>
          </p:cNvPr>
          <p:cNvSpPr txBox="1"/>
          <p:nvPr/>
        </p:nvSpPr>
        <p:spPr>
          <a:xfrm>
            <a:off x="6460857" y="5268237"/>
            <a:ext cx="256540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TabularLearner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639CCD5-62C7-48C5-98BD-64ECFF6BA385}"/>
              </a:ext>
            </a:extLst>
          </p:cNvPr>
          <p:cNvSpPr txBox="1"/>
          <p:nvPr/>
        </p:nvSpPr>
        <p:spPr>
          <a:xfrm>
            <a:off x="6460857" y="4540564"/>
            <a:ext cx="256540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TextLearner</a:t>
            </a:r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9F71A31-251C-4CAD-B18A-226DABF75566}"/>
              </a:ext>
            </a:extLst>
          </p:cNvPr>
          <p:cNvSpPr txBox="1"/>
          <p:nvPr/>
        </p:nvSpPr>
        <p:spPr>
          <a:xfrm>
            <a:off x="6460857" y="4011283"/>
            <a:ext cx="256540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LMLearner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32EBC25-84E5-4368-AE2B-77E08C5501F0}"/>
              </a:ext>
            </a:extLst>
          </p:cNvPr>
          <p:cNvSpPr txBox="1"/>
          <p:nvPr/>
        </p:nvSpPr>
        <p:spPr>
          <a:xfrm>
            <a:off x="6460857" y="2738195"/>
            <a:ext cx="256540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E9B011C-CDCC-4736-95BB-1A41A6D5DFFC}"/>
              </a:ext>
            </a:extLst>
          </p:cNvPr>
          <p:cNvSpPr txBox="1"/>
          <p:nvPr/>
        </p:nvSpPr>
        <p:spPr>
          <a:xfrm>
            <a:off x="6460857" y="5797520"/>
            <a:ext cx="256540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DEDFCF2D-B642-4287-85C0-3F8332F7DAC7}"/>
              </a:ext>
            </a:extLst>
          </p:cNvPr>
          <p:cNvSpPr txBox="1"/>
          <p:nvPr/>
        </p:nvSpPr>
        <p:spPr>
          <a:xfrm>
            <a:off x="573743" y="50334"/>
            <a:ext cx="7943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Factory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 instance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9FF8FABD-4F47-43D0-BDC7-F102D2AFE68D}"/>
              </a:ext>
            </a:extLst>
          </p:cNvPr>
          <p:cNvSpPr txBox="1"/>
          <p:nvPr/>
        </p:nvSpPr>
        <p:spPr>
          <a:xfrm>
            <a:off x="3196957" y="3265759"/>
            <a:ext cx="2565400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GANLearner.wgan</a:t>
            </a:r>
            <a:endParaRPr lang="fr-FR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75F22868-A51A-45EF-A90F-D6729A8852DE}"/>
              </a:ext>
            </a:extLst>
          </p:cNvPr>
          <p:cNvSpPr txBox="1"/>
          <p:nvPr/>
        </p:nvSpPr>
        <p:spPr>
          <a:xfrm rot="16200000">
            <a:off x="2039082" y="2742331"/>
            <a:ext cx="141619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D1331B02-0666-4D98-98AC-A2C0C75B4D99}"/>
              </a:ext>
            </a:extLst>
          </p:cNvPr>
          <p:cNvSpPr txBox="1"/>
          <p:nvPr/>
        </p:nvSpPr>
        <p:spPr>
          <a:xfrm rot="16200000">
            <a:off x="2300797" y="4278849"/>
            <a:ext cx="8927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3E9A7EFC-F4BB-4E55-B4BC-3288771C2DB9}"/>
              </a:ext>
            </a:extLst>
          </p:cNvPr>
          <p:cNvSpPr txBox="1"/>
          <p:nvPr/>
        </p:nvSpPr>
        <p:spPr>
          <a:xfrm rot="16200000">
            <a:off x="2300796" y="5535802"/>
            <a:ext cx="8927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tabular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B6698353-A46C-4C4C-A620-A6ECC46B458B}"/>
              </a:ext>
            </a:extLst>
          </p:cNvPr>
          <p:cNvSpPr txBox="1"/>
          <p:nvPr/>
        </p:nvSpPr>
        <p:spPr>
          <a:xfrm rot="16200000">
            <a:off x="2303605" y="1243571"/>
            <a:ext cx="88714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567064CB-FBF6-49B8-B37A-66FA293E6777}"/>
              </a:ext>
            </a:extLst>
          </p:cNvPr>
          <p:cNvSpPr/>
          <p:nvPr/>
        </p:nvSpPr>
        <p:spPr>
          <a:xfrm>
            <a:off x="5968171" y="2260044"/>
            <a:ext cx="286871" cy="263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568A0D07-1217-4969-83C5-DEAB5AD0768C}"/>
              </a:ext>
            </a:extLst>
          </p:cNvPr>
          <p:cNvSpPr/>
          <p:nvPr/>
        </p:nvSpPr>
        <p:spPr>
          <a:xfrm>
            <a:off x="5971359" y="2789326"/>
            <a:ext cx="286871" cy="263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Flèche : droite 26">
            <a:extLst>
              <a:ext uri="{FF2B5EF4-FFF2-40B4-BE49-F238E27FC236}">
                <a16:creationId xmlns:a16="http://schemas.microsoft.com/office/drawing/2014/main" id="{B9267D09-F94D-45A9-94C4-AAFBDBEFAF73}"/>
              </a:ext>
            </a:extLst>
          </p:cNvPr>
          <p:cNvSpPr/>
          <p:nvPr/>
        </p:nvSpPr>
        <p:spPr>
          <a:xfrm>
            <a:off x="5968171" y="3297183"/>
            <a:ext cx="286871" cy="263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Flèche : droite 30">
            <a:extLst>
              <a:ext uri="{FF2B5EF4-FFF2-40B4-BE49-F238E27FC236}">
                <a16:creationId xmlns:a16="http://schemas.microsoft.com/office/drawing/2014/main" id="{1F571E38-55B9-4565-AF7E-FF18EBCBB5E3}"/>
              </a:ext>
            </a:extLst>
          </p:cNvPr>
          <p:cNvSpPr/>
          <p:nvPr/>
        </p:nvSpPr>
        <p:spPr>
          <a:xfrm>
            <a:off x="5968171" y="4064130"/>
            <a:ext cx="286871" cy="263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Flèche : droite 31">
            <a:extLst>
              <a:ext uri="{FF2B5EF4-FFF2-40B4-BE49-F238E27FC236}">
                <a16:creationId xmlns:a16="http://schemas.microsoft.com/office/drawing/2014/main" id="{550C2289-3234-4585-892C-146E9C46960D}"/>
              </a:ext>
            </a:extLst>
          </p:cNvPr>
          <p:cNvSpPr/>
          <p:nvPr/>
        </p:nvSpPr>
        <p:spPr>
          <a:xfrm>
            <a:off x="5968171" y="4593412"/>
            <a:ext cx="286871" cy="263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Flèche : droite 32">
            <a:extLst>
              <a:ext uri="{FF2B5EF4-FFF2-40B4-BE49-F238E27FC236}">
                <a16:creationId xmlns:a16="http://schemas.microsoft.com/office/drawing/2014/main" id="{8EDD9BA9-52E7-4771-A7F5-FC855171714D}"/>
              </a:ext>
            </a:extLst>
          </p:cNvPr>
          <p:cNvSpPr/>
          <p:nvPr/>
        </p:nvSpPr>
        <p:spPr>
          <a:xfrm>
            <a:off x="5968171" y="5321085"/>
            <a:ext cx="286871" cy="263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Flèche : droite 33">
            <a:extLst>
              <a:ext uri="{FF2B5EF4-FFF2-40B4-BE49-F238E27FC236}">
                <a16:creationId xmlns:a16="http://schemas.microsoft.com/office/drawing/2014/main" id="{13DF76FA-0E4B-4913-80D9-BF3B68F72B32}"/>
              </a:ext>
            </a:extLst>
          </p:cNvPr>
          <p:cNvSpPr/>
          <p:nvPr/>
        </p:nvSpPr>
        <p:spPr>
          <a:xfrm>
            <a:off x="5968171" y="5850367"/>
            <a:ext cx="286871" cy="263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314BCB5-D14D-4359-A4CE-72290D1AFDAD}"/>
              </a:ext>
            </a:extLst>
          </p:cNvPr>
          <p:cNvSpPr txBox="1"/>
          <p:nvPr/>
        </p:nvSpPr>
        <p:spPr>
          <a:xfrm>
            <a:off x="6460857" y="1612903"/>
            <a:ext cx="1245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600" i="1" dirty="0">
                <a:latin typeface="Arial" panose="020B0604020202020204" pitchFamily="34" charset="0"/>
                <a:cs typeface="Arial" panose="020B0604020202020204" pitchFamily="34" charset="0"/>
              </a:rPr>
              <a:t>Return type</a:t>
            </a:r>
          </a:p>
        </p:txBody>
      </p:sp>
    </p:spTree>
    <p:extLst>
      <p:ext uri="{BB962C8B-B14F-4D97-AF65-F5344CB8AC3E}">
        <p14:creationId xmlns:p14="http://schemas.microsoft.com/office/powerpoint/2010/main" val="23327385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ZoneTexte 26">
            <a:extLst>
              <a:ext uri="{FF2B5EF4-FFF2-40B4-BE49-F238E27FC236}">
                <a16:creationId xmlns:a16="http://schemas.microsoft.com/office/drawing/2014/main" id="{F6E937E1-8943-4919-9E33-96F47A55878C}"/>
              </a:ext>
            </a:extLst>
          </p:cNvPr>
          <p:cNvSpPr txBox="1"/>
          <p:nvPr/>
        </p:nvSpPr>
        <p:spPr>
          <a:xfrm>
            <a:off x="672629" y="5219851"/>
            <a:ext cx="2834845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RegressionBlock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n_out</a:t>
            </a:r>
            <a:r>
              <a:rPr lang="fr-FR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fr-FR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DB976EB-F244-4801-8BD6-FE936D09C556}"/>
              </a:ext>
            </a:extLst>
          </p:cNvPr>
          <p:cNvSpPr txBox="1"/>
          <p:nvPr/>
        </p:nvSpPr>
        <p:spPr>
          <a:xfrm>
            <a:off x="601808" y="50334"/>
            <a:ext cx="7646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TransformBlocks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Classification &amp;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0EF7DE8-F94A-473B-9C91-9695B2050373}"/>
              </a:ext>
            </a:extLst>
          </p:cNvPr>
          <p:cNvSpPr txBox="1"/>
          <p:nvPr/>
        </p:nvSpPr>
        <p:spPr>
          <a:xfrm>
            <a:off x="674099" y="1035070"/>
            <a:ext cx="5421901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TransformBlock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16A09CD-4484-40E5-95C2-D302EE699883}"/>
              </a:ext>
            </a:extLst>
          </p:cNvPr>
          <p:cNvSpPr txBox="1"/>
          <p:nvPr/>
        </p:nvSpPr>
        <p:spPr>
          <a:xfrm>
            <a:off x="672630" y="2226562"/>
            <a:ext cx="1531629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(4)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dl_type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B287B57-CCA1-41CB-826C-C0A19AF8EDD2}"/>
              </a:ext>
            </a:extLst>
          </p:cNvPr>
          <p:cNvSpPr txBox="1"/>
          <p:nvPr/>
        </p:nvSpPr>
        <p:spPr>
          <a:xfrm>
            <a:off x="672631" y="1652349"/>
            <a:ext cx="153163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type_tfms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8045C0A-479E-497A-BE8F-FB579B3676D9}"/>
              </a:ext>
            </a:extLst>
          </p:cNvPr>
          <p:cNvSpPr txBox="1"/>
          <p:nvPr/>
        </p:nvSpPr>
        <p:spPr>
          <a:xfrm>
            <a:off x="2691032" y="2226562"/>
            <a:ext cx="153162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(5)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dls_kwargs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4EC5737-1BA2-4497-8FF5-82D2E2975609}"/>
              </a:ext>
            </a:extLst>
          </p:cNvPr>
          <p:cNvSpPr txBox="1"/>
          <p:nvPr/>
        </p:nvSpPr>
        <p:spPr>
          <a:xfrm>
            <a:off x="2691032" y="1652349"/>
            <a:ext cx="153163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(2)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item_tfms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3312BA8-C58E-456F-83EF-B3AE6F4A741F}"/>
              </a:ext>
            </a:extLst>
          </p:cNvPr>
          <p:cNvSpPr txBox="1"/>
          <p:nvPr/>
        </p:nvSpPr>
        <p:spPr>
          <a:xfrm>
            <a:off x="4502058" y="1642778"/>
            <a:ext cx="161343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(3)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batch_tfms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9601572-06AF-4AE1-BE19-51ECEBBEFCFF}"/>
              </a:ext>
            </a:extLst>
          </p:cNvPr>
          <p:cNvSpPr txBox="1"/>
          <p:nvPr/>
        </p:nvSpPr>
        <p:spPr>
          <a:xfrm>
            <a:off x="672630" y="3451379"/>
            <a:ext cx="4201374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CategoryBlock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it-IT" sz="110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vocab</a:t>
            </a:r>
            <a:r>
              <a:rPr lang="it-IT" sz="11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it-IT" sz="110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sort</a:t>
            </a:r>
            <a:r>
              <a:rPr lang="it-IT" sz="11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it-IT" sz="110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add_na</a:t>
            </a:r>
            <a:r>
              <a:rPr lang="it-IT" sz="11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5F29438-93F5-4C6E-81C7-68B112D1F931}"/>
              </a:ext>
            </a:extLst>
          </p:cNvPr>
          <p:cNvSpPr txBox="1"/>
          <p:nvPr/>
        </p:nvSpPr>
        <p:spPr>
          <a:xfrm>
            <a:off x="672629" y="4094021"/>
            <a:ext cx="1671041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Categorize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D8DDA6A-5AE8-4D14-ACE6-9D584C2AADB0}"/>
              </a:ext>
            </a:extLst>
          </p:cNvPr>
          <p:cNvSpPr txBox="1"/>
          <p:nvPr/>
        </p:nvSpPr>
        <p:spPr>
          <a:xfrm>
            <a:off x="5308775" y="3451379"/>
            <a:ext cx="5367856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MultiCategoryBlock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encoded</a:t>
            </a:r>
            <a:r>
              <a:rPr lang="fr-FR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vocab</a:t>
            </a:r>
            <a:r>
              <a:rPr lang="fr-FR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add_na</a:t>
            </a:r>
            <a:r>
              <a:rPr lang="fr-FR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322512C-C2CD-409C-B49F-C66081E673C3}"/>
              </a:ext>
            </a:extLst>
          </p:cNvPr>
          <p:cNvSpPr txBox="1"/>
          <p:nvPr/>
        </p:nvSpPr>
        <p:spPr>
          <a:xfrm>
            <a:off x="5308776" y="4094021"/>
            <a:ext cx="3016358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EncodedMultiCategorize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04E2112-3477-4118-B7E9-CDFC2A3FC062}"/>
              </a:ext>
            </a:extLst>
          </p:cNvPr>
          <p:cNvSpPr txBox="1"/>
          <p:nvPr/>
        </p:nvSpPr>
        <p:spPr>
          <a:xfrm>
            <a:off x="5308775" y="4551997"/>
            <a:ext cx="383522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MultiCategorize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 &gt; 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OneHotEncode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5C22BF7-2438-4619-887F-45E9B5A8B6D6}"/>
              </a:ext>
            </a:extLst>
          </p:cNvPr>
          <p:cNvSpPr txBox="1"/>
          <p:nvPr/>
        </p:nvSpPr>
        <p:spPr>
          <a:xfrm>
            <a:off x="672629" y="5860505"/>
            <a:ext cx="213506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RegressionSetup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05B23775-97C6-486A-B415-5253866885A5}"/>
              </a:ext>
            </a:extLst>
          </p:cNvPr>
          <p:cNvSpPr txBox="1"/>
          <p:nvPr/>
        </p:nvSpPr>
        <p:spPr>
          <a:xfrm>
            <a:off x="9320169" y="4099096"/>
            <a:ext cx="1291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encoded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8C3E46A-3FA8-4D93-9EC4-557D5B470701}"/>
              </a:ext>
            </a:extLst>
          </p:cNvPr>
          <p:cNvSpPr txBox="1"/>
          <p:nvPr/>
        </p:nvSpPr>
        <p:spPr>
          <a:xfrm>
            <a:off x="9320169" y="4526294"/>
            <a:ext cx="1356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encoded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42200D9-880A-4E8F-8EC5-8F02D8D652E6}"/>
              </a:ext>
            </a:extLst>
          </p:cNvPr>
          <p:cNvSpPr txBox="1"/>
          <p:nvPr/>
        </p:nvSpPr>
        <p:spPr>
          <a:xfrm>
            <a:off x="7064488" y="1647494"/>
            <a:ext cx="313189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NB : in all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DataBlocks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ToTensor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automatically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applied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as the first (2)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item_tfm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F703691E-ACCE-4131-9034-3217827C8A0C}"/>
              </a:ext>
            </a:extLst>
          </p:cNvPr>
          <p:cNvCxnSpPr/>
          <p:nvPr/>
        </p:nvCxnSpPr>
        <p:spPr>
          <a:xfrm>
            <a:off x="672629" y="2998871"/>
            <a:ext cx="95237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3757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DB976EB-F244-4801-8BD6-FE936D09C556}"/>
              </a:ext>
            </a:extLst>
          </p:cNvPr>
          <p:cNvSpPr txBox="1"/>
          <p:nvPr/>
        </p:nvSpPr>
        <p:spPr>
          <a:xfrm>
            <a:off x="610197" y="50334"/>
            <a:ext cx="4161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TransformBlocks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Vision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9601572-06AF-4AE1-BE19-51ECEBBEFCFF}"/>
              </a:ext>
            </a:extLst>
          </p:cNvPr>
          <p:cNvSpPr txBox="1"/>
          <p:nvPr/>
        </p:nvSpPr>
        <p:spPr>
          <a:xfrm>
            <a:off x="658981" y="893064"/>
            <a:ext cx="4090439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ImageBlock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cls</a:t>
            </a:r>
            <a:r>
              <a:rPr lang="fr-FR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1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PILImage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5F29438-93F5-4C6E-81C7-68B112D1F931}"/>
              </a:ext>
            </a:extLst>
          </p:cNvPr>
          <p:cNvSpPr txBox="1"/>
          <p:nvPr/>
        </p:nvSpPr>
        <p:spPr>
          <a:xfrm>
            <a:off x="658980" y="1535706"/>
            <a:ext cx="1671041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cls.create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635FD37-2B2F-4D99-A79D-4B3E004AC262}"/>
              </a:ext>
            </a:extLst>
          </p:cNvPr>
          <p:cNvSpPr txBox="1"/>
          <p:nvPr/>
        </p:nvSpPr>
        <p:spPr>
          <a:xfrm>
            <a:off x="2541608" y="1510003"/>
            <a:ext cx="220781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(3) </a:t>
            </a:r>
            <a:r>
              <a:rPr lang="fr-F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ntToFloatTensor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49FFA17-123C-4516-8463-A72A8102F0BD}"/>
              </a:ext>
            </a:extLst>
          </p:cNvPr>
          <p:cNvSpPr txBox="1"/>
          <p:nvPr/>
        </p:nvSpPr>
        <p:spPr>
          <a:xfrm>
            <a:off x="658981" y="2287350"/>
            <a:ext cx="4090439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MaskBlock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codes=None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FEE16D1-B6EA-4118-88AC-E814D37B18F8}"/>
              </a:ext>
            </a:extLst>
          </p:cNvPr>
          <p:cNvSpPr txBox="1"/>
          <p:nvPr/>
        </p:nvSpPr>
        <p:spPr>
          <a:xfrm>
            <a:off x="658979" y="2929992"/>
            <a:ext cx="205692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PILMask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.create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3DA6034-C121-48FB-AD6C-31769C6E4558}"/>
              </a:ext>
            </a:extLst>
          </p:cNvPr>
          <p:cNvSpPr txBox="1"/>
          <p:nvPr/>
        </p:nvSpPr>
        <p:spPr>
          <a:xfrm>
            <a:off x="6492634" y="2929992"/>
            <a:ext cx="220781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(3) </a:t>
            </a:r>
            <a:r>
              <a:rPr lang="fr-F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ntToFloatTensor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216F830-FD20-469B-9479-AE224742C7D9}"/>
              </a:ext>
            </a:extLst>
          </p:cNvPr>
          <p:cNvSpPr txBox="1"/>
          <p:nvPr/>
        </p:nvSpPr>
        <p:spPr>
          <a:xfrm>
            <a:off x="2944216" y="2929992"/>
            <a:ext cx="332010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(2) 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AddMaskCodes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(codes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codes)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3656176-DC76-47CF-A93D-D17B38CE4F64}"/>
              </a:ext>
            </a:extLst>
          </p:cNvPr>
          <p:cNvSpPr txBox="1"/>
          <p:nvPr/>
        </p:nvSpPr>
        <p:spPr>
          <a:xfrm>
            <a:off x="670684" y="3681636"/>
            <a:ext cx="4090439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PointBlock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1F9829C3-435F-407B-8D4D-CFE572DE6907}"/>
              </a:ext>
            </a:extLst>
          </p:cNvPr>
          <p:cNvSpPr txBox="1"/>
          <p:nvPr/>
        </p:nvSpPr>
        <p:spPr>
          <a:xfrm>
            <a:off x="670683" y="4324278"/>
            <a:ext cx="2273533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.create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F5A1F8AF-724F-4EC1-BC38-F3CB2EDCC4A8}"/>
              </a:ext>
            </a:extLst>
          </p:cNvPr>
          <p:cNvSpPr txBox="1"/>
          <p:nvPr/>
        </p:nvSpPr>
        <p:spPr>
          <a:xfrm>
            <a:off x="3222052" y="4324278"/>
            <a:ext cx="1539071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(2)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PointScaler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C855A73D-CDC0-43F2-AF17-53E5DBF07C12}"/>
              </a:ext>
            </a:extLst>
          </p:cNvPr>
          <p:cNvSpPr txBox="1"/>
          <p:nvPr/>
        </p:nvSpPr>
        <p:spPr>
          <a:xfrm>
            <a:off x="670684" y="5075922"/>
            <a:ext cx="4090439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BBoxBlock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0D39159-1166-4257-83A1-7032BAAB607D}"/>
              </a:ext>
            </a:extLst>
          </p:cNvPr>
          <p:cNvSpPr txBox="1"/>
          <p:nvPr/>
        </p:nvSpPr>
        <p:spPr>
          <a:xfrm>
            <a:off x="650305" y="5718564"/>
            <a:ext cx="2273533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.create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EAAE5B8F-96C3-4AE6-92CC-51A319F795A9}"/>
              </a:ext>
            </a:extLst>
          </p:cNvPr>
          <p:cNvSpPr txBox="1"/>
          <p:nvPr/>
        </p:nvSpPr>
        <p:spPr>
          <a:xfrm>
            <a:off x="3201674" y="5718564"/>
            <a:ext cx="1539071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(2)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PointScaler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ADC6C5B6-2019-4BE4-BA97-041CCC338579}"/>
              </a:ext>
            </a:extLst>
          </p:cNvPr>
          <p:cNvSpPr txBox="1"/>
          <p:nvPr/>
        </p:nvSpPr>
        <p:spPr>
          <a:xfrm>
            <a:off x="650305" y="6174552"/>
            <a:ext cx="274699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(5) 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before_batch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bb_pad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4E7B2B4-CC20-4FAC-96FA-CDE8A9E60805}"/>
              </a:ext>
            </a:extLst>
          </p:cNvPr>
          <p:cNvSpPr txBox="1"/>
          <p:nvPr/>
        </p:nvSpPr>
        <p:spPr>
          <a:xfrm>
            <a:off x="5551320" y="5075922"/>
            <a:ext cx="4090439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BBoxLblBlock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it-IT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vocab=None, add_na=True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BB0AE89B-EE84-4885-A6E6-8ECA3A22721F}"/>
              </a:ext>
            </a:extLst>
          </p:cNvPr>
          <p:cNvSpPr txBox="1"/>
          <p:nvPr/>
        </p:nvSpPr>
        <p:spPr>
          <a:xfrm>
            <a:off x="5551320" y="5718564"/>
            <a:ext cx="502569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MultiCategorize</a:t>
            </a:r>
            <a:r>
              <a:rPr lang="pt-B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(vocab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vocab, add_na</a:t>
            </a:r>
            <a:r>
              <a:rPr lang="pt-B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add_na)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6D373AF9-6348-4E80-87B5-74A63CC190DA}"/>
              </a:ext>
            </a:extLst>
          </p:cNvPr>
          <p:cNvSpPr txBox="1"/>
          <p:nvPr/>
        </p:nvSpPr>
        <p:spPr>
          <a:xfrm>
            <a:off x="5551320" y="6174552"/>
            <a:ext cx="1832119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(2)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BBoxLabeler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430FFBF5-2C31-4785-A160-39C21C03EE88}"/>
              </a:ext>
            </a:extLst>
          </p:cNvPr>
          <p:cNvSpPr txBox="1"/>
          <p:nvPr/>
        </p:nvSpPr>
        <p:spPr>
          <a:xfrm>
            <a:off x="5016694" y="922774"/>
            <a:ext cx="33201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cls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PILImageBW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PILMask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PILDicom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CCBE7AC-85C9-43CF-B1F9-4C12B6282046}"/>
              </a:ext>
            </a:extLst>
          </p:cNvPr>
          <p:cNvSpPr txBox="1"/>
          <p:nvPr/>
        </p:nvSpPr>
        <p:spPr>
          <a:xfrm>
            <a:off x="8238947" y="1503861"/>
            <a:ext cx="313189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NB : in all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DataBlocks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ToTensor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automatically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applied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as the first (2)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item_tfm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6450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DB976EB-F244-4801-8BD6-FE936D09C556}"/>
              </a:ext>
            </a:extLst>
          </p:cNvPr>
          <p:cNvSpPr txBox="1"/>
          <p:nvPr/>
        </p:nvSpPr>
        <p:spPr>
          <a:xfrm>
            <a:off x="601808" y="50334"/>
            <a:ext cx="3840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TransformBlocks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Text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9601572-06AF-4AE1-BE19-51ECEBBEFCFF}"/>
              </a:ext>
            </a:extLst>
          </p:cNvPr>
          <p:cNvSpPr txBox="1"/>
          <p:nvPr/>
        </p:nvSpPr>
        <p:spPr>
          <a:xfrm>
            <a:off x="658981" y="993732"/>
            <a:ext cx="6601628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TextBlock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tokenizer_tfm</a:t>
            </a:r>
            <a:r>
              <a:rPr lang="fr-FR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vocab</a:t>
            </a:r>
            <a:r>
              <a:rPr lang="fr-FR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is_lm</a:t>
            </a:r>
            <a:r>
              <a:rPr lang="fr-FR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seq_len</a:t>
            </a:r>
            <a:r>
              <a:rPr lang="fr-FR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=72</a:t>
            </a:r>
            <a:r>
              <a:rPr lang="fr-FR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backwards</a:t>
            </a:r>
            <a:r>
              <a:rPr lang="fr-FR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fr-FR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5F29438-93F5-4C6E-81C7-68B112D1F931}"/>
              </a:ext>
            </a:extLst>
          </p:cNvPr>
          <p:cNvSpPr txBox="1"/>
          <p:nvPr/>
        </p:nvSpPr>
        <p:spPr>
          <a:xfrm>
            <a:off x="658980" y="1636374"/>
            <a:ext cx="193409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tokenizer_tfm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635FD37-2B2F-4D99-A79D-4B3E004AC262}"/>
              </a:ext>
            </a:extLst>
          </p:cNvPr>
          <p:cNvSpPr txBox="1"/>
          <p:nvPr/>
        </p:nvSpPr>
        <p:spPr>
          <a:xfrm>
            <a:off x="2992657" y="1636374"/>
            <a:ext cx="347638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Numericalize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vocab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D833205-5F7E-4E9C-8989-C0618BEE9DD4}"/>
              </a:ext>
            </a:extLst>
          </p:cNvPr>
          <p:cNvSpPr txBox="1"/>
          <p:nvPr/>
        </p:nvSpPr>
        <p:spPr>
          <a:xfrm>
            <a:off x="6868621" y="1636374"/>
            <a:ext cx="1661230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reverse_text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45AEC80-4E0B-49EE-A7A4-D056703C39A0}"/>
              </a:ext>
            </a:extLst>
          </p:cNvPr>
          <p:cNvSpPr txBox="1"/>
          <p:nvPr/>
        </p:nvSpPr>
        <p:spPr>
          <a:xfrm>
            <a:off x="8529851" y="1667151"/>
            <a:ext cx="1317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backwards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985FD08-89B4-44F7-9991-C4C0BF017FF0}"/>
              </a:ext>
            </a:extLst>
          </p:cNvPr>
          <p:cNvSpPr txBox="1"/>
          <p:nvPr/>
        </p:nvSpPr>
        <p:spPr>
          <a:xfrm>
            <a:off x="2025609" y="2279016"/>
            <a:ext cx="193409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(4)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SortedDL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54FA1D1-A403-4DF2-9E1D-EDC23CAD3D30}"/>
              </a:ext>
            </a:extLst>
          </p:cNvPr>
          <p:cNvSpPr txBox="1"/>
          <p:nvPr/>
        </p:nvSpPr>
        <p:spPr>
          <a:xfrm>
            <a:off x="4302932" y="2279016"/>
            <a:ext cx="4772829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(5) 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before_batch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Pad_Chunk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seq_len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seq_len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09845AB-70D1-4889-A8CF-9A79E0620656}"/>
              </a:ext>
            </a:extLst>
          </p:cNvPr>
          <p:cNvSpPr txBox="1"/>
          <p:nvPr/>
        </p:nvSpPr>
        <p:spPr>
          <a:xfrm>
            <a:off x="658980" y="2279016"/>
            <a:ext cx="1127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is_lm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5BD92B2-B2A4-4913-87FE-2ED83A69A236}"/>
              </a:ext>
            </a:extLst>
          </p:cNvPr>
          <p:cNvSpPr txBox="1"/>
          <p:nvPr/>
        </p:nvSpPr>
        <p:spPr>
          <a:xfrm>
            <a:off x="658980" y="2860103"/>
            <a:ext cx="1062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is_lm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8240011-9FBB-4AEC-BB2A-15C06073F1B5}"/>
              </a:ext>
            </a:extLst>
          </p:cNvPr>
          <p:cNvSpPr txBox="1"/>
          <p:nvPr/>
        </p:nvSpPr>
        <p:spPr>
          <a:xfrm>
            <a:off x="2025609" y="2829325"/>
            <a:ext cx="193409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(4)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LMDataLoader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FAE3FB21-FA24-412D-A561-5BE0ACFE48C6}"/>
              </a:ext>
            </a:extLst>
          </p:cNvPr>
          <p:cNvSpPr txBox="1"/>
          <p:nvPr/>
        </p:nvSpPr>
        <p:spPr>
          <a:xfrm>
            <a:off x="4300090" y="2829325"/>
            <a:ext cx="245555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(5) 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seq_len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seq_len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686E944C-7F3A-4A74-8334-14026515C161}"/>
              </a:ext>
            </a:extLst>
          </p:cNvPr>
          <p:cNvSpPr txBox="1"/>
          <p:nvPr/>
        </p:nvSpPr>
        <p:spPr>
          <a:xfrm>
            <a:off x="658980" y="3995588"/>
            <a:ext cx="1004086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TextBlock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from_df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text_cols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vocab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is_lm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seq_len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=72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backwards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min_freq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=3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max_vocab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=60000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201B6270-7FDF-4BD4-9B47-96C7047DB869}"/>
              </a:ext>
            </a:extLst>
          </p:cNvPr>
          <p:cNvSpPr txBox="1"/>
          <p:nvPr/>
        </p:nvSpPr>
        <p:spPr>
          <a:xfrm>
            <a:off x="658980" y="4489263"/>
            <a:ext cx="531774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tokenizer_tfm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Tokenizer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from_df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text_cols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DC666A93-0983-476F-AC69-CEB88A22D0B5}"/>
              </a:ext>
            </a:extLst>
          </p:cNvPr>
          <p:cNvSpPr txBox="1"/>
          <p:nvPr/>
        </p:nvSpPr>
        <p:spPr>
          <a:xfrm>
            <a:off x="658980" y="5308187"/>
            <a:ext cx="1004086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TextBlock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from_folder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vocab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is_lm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seq_len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=72,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backwards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min_freq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=3,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max_vocab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=60000, **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C786D085-1E02-4279-A854-74ED4DF95718}"/>
              </a:ext>
            </a:extLst>
          </p:cNvPr>
          <p:cNvSpPr txBox="1"/>
          <p:nvPr/>
        </p:nvSpPr>
        <p:spPr>
          <a:xfrm>
            <a:off x="658980" y="5801862"/>
            <a:ext cx="531774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tokenizer_tfm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Tokenizer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from_folder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2259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49AE36B-4054-459E-AB4B-A7DBED6529FA}"/>
              </a:ext>
            </a:extLst>
          </p:cNvPr>
          <p:cNvSpPr txBox="1"/>
          <p:nvPr/>
        </p:nvSpPr>
        <p:spPr>
          <a:xfrm>
            <a:off x="568252" y="50334"/>
            <a:ext cx="5205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8EE567E-51C9-40D5-B469-9360F36864BB}"/>
              </a:ext>
            </a:extLst>
          </p:cNvPr>
          <p:cNvSpPr txBox="1"/>
          <p:nvPr/>
        </p:nvSpPr>
        <p:spPr>
          <a:xfrm>
            <a:off x="460939" y="3108711"/>
            <a:ext cx="4168385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download_data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c_key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='archive'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force_download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timeout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=4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9652C84-353D-4F87-9DFD-80E0C5400BA0}"/>
              </a:ext>
            </a:extLst>
          </p:cNvPr>
          <p:cNvSpPr txBox="1"/>
          <p:nvPr/>
        </p:nvSpPr>
        <p:spPr>
          <a:xfrm>
            <a:off x="4821128" y="3108711"/>
            <a:ext cx="6291413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Download `url` to `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if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specified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else to the default location :</a:t>
            </a:r>
          </a:p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1. Check if the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following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subdirectories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exist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in the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current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directory </a:t>
            </a:r>
            <a:r>
              <a:rPr lang="fr-FR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cwd</a:t>
            </a:r>
            <a:r>
              <a:rPr lang="fr-FR" sz="1200" i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b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- if ‘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c_key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’ = ‘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’:	check if ‘./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exists</a:t>
            </a:r>
            <a:b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- else : 		check if ‘./data’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exists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2. If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exist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download ‘url’ in the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current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working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directory.</a:t>
            </a:r>
            <a:b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3. If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don’t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exist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download in the default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fastai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archive / data / model (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c_key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) directory, as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specified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by the Config() class –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next slide.</a:t>
            </a:r>
          </a:p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4. Return the full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of the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downloaded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C47769F-AEEF-4EC5-934A-883D65AF7AFB}"/>
              </a:ext>
            </a:extLst>
          </p:cNvPr>
          <p:cNvSpPr txBox="1"/>
          <p:nvPr/>
        </p:nvSpPr>
        <p:spPr>
          <a:xfrm>
            <a:off x="460938" y="5340063"/>
            <a:ext cx="4168385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download_url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url, </a:t>
            </a:r>
            <a:r>
              <a:rPr lang="fr-FR" sz="1000" dirty="0" err="1">
                <a:latin typeface="Arial" panose="020B0604020202020204" pitchFamily="34" charset="0"/>
                <a:cs typeface="Arial" panose="020B0604020202020204" pitchFamily="34" charset="0"/>
              </a:rPr>
              <a:t>dest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000" dirty="0" err="1">
                <a:latin typeface="Arial" panose="020B0604020202020204" pitchFamily="34" charset="0"/>
                <a:cs typeface="Arial" panose="020B0604020202020204" pitchFamily="34" charset="0"/>
              </a:rPr>
              <a:t>overwrite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fr-FR" sz="1000" dirty="0" err="1">
                <a:latin typeface="Arial" panose="020B0604020202020204" pitchFamily="34" charset="0"/>
                <a:cs typeface="Arial" panose="020B0604020202020204" pitchFamily="34" charset="0"/>
              </a:rPr>
              <a:t>pbar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000" dirty="0" err="1">
                <a:latin typeface="Arial" panose="020B0604020202020204" pitchFamily="34" charset="0"/>
                <a:cs typeface="Arial" panose="020B0604020202020204" pitchFamily="34" charset="0"/>
              </a:rPr>
              <a:t>show_progress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0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000" dirty="0" err="1">
                <a:latin typeface="Arial" panose="020B0604020202020204" pitchFamily="34" charset="0"/>
                <a:cs typeface="Arial" panose="020B0604020202020204" pitchFamily="34" charset="0"/>
              </a:rPr>
              <a:t>chunk_size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=1024*1024, timeout=4, retries=5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44F1ED9-652E-4594-BD2E-BA627CD923BD}"/>
              </a:ext>
            </a:extLst>
          </p:cNvPr>
          <p:cNvSpPr txBox="1"/>
          <p:nvPr/>
        </p:nvSpPr>
        <p:spPr>
          <a:xfrm>
            <a:off x="4821126" y="5475171"/>
            <a:ext cx="629141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Download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to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unless it exists and not `overwrite`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50FBECF-B884-4A07-8724-EBC87B1C06C2}"/>
              </a:ext>
            </a:extLst>
          </p:cNvPr>
          <p:cNvSpPr txBox="1"/>
          <p:nvPr/>
        </p:nvSpPr>
        <p:spPr>
          <a:xfrm>
            <a:off x="460937" y="6161204"/>
            <a:ext cx="416838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file_extract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dest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005AED8-DC1D-4CB8-B5EB-174B6A06DAD4}"/>
              </a:ext>
            </a:extLst>
          </p:cNvPr>
          <p:cNvSpPr txBox="1"/>
          <p:nvPr/>
        </p:nvSpPr>
        <p:spPr>
          <a:xfrm>
            <a:off x="460937" y="895380"/>
            <a:ext cx="4168385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URLs.IMDB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URLs.IMAGENETTE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...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E200F4B-4401-4CBD-8A09-1485602762D5}"/>
              </a:ext>
            </a:extLst>
          </p:cNvPr>
          <p:cNvSpPr txBox="1"/>
          <p:nvPr/>
        </p:nvSpPr>
        <p:spPr>
          <a:xfrm>
            <a:off x="4821128" y="6161204"/>
            <a:ext cx="629141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Extract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to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using `tarfile` or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zipfile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`.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7A493F8-CE31-458A-ABC5-E3104DBBBD0B}"/>
              </a:ext>
            </a:extLst>
          </p:cNvPr>
          <p:cNvSpPr txBox="1"/>
          <p:nvPr/>
        </p:nvSpPr>
        <p:spPr>
          <a:xfrm>
            <a:off x="4821128" y="895380"/>
            <a:ext cx="6291413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URLs pointing to compressed versions of datasets (.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tgz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ready to download from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fastai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or Amazon servers 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55 datasets and 3 pretrained models available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5560A83-537C-44BC-BC57-0FE865402E3C}"/>
              </a:ext>
            </a:extLst>
          </p:cNvPr>
          <p:cNvSpPr txBox="1"/>
          <p:nvPr/>
        </p:nvSpPr>
        <p:spPr>
          <a:xfrm>
            <a:off x="4821126" y="1877885"/>
            <a:ext cx="6291413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Download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to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if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doesn't exist, and un-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tgz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or unzip to folder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`. The default ‘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’ folder is determined as described in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download_data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below. If the data is found in the shared ‘storage’ directory, a symbolic link is created instead of downloading. Return ‘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’.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3222A8F-6270-47AA-BAEA-D36C4569A47A}"/>
              </a:ext>
            </a:extLst>
          </p:cNvPr>
          <p:cNvSpPr txBox="1"/>
          <p:nvPr/>
        </p:nvSpPr>
        <p:spPr>
          <a:xfrm>
            <a:off x="460935" y="1877885"/>
            <a:ext cx="4168385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untar_data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dest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c_key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='data'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force_download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extract_func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file_extract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timeout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=4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656BA540-BA5C-4A6C-ACD5-4832B1FC7065}"/>
              </a:ext>
            </a:extLst>
          </p:cNvPr>
          <p:cNvCxnSpPr/>
          <p:nvPr/>
        </p:nvCxnSpPr>
        <p:spPr>
          <a:xfrm>
            <a:off x="460937" y="5127692"/>
            <a:ext cx="10651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0923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49AE36B-4054-459E-AB4B-A7DBED6529FA}"/>
              </a:ext>
            </a:extLst>
          </p:cNvPr>
          <p:cNvSpPr txBox="1"/>
          <p:nvPr/>
        </p:nvSpPr>
        <p:spPr>
          <a:xfrm>
            <a:off x="568252" y="50334"/>
            <a:ext cx="830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Directories config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25838E1-DA14-48D0-9635-2A5F22B8FE9E}"/>
              </a:ext>
            </a:extLst>
          </p:cNvPr>
          <p:cNvSpPr txBox="1"/>
          <p:nvPr/>
        </p:nvSpPr>
        <p:spPr>
          <a:xfrm>
            <a:off x="788774" y="1623005"/>
            <a:ext cx="5110117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config_path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'~/.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fastai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os.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getenv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'FASTAI_HOME’)</a:t>
            </a:r>
            <a:b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5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config_file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config_path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/'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config.yml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AFEB2E-6B6A-4012-8F44-B9AB4853E571}"/>
              </a:ext>
            </a:extLst>
          </p:cNvPr>
          <p:cNvSpPr/>
          <p:nvPr/>
        </p:nvSpPr>
        <p:spPr>
          <a:xfrm>
            <a:off x="464024" y="995326"/>
            <a:ext cx="2945846" cy="46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213EF72-9552-4C91-8A02-4D7D5DF27473}"/>
              </a:ext>
            </a:extLst>
          </p:cNvPr>
          <p:cNvSpPr txBox="1"/>
          <p:nvPr/>
        </p:nvSpPr>
        <p:spPr>
          <a:xfrm>
            <a:off x="788774" y="2546685"/>
            <a:ext cx="262316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__init__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1E2A13F-BF0A-4C6C-939A-763CE2E070D1}"/>
              </a:ext>
            </a:extLst>
          </p:cNvPr>
          <p:cNvSpPr txBox="1"/>
          <p:nvPr/>
        </p:nvSpPr>
        <p:spPr>
          <a:xfrm>
            <a:off x="3698543" y="2562073"/>
            <a:ext cx="629141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Loads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config file, creates path and config file if they didn’t exist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45B3F58-ACBD-4C64-ADA9-BF553B48F164}"/>
              </a:ext>
            </a:extLst>
          </p:cNvPr>
          <p:cNvSpPr txBox="1"/>
          <p:nvPr/>
        </p:nvSpPr>
        <p:spPr>
          <a:xfrm>
            <a:off x="996287" y="3125132"/>
            <a:ext cx="241565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create_config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cfg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CB56B7B-E12D-464E-A88C-BA837561F8EE}"/>
              </a:ext>
            </a:extLst>
          </p:cNvPr>
          <p:cNvSpPr txBox="1"/>
          <p:nvPr/>
        </p:nvSpPr>
        <p:spPr>
          <a:xfrm>
            <a:off x="994217" y="3653111"/>
            <a:ext cx="241565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load_config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cfg</a:t>
            </a:r>
            <a:r>
              <a:rPr lang="en-US" sz="14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6AD358B-245E-4740-8B66-1ECF13300D98}"/>
              </a:ext>
            </a:extLst>
          </p:cNvPr>
          <p:cNvSpPr txBox="1"/>
          <p:nvPr/>
        </p:nvSpPr>
        <p:spPr>
          <a:xfrm>
            <a:off x="994217" y="4156970"/>
            <a:ext cx="241565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E77612E-3C35-44A5-9E37-85D0564A7A0A}"/>
              </a:ext>
            </a:extLst>
          </p:cNvPr>
          <p:cNvSpPr txBox="1"/>
          <p:nvPr/>
        </p:nvSpPr>
        <p:spPr>
          <a:xfrm>
            <a:off x="3698543" y="3140521"/>
            <a:ext cx="7219666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archive_path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:	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config_path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/'archive’	# user	#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compressed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(.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tgz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data_path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:		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config_path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/'data’	# user	#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ready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to use</a:t>
            </a:r>
          </a:p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storage_path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:	'/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’		#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shared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	#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shared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only)</a:t>
            </a:r>
          </a:p>
          <a:p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model_path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:	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config_path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/'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’	# user	# model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3FA55C2-88A0-47EE-AB05-8B71AF5C08B0}"/>
              </a:ext>
            </a:extLst>
          </p:cNvPr>
          <p:cNvSpPr txBox="1"/>
          <p:nvPr/>
        </p:nvSpPr>
        <p:spPr>
          <a:xfrm>
            <a:off x="788774" y="5050329"/>
            <a:ext cx="262316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getitem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(k)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1783626-3112-4901-BED0-D9C8096D0A97}"/>
              </a:ext>
            </a:extLst>
          </p:cNvPr>
          <p:cNvSpPr txBox="1"/>
          <p:nvPr/>
        </p:nvSpPr>
        <p:spPr>
          <a:xfrm>
            <a:off x="788774" y="6078215"/>
            <a:ext cx="262316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setitem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k,v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EE2781A-3C68-4BCB-BC4E-B9A816E0021C}"/>
              </a:ext>
            </a:extLst>
          </p:cNvPr>
          <p:cNvSpPr txBox="1"/>
          <p:nvPr/>
        </p:nvSpPr>
        <p:spPr>
          <a:xfrm>
            <a:off x="3698543" y="6078215"/>
            <a:ext cx="629141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Directly sets the value for a given key in the dictionary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112B02E-37D8-490F-A620-84F5004EC813}"/>
              </a:ext>
            </a:extLst>
          </p:cNvPr>
          <p:cNvSpPr txBox="1"/>
          <p:nvPr/>
        </p:nvSpPr>
        <p:spPr>
          <a:xfrm>
            <a:off x="3698543" y="5053587"/>
            <a:ext cx="6291413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Tries to read key or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key+’_path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’ value in the dictionary.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Config()[‘data’] will return the value for ‘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data_path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’.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Config().data’ will return the value for ‘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data_path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’.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3F01A64-86AA-42BB-8668-3CBA107F6631}"/>
              </a:ext>
            </a:extLst>
          </p:cNvPr>
          <p:cNvSpPr txBox="1"/>
          <p:nvPr/>
        </p:nvSpPr>
        <p:spPr>
          <a:xfrm>
            <a:off x="3698542" y="1058061"/>
            <a:ext cx="629141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Persistent dictionary of configuration properties – used for storage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dirs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09DCFEA-C276-4E2C-B3E2-78A1F8ED3BBD}"/>
              </a:ext>
            </a:extLst>
          </p:cNvPr>
          <p:cNvSpPr txBox="1"/>
          <p:nvPr/>
        </p:nvSpPr>
        <p:spPr>
          <a:xfrm>
            <a:off x="788774" y="5493342"/>
            <a:ext cx="262316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geattr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(k)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2539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40BFB06-FF5E-417F-99DE-F6AD005A55B1}"/>
              </a:ext>
            </a:extLst>
          </p:cNvPr>
          <p:cNvSpPr txBox="1"/>
          <p:nvPr/>
        </p:nvSpPr>
        <p:spPr>
          <a:xfrm>
            <a:off x="568252" y="50334"/>
            <a:ext cx="7043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Model,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Directories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3C7F2D2-116F-459F-8B47-240ED8F36518}"/>
              </a:ext>
            </a:extLst>
          </p:cNvPr>
          <p:cNvSpPr txBox="1"/>
          <p:nvPr/>
        </p:nvSpPr>
        <p:spPr>
          <a:xfrm>
            <a:off x="1382332" y="2104085"/>
            <a:ext cx="262316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Learner.path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D4BFB34-FA90-42D0-851E-346019EF29A4}"/>
              </a:ext>
            </a:extLst>
          </p:cNvPr>
          <p:cNvSpPr txBox="1"/>
          <p:nvPr/>
        </p:nvSpPr>
        <p:spPr>
          <a:xfrm>
            <a:off x="4355907" y="2104085"/>
            <a:ext cx="6291413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1. explicit ‘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. or </a:t>
            </a:r>
            <a:r>
              <a:rPr lang="fr-FR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r>
              <a:rPr lang="fr-FR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fr-FR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‘</a:t>
            </a:r>
            <a:r>
              <a:rPr lang="fr-FR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dls.path</a:t>
            </a:r>
            <a:r>
              <a:rPr lang="fr-FR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3. or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current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directory ‘.’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E815FCA-6E34-4CCF-9447-1E78E67075F1}"/>
              </a:ext>
            </a:extLst>
          </p:cNvPr>
          <p:cNvSpPr txBox="1"/>
          <p:nvPr/>
        </p:nvSpPr>
        <p:spPr>
          <a:xfrm>
            <a:off x="1382332" y="3926127"/>
            <a:ext cx="262316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Learner.export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125D3FC-862D-4B30-907A-DA2FC59B95E0}"/>
              </a:ext>
            </a:extLst>
          </p:cNvPr>
          <p:cNvSpPr txBox="1"/>
          <p:nvPr/>
        </p:nvSpPr>
        <p:spPr>
          <a:xfrm>
            <a:off x="4355907" y="3926127"/>
            <a:ext cx="629141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Save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learner.path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(.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pkl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C5CE6AF-9C35-4197-8EFD-20422F4AA07C}"/>
              </a:ext>
            </a:extLst>
          </p:cNvPr>
          <p:cNvSpPr txBox="1"/>
          <p:nvPr/>
        </p:nvSpPr>
        <p:spPr>
          <a:xfrm>
            <a:off x="1382332" y="4387792"/>
            <a:ext cx="262316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load_learner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0F1117C-2946-49EC-809E-A27A1E667E9E}"/>
              </a:ext>
            </a:extLst>
          </p:cNvPr>
          <p:cNvSpPr txBox="1"/>
          <p:nvPr/>
        </p:nvSpPr>
        <p:spPr>
          <a:xfrm>
            <a:off x="4355907" y="4387792"/>
            <a:ext cx="629141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2CDF4F8-AA0D-4B2D-BA2A-39AAA270AFBE}"/>
              </a:ext>
            </a:extLst>
          </p:cNvPr>
          <p:cNvSpPr txBox="1"/>
          <p:nvPr/>
        </p:nvSpPr>
        <p:spPr>
          <a:xfrm>
            <a:off x="1382332" y="5057097"/>
            <a:ext cx="262316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Learner.save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(file)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D980FDA-95F3-47FB-806F-76C7F34B769B}"/>
              </a:ext>
            </a:extLst>
          </p:cNvPr>
          <p:cNvSpPr txBox="1"/>
          <p:nvPr/>
        </p:nvSpPr>
        <p:spPr>
          <a:xfrm>
            <a:off x="1382332" y="5549574"/>
            <a:ext cx="262316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Learner.load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(file)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E35E0D0-AC54-4FC0-9363-2C71D0FE9523}"/>
              </a:ext>
            </a:extLst>
          </p:cNvPr>
          <p:cNvSpPr txBox="1"/>
          <p:nvPr/>
        </p:nvSpPr>
        <p:spPr>
          <a:xfrm>
            <a:off x="4355907" y="5055700"/>
            <a:ext cx="629141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Save model and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optimizer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learner.path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learner.model_dir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/file (.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pth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FFF4DA4-5A19-41C5-9135-D649948660C3}"/>
              </a:ext>
            </a:extLst>
          </p:cNvPr>
          <p:cNvSpPr txBox="1"/>
          <p:nvPr/>
        </p:nvSpPr>
        <p:spPr>
          <a:xfrm>
            <a:off x="4355907" y="5564963"/>
            <a:ext cx="629141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model and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optimizer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learner.path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learner.model_dir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/file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C84CEC3-51EB-4316-8CB1-F702353A0B32}"/>
              </a:ext>
            </a:extLst>
          </p:cNvPr>
          <p:cNvSpPr txBox="1"/>
          <p:nvPr/>
        </p:nvSpPr>
        <p:spPr>
          <a:xfrm>
            <a:off x="1382332" y="3012060"/>
            <a:ext cx="262316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learner.model_dir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4BE7752-748E-4566-BEE0-FF477E9C61E5}"/>
              </a:ext>
            </a:extLst>
          </p:cNvPr>
          <p:cNvSpPr txBox="1"/>
          <p:nvPr/>
        </p:nvSpPr>
        <p:spPr>
          <a:xfrm>
            <a:off x="4355906" y="3032397"/>
            <a:ext cx="6291413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1. explicit ‘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model_dir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2. ‘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’ by default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934D776-9F91-436F-A542-B0364EC1C977}"/>
              </a:ext>
            </a:extLst>
          </p:cNvPr>
          <p:cNvSpPr txBox="1"/>
          <p:nvPr/>
        </p:nvSpPr>
        <p:spPr>
          <a:xfrm>
            <a:off x="1316320" y="6249491"/>
            <a:ext cx="280650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orchvision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models weights 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BD35F54-2A2E-4A9B-AD2D-8A69A81368A7}"/>
              </a:ext>
            </a:extLst>
          </p:cNvPr>
          <p:cNvSpPr txBox="1"/>
          <p:nvPr/>
        </p:nvSpPr>
        <p:spPr>
          <a:xfrm>
            <a:off x="4355905" y="6249491"/>
            <a:ext cx="629141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‘~/.cache/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torch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/hub’ or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$TORCH_HOME/hub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8699A1D-D250-49EF-ACD9-24CD29A17206}"/>
              </a:ext>
            </a:extLst>
          </p:cNvPr>
          <p:cNvSpPr/>
          <p:nvPr/>
        </p:nvSpPr>
        <p:spPr>
          <a:xfrm rot="16200000">
            <a:off x="137047" y="5672632"/>
            <a:ext cx="1563126" cy="3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5765EF-3B58-449A-8E65-E4F21F6568CC}"/>
              </a:ext>
            </a:extLst>
          </p:cNvPr>
          <p:cNvSpPr/>
          <p:nvPr/>
        </p:nvSpPr>
        <p:spPr>
          <a:xfrm rot="16200000">
            <a:off x="-497263" y="3366377"/>
            <a:ext cx="2780434" cy="255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6B16803-97CA-4D62-A346-6F816AFF62E3}"/>
              </a:ext>
            </a:extLst>
          </p:cNvPr>
          <p:cNvSpPr txBox="1"/>
          <p:nvPr/>
        </p:nvSpPr>
        <p:spPr>
          <a:xfrm>
            <a:off x="1382332" y="1329787"/>
            <a:ext cx="262316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DataLoaders.path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78FD49A-C69E-4DB0-82F8-04FE86F24E0E}"/>
              </a:ext>
            </a:extLst>
          </p:cNvPr>
          <p:cNvSpPr txBox="1"/>
          <p:nvPr/>
        </p:nvSpPr>
        <p:spPr>
          <a:xfrm>
            <a:off x="4355905" y="1375578"/>
            <a:ext cx="629141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Explicit ‘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current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directory ‘.’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DE4228E-04A3-4116-ADF7-D3E3536315F3}"/>
              </a:ext>
            </a:extLst>
          </p:cNvPr>
          <p:cNvSpPr txBox="1"/>
          <p:nvPr/>
        </p:nvSpPr>
        <p:spPr>
          <a:xfrm>
            <a:off x="1382332" y="830614"/>
            <a:ext cx="3392871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ImageDataLoaders.from_xxx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63A8F4A-CC65-4292-B782-F73E9A346AC1}"/>
              </a:ext>
            </a:extLst>
          </p:cNvPr>
          <p:cNvSpPr txBox="1"/>
          <p:nvPr/>
        </p:nvSpPr>
        <p:spPr>
          <a:xfrm>
            <a:off x="4972912" y="853662"/>
            <a:ext cx="2935847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DataBlock.dataloaders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347E666-E976-43D5-82D8-0A2A69D8CC78}"/>
              </a:ext>
            </a:extLst>
          </p:cNvPr>
          <p:cNvSpPr txBox="1"/>
          <p:nvPr/>
        </p:nvSpPr>
        <p:spPr>
          <a:xfrm>
            <a:off x="8106469" y="845259"/>
            <a:ext cx="273799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Datasets.dataloaders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DBEFA5-6BC4-41CA-BCCB-2765E8F10DAE}"/>
              </a:ext>
            </a:extLst>
          </p:cNvPr>
          <p:cNvSpPr/>
          <p:nvPr/>
        </p:nvSpPr>
        <p:spPr>
          <a:xfrm rot="16200000">
            <a:off x="358847" y="1191617"/>
            <a:ext cx="1057163" cy="266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508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DB976EB-F244-4801-8BD6-FE936D09C556}"/>
              </a:ext>
            </a:extLst>
          </p:cNvPr>
          <p:cNvSpPr txBox="1"/>
          <p:nvPr/>
        </p:nvSpPr>
        <p:spPr>
          <a:xfrm>
            <a:off x="585030" y="50334"/>
            <a:ext cx="1721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items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9F4BFA5-857A-402C-AC10-AAD8C32EA46D}"/>
              </a:ext>
            </a:extLst>
          </p:cNvPr>
          <p:cNvSpPr txBox="1"/>
          <p:nvPr/>
        </p:nvSpPr>
        <p:spPr>
          <a:xfrm>
            <a:off x="1236727" y="1236387"/>
            <a:ext cx="614408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get_files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path, extensions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recurse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folders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followlinks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09136C8-797C-40DD-B030-A7B19B69EE33}"/>
              </a:ext>
            </a:extLst>
          </p:cNvPr>
          <p:cNvSpPr txBox="1"/>
          <p:nvPr/>
        </p:nvSpPr>
        <p:spPr>
          <a:xfrm>
            <a:off x="1236727" y="2328197"/>
            <a:ext cx="434257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get_image_files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path, recurse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folders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C57890-E9DE-4BEE-99FE-1DA0C9AFE883}"/>
              </a:ext>
            </a:extLst>
          </p:cNvPr>
          <p:cNvSpPr txBox="1"/>
          <p:nvPr/>
        </p:nvSpPr>
        <p:spPr>
          <a:xfrm>
            <a:off x="1236727" y="1748172"/>
            <a:ext cx="434257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FileGetter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suf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=''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recurse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folders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94804D6-4DA1-462E-959C-77EEE9D5EF7E}"/>
              </a:ext>
            </a:extLst>
          </p:cNvPr>
          <p:cNvSpPr txBox="1"/>
          <p:nvPr/>
        </p:nvSpPr>
        <p:spPr>
          <a:xfrm>
            <a:off x="5797987" y="1763561"/>
            <a:ext cx="532581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get_files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partial function that searches path suffix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suf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2729354-6B53-4586-A744-0D4CBB9E7753}"/>
              </a:ext>
            </a:extLst>
          </p:cNvPr>
          <p:cNvSpPr txBox="1"/>
          <p:nvPr/>
        </p:nvSpPr>
        <p:spPr>
          <a:xfrm>
            <a:off x="7588119" y="1251776"/>
            <a:ext cx="267161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Returns a list (L) of Path objects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22343B0-5CA0-40A3-8615-D8625A7DC00B}"/>
              </a:ext>
            </a:extLst>
          </p:cNvPr>
          <p:cNvSpPr txBox="1"/>
          <p:nvPr/>
        </p:nvSpPr>
        <p:spPr>
          <a:xfrm>
            <a:off x="5797986" y="2349919"/>
            <a:ext cx="332973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files with image extensions only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CAB445A-C296-4522-A39F-70E382FCD99A}"/>
              </a:ext>
            </a:extLst>
          </p:cNvPr>
          <p:cNvSpPr txBox="1"/>
          <p:nvPr/>
        </p:nvSpPr>
        <p:spPr>
          <a:xfrm>
            <a:off x="1236727" y="2839982"/>
            <a:ext cx="434257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ImageGetter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suf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=''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recurse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folders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FBA2471-5F3D-4386-98BF-6326C36F0580}"/>
              </a:ext>
            </a:extLst>
          </p:cNvPr>
          <p:cNvSpPr txBox="1"/>
          <p:nvPr/>
        </p:nvSpPr>
        <p:spPr>
          <a:xfrm>
            <a:off x="5797985" y="2855371"/>
            <a:ext cx="532581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get_image_files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partial function that searches path suffix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suf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E021D6B-6962-4074-B92B-8AF8E02B5A68}"/>
              </a:ext>
            </a:extLst>
          </p:cNvPr>
          <p:cNvSpPr txBox="1"/>
          <p:nvPr/>
        </p:nvSpPr>
        <p:spPr>
          <a:xfrm>
            <a:off x="1236727" y="3415214"/>
            <a:ext cx="434257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get_text_files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path, recurse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folders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D86DBC3-AB7B-47CB-8DC6-2BCBDAE51010}"/>
              </a:ext>
            </a:extLst>
          </p:cNvPr>
          <p:cNvSpPr txBox="1"/>
          <p:nvPr/>
        </p:nvSpPr>
        <p:spPr>
          <a:xfrm>
            <a:off x="5797986" y="3436936"/>
            <a:ext cx="332973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files with .txt extension only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654CBBC-3303-41F1-9DC3-722C9A92C6E5}"/>
              </a:ext>
            </a:extLst>
          </p:cNvPr>
          <p:cNvSpPr txBox="1"/>
          <p:nvPr/>
        </p:nvSpPr>
        <p:spPr>
          <a:xfrm>
            <a:off x="1236727" y="4576723"/>
            <a:ext cx="2336358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pandas.read_csv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D35B08D-4D3A-4E84-B5EA-09AC165390F1}"/>
              </a:ext>
            </a:extLst>
          </p:cNvPr>
          <p:cNvSpPr txBox="1"/>
          <p:nvPr/>
        </p:nvSpPr>
        <p:spPr>
          <a:xfrm>
            <a:off x="1236727" y="5088507"/>
            <a:ext cx="2336358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pandas.read_json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0A5E581-6CC6-4AFD-82CF-ADE7081D9494}"/>
              </a:ext>
            </a:extLst>
          </p:cNvPr>
          <p:cNvSpPr txBox="1"/>
          <p:nvPr/>
        </p:nvSpPr>
        <p:spPr>
          <a:xfrm>
            <a:off x="1236727" y="5605001"/>
            <a:ext cx="2336358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pandas.read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_...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D0EBD4-9927-424D-8D96-9F3D4C308D62}"/>
              </a:ext>
            </a:extLst>
          </p:cNvPr>
          <p:cNvSpPr/>
          <p:nvPr/>
        </p:nvSpPr>
        <p:spPr>
          <a:xfrm rot="16200000">
            <a:off x="-548037" y="2325804"/>
            <a:ext cx="2770496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2CFF4A8-B6DA-471C-BB2A-1E567EDFB111}"/>
              </a:ext>
            </a:extLst>
          </p:cNvPr>
          <p:cNvSpPr/>
          <p:nvPr/>
        </p:nvSpPr>
        <p:spPr>
          <a:xfrm rot="16200000">
            <a:off x="-32278" y="5087783"/>
            <a:ext cx="1716232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Tables</a:t>
            </a:r>
          </a:p>
        </p:txBody>
      </p:sp>
    </p:spTree>
    <p:extLst>
      <p:ext uri="{BB962C8B-B14F-4D97-AF65-F5344CB8AC3E}">
        <p14:creationId xmlns:p14="http://schemas.microsoft.com/office/powerpoint/2010/main" val="2613890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5D5F216-0634-4CB5-8402-B0349633232B}"/>
              </a:ext>
            </a:extLst>
          </p:cNvPr>
          <p:cNvSpPr txBox="1"/>
          <p:nvPr/>
        </p:nvSpPr>
        <p:spPr>
          <a:xfrm>
            <a:off x="585030" y="50334"/>
            <a:ext cx="1483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Splitters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3407CC9-A344-400B-9E33-680DBAD31FB0}"/>
              </a:ext>
            </a:extLst>
          </p:cNvPr>
          <p:cNvSpPr txBox="1"/>
          <p:nvPr/>
        </p:nvSpPr>
        <p:spPr>
          <a:xfrm>
            <a:off x="384929" y="1034537"/>
            <a:ext cx="367384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RandomSplitter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valid_pct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=0.2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seed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817F0FE-EA30-4245-8523-6D585E9F29AB}"/>
              </a:ext>
            </a:extLst>
          </p:cNvPr>
          <p:cNvSpPr txBox="1"/>
          <p:nvPr/>
        </p:nvSpPr>
        <p:spPr>
          <a:xfrm>
            <a:off x="4186134" y="1080704"/>
            <a:ext cx="769280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function that splits `items` between train/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with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valid_pct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randomly.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7E4E5BB-DFDC-4CF9-9C77-3739664381C1}"/>
              </a:ext>
            </a:extLst>
          </p:cNvPr>
          <p:cNvSpPr txBox="1"/>
          <p:nvPr/>
        </p:nvSpPr>
        <p:spPr>
          <a:xfrm>
            <a:off x="384929" y="1604577"/>
            <a:ext cx="3673840" cy="769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TrainTestSplitter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test_size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=0.2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random_state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stratify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train_size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shuffle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E875574-02D8-4715-8AC7-DB1F37379A2E}"/>
              </a:ext>
            </a:extLst>
          </p:cNvPr>
          <p:cNvSpPr txBox="1"/>
          <p:nvPr/>
        </p:nvSpPr>
        <p:spPr>
          <a:xfrm>
            <a:off x="384929" y="2728615"/>
            <a:ext cx="367384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IndexSplitter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valid_idx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3BF9EBC-3820-4D59-ACEC-CFAA01187917}"/>
              </a:ext>
            </a:extLst>
          </p:cNvPr>
          <p:cNvSpPr txBox="1"/>
          <p:nvPr/>
        </p:nvSpPr>
        <p:spPr>
          <a:xfrm>
            <a:off x="384929" y="3273276"/>
            <a:ext cx="367384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GrandparentSplitter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train_name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='train'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valid_name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='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BE12912-6154-452D-B2FB-E7EF823B7406}"/>
              </a:ext>
            </a:extLst>
          </p:cNvPr>
          <p:cNvSpPr txBox="1"/>
          <p:nvPr/>
        </p:nvSpPr>
        <p:spPr>
          <a:xfrm>
            <a:off x="384929" y="4094936"/>
            <a:ext cx="367384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FuncSplitter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6CE0715-6D23-4F97-8F88-7A041A6A339E}"/>
              </a:ext>
            </a:extLst>
          </p:cNvPr>
          <p:cNvSpPr txBox="1"/>
          <p:nvPr/>
        </p:nvSpPr>
        <p:spPr>
          <a:xfrm>
            <a:off x="384929" y="4639597"/>
            <a:ext cx="367384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MaskSplitter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mask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E631603-9A93-470D-9B88-200A3420F284}"/>
              </a:ext>
            </a:extLst>
          </p:cNvPr>
          <p:cNvSpPr txBox="1"/>
          <p:nvPr/>
        </p:nvSpPr>
        <p:spPr>
          <a:xfrm>
            <a:off x="384929" y="5174943"/>
            <a:ext cx="367384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FileSplitter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6E11C05-05CB-4DF6-8B84-481A89D71153}"/>
              </a:ext>
            </a:extLst>
          </p:cNvPr>
          <p:cNvSpPr txBox="1"/>
          <p:nvPr/>
        </p:nvSpPr>
        <p:spPr>
          <a:xfrm>
            <a:off x="384929" y="5706017"/>
            <a:ext cx="367384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RandomSubsetSplitter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train_sz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valid_sz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seed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543E017-9CE6-440F-BF8B-2613FFBC7531}"/>
              </a:ext>
            </a:extLst>
          </p:cNvPr>
          <p:cNvSpPr txBox="1"/>
          <p:nvPr/>
        </p:nvSpPr>
        <p:spPr>
          <a:xfrm>
            <a:off x="4186133" y="1896965"/>
            <a:ext cx="769280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Split `items` into random train and test subsets using 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sklearn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train_test_split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utility.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714D8CD-F803-46EB-9E41-B4036865FE5B}"/>
              </a:ext>
            </a:extLst>
          </p:cNvPr>
          <p:cNvSpPr txBox="1"/>
          <p:nvPr/>
        </p:nvSpPr>
        <p:spPr>
          <a:xfrm>
            <a:off x="4186133" y="2774782"/>
            <a:ext cx="769280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Split `items` so that `val_idx` are in the validation set and the others in the training set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C3EF5B7-BAF3-41C7-B8AF-E74AAC0A2C5A}"/>
              </a:ext>
            </a:extLst>
          </p:cNvPr>
          <p:cNvSpPr txBox="1"/>
          <p:nvPr/>
        </p:nvSpPr>
        <p:spPr>
          <a:xfrm>
            <a:off x="4186133" y="3457942"/>
            <a:ext cx="769280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Split `items` from the grand parent folder names (`train_name` and `valid_name`).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0A684AF-6B4E-4AA1-9212-2617080EBA14}"/>
              </a:ext>
            </a:extLst>
          </p:cNvPr>
          <p:cNvSpPr txBox="1"/>
          <p:nvPr/>
        </p:nvSpPr>
        <p:spPr>
          <a:xfrm>
            <a:off x="4186133" y="4139038"/>
            <a:ext cx="769280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Split `items` by result of `func` (`True` for validation, `False` for training set).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EF5CA50-93F8-4A77-92BD-21FD6C5C3FDD}"/>
              </a:ext>
            </a:extLst>
          </p:cNvPr>
          <p:cNvSpPr txBox="1"/>
          <p:nvPr/>
        </p:nvSpPr>
        <p:spPr>
          <a:xfrm>
            <a:off x="4186132" y="4685764"/>
            <a:ext cx="769280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Split `items` depending on the value of `mask`.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23AB0CA-3618-4AF8-86B8-61C46FA52459}"/>
              </a:ext>
            </a:extLst>
          </p:cNvPr>
          <p:cNvSpPr txBox="1"/>
          <p:nvPr/>
        </p:nvSpPr>
        <p:spPr>
          <a:xfrm>
            <a:off x="4186131" y="5221110"/>
            <a:ext cx="769280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Split `items` by providing file `fname` (contains names of valid items separated by newline).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4A48FC0-0F2F-46D8-AB28-21252E07D3C4}"/>
              </a:ext>
            </a:extLst>
          </p:cNvPr>
          <p:cNvSpPr txBox="1"/>
          <p:nvPr/>
        </p:nvSpPr>
        <p:spPr>
          <a:xfrm>
            <a:off x="4186131" y="5868094"/>
            <a:ext cx="769280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Split `items` (supposed to be a dataframe) by value in `col`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8494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DB976EB-F244-4801-8BD6-FE936D09C556}"/>
              </a:ext>
            </a:extLst>
          </p:cNvPr>
          <p:cNvSpPr txBox="1"/>
          <p:nvPr/>
        </p:nvSpPr>
        <p:spPr>
          <a:xfrm>
            <a:off x="585030" y="41945"/>
            <a:ext cx="1362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Getters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4C9D0AD-4461-40AE-808C-A7AC5896F5C0}"/>
              </a:ext>
            </a:extLst>
          </p:cNvPr>
          <p:cNvSpPr txBox="1"/>
          <p:nvPr/>
        </p:nvSpPr>
        <p:spPr>
          <a:xfrm>
            <a:off x="811535" y="1336707"/>
            <a:ext cx="38667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ItemGetter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BF9192F-FA01-46DB-A48B-3ADE3E12E628}"/>
              </a:ext>
            </a:extLst>
          </p:cNvPr>
          <p:cNvSpPr txBox="1"/>
          <p:nvPr/>
        </p:nvSpPr>
        <p:spPr>
          <a:xfrm>
            <a:off x="4936317" y="1336707"/>
            <a:ext cx="624125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Creates a proper transform that applies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itemgetter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)` (even on a tuple)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267A2F5-F9B3-4841-9C84-432985A36150}"/>
              </a:ext>
            </a:extLst>
          </p:cNvPr>
          <p:cNvSpPr txBox="1"/>
          <p:nvPr/>
        </p:nvSpPr>
        <p:spPr>
          <a:xfrm>
            <a:off x="811535" y="1891302"/>
            <a:ext cx="38667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AttrGetter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nm, default=None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9EA41D5-894A-4F8E-924B-6EC3AEE151C5}"/>
              </a:ext>
            </a:extLst>
          </p:cNvPr>
          <p:cNvSpPr txBox="1"/>
          <p:nvPr/>
        </p:nvSpPr>
        <p:spPr>
          <a:xfrm>
            <a:off x="4936316" y="1902883"/>
            <a:ext cx="624125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Creates a proper transform that applies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attrgetter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(nm)` (even on a tuple)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B5C6432-6685-4067-B1BF-44E237CB56D5}"/>
              </a:ext>
            </a:extLst>
          </p:cNvPr>
          <p:cNvSpPr txBox="1"/>
          <p:nvPr/>
        </p:nvSpPr>
        <p:spPr>
          <a:xfrm>
            <a:off x="811534" y="4309230"/>
            <a:ext cx="38667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parent_label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762A36D-297F-4653-8585-83607A7B8FD8}"/>
              </a:ext>
            </a:extLst>
          </p:cNvPr>
          <p:cNvSpPr txBox="1"/>
          <p:nvPr/>
        </p:nvSpPr>
        <p:spPr>
          <a:xfrm>
            <a:off x="811534" y="2960417"/>
            <a:ext cx="38667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ColReader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cols,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pref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='',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suff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='',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label_delim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9C69185-B9A5-4DDF-B22C-117DF3ED00E7}"/>
              </a:ext>
            </a:extLst>
          </p:cNvPr>
          <p:cNvSpPr txBox="1"/>
          <p:nvPr/>
        </p:nvSpPr>
        <p:spPr>
          <a:xfrm>
            <a:off x="4936315" y="4322820"/>
            <a:ext cx="624125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Label `item` with the parent folder name.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FCDAEB4-6AC5-4D24-BBE4-E76CF3FF4BDD}"/>
              </a:ext>
            </a:extLst>
          </p:cNvPr>
          <p:cNvSpPr txBox="1"/>
          <p:nvPr/>
        </p:nvSpPr>
        <p:spPr>
          <a:xfrm>
            <a:off x="811534" y="4965950"/>
            <a:ext cx="38667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RegexLabeller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pat, match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3E3910E-4238-40B9-88D3-5762CB3340F4}"/>
              </a:ext>
            </a:extLst>
          </p:cNvPr>
          <p:cNvSpPr txBox="1"/>
          <p:nvPr/>
        </p:nvSpPr>
        <p:spPr>
          <a:xfrm>
            <a:off x="4936314" y="4965950"/>
            <a:ext cx="624125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Label `item` with regex `pat`, by matching or searching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91188FF-5C18-4FC0-AD8C-C63EC1828358}"/>
              </a:ext>
            </a:extLst>
          </p:cNvPr>
          <p:cNvSpPr txBox="1"/>
          <p:nvPr/>
        </p:nvSpPr>
        <p:spPr>
          <a:xfrm>
            <a:off x="4936314" y="3114305"/>
            <a:ext cx="624125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Read `cols` in `row`, 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concat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with potential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pref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and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suff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`, split by `label`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4763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5D5F216-0634-4CB5-8402-B0349633232B}"/>
              </a:ext>
            </a:extLst>
          </p:cNvPr>
          <p:cNvSpPr txBox="1"/>
          <p:nvPr/>
        </p:nvSpPr>
        <p:spPr>
          <a:xfrm>
            <a:off x="601808" y="50334"/>
            <a:ext cx="82472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labels - Classification &amp;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7F6CD21-D85A-4C9F-A634-9026542525F1}"/>
              </a:ext>
            </a:extLst>
          </p:cNvPr>
          <p:cNvSpPr txBox="1"/>
          <p:nvPr/>
        </p:nvSpPr>
        <p:spPr>
          <a:xfrm>
            <a:off x="822299" y="1309120"/>
            <a:ext cx="412207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Categorize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it-IT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vocab</a:t>
            </a:r>
            <a:r>
              <a:rPr lang="it-IT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it-IT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sort</a:t>
            </a:r>
            <a:r>
              <a:rPr lang="it-IT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it-IT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add_na</a:t>
            </a:r>
            <a:r>
              <a:rPr lang="it-IT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FC96C8C-C158-44F1-8537-BF069A526FAC}"/>
              </a:ext>
            </a:extLst>
          </p:cNvPr>
          <p:cNvSpPr txBox="1"/>
          <p:nvPr/>
        </p:nvSpPr>
        <p:spPr>
          <a:xfrm>
            <a:off x="822299" y="2195002"/>
            <a:ext cx="412207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MultiCategorize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it-IT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vocab</a:t>
            </a:r>
            <a:r>
              <a:rPr lang="it-IT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it-IT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add_na</a:t>
            </a:r>
            <a:r>
              <a:rPr lang="it-IT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F7A1183-FFAE-4620-9CE0-47E7F1AD7514}"/>
              </a:ext>
            </a:extLst>
          </p:cNvPr>
          <p:cNvSpPr txBox="1"/>
          <p:nvPr/>
        </p:nvSpPr>
        <p:spPr>
          <a:xfrm>
            <a:off x="5134146" y="1295541"/>
            <a:ext cx="566511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Reversible transform of category string to `vocab` id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087B0B2-4D41-475D-945A-B92C7561437F}"/>
              </a:ext>
            </a:extLst>
          </p:cNvPr>
          <p:cNvSpPr txBox="1"/>
          <p:nvPr/>
        </p:nvSpPr>
        <p:spPr>
          <a:xfrm>
            <a:off x="5134146" y="2225780"/>
            <a:ext cx="566511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Reversible transform of multi-category strings to `vocab` id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2826E5B-14F8-4BE2-AED1-F9EFD7D83AA9}"/>
              </a:ext>
            </a:extLst>
          </p:cNvPr>
          <p:cNvSpPr txBox="1"/>
          <p:nvPr/>
        </p:nvSpPr>
        <p:spPr>
          <a:xfrm>
            <a:off x="822299" y="3084285"/>
            <a:ext cx="412207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OneHotEncode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64BC2C1-4DE1-4BFF-BE27-6C54802F5A01}"/>
              </a:ext>
            </a:extLst>
          </p:cNvPr>
          <p:cNvSpPr txBox="1"/>
          <p:nvPr/>
        </p:nvSpPr>
        <p:spPr>
          <a:xfrm>
            <a:off x="5134146" y="3084285"/>
            <a:ext cx="566511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One-hot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encodes 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targets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E561413-DF1D-4F45-BA56-9BE5D49F4C43}"/>
              </a:ext>
            </a:extLst>
          </p:cNvPr>
          <p:cNvSpPr txBox="1"/>
          <p:nvPr/>
        </p:nvSpPr>
        <p:spPr>
          <a:xfrm>
            <a:off x="822299" y="4002374"/>
            <a:ext cx="412207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EncodedMultiCategorize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vocab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8B48979-7EEE-42CD-BFA3-31D49586798E}"/>
              </a:ext>
            </a:extLst>
          </p:cNvPr>
          <p:cNvSpPr txBox="1"/>
          <p:nvPr/>
        </p:nvSpPr>
        <p:spPr>
          <a:xfrm>
            <a:off x="5134147" y="4017763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One-hot encoded multi-category that decodes with `vocab`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105F446-EBED-444C-9594-AAC5C7F6EA2A}"/>
              </a:ext>
            </a:extLst>
          </p:cNvPr>
          <p:cNvSpPr txBox="1"/>
          <p:nvPr/>
        </p:nvSpPr>
        <p:spPr>
          <a:xfrm>
            <a:off x="822299" y="5030156"/>
            <a:ext cx="412207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RegressionSetup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18277B1-D47A-480D-A19F-24C4C78A1B76}"/>
              </a:ext>
            </a:extLst>
          </p:cNvPr>
          <p:cNvSpPr txBox="1"/>
          <p:nvPr/>
        </p:nvSpPr>
        <p:spPr>
          <a:xfrm>
            <a:off x="5134147" y="5045545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floatifies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targets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DE78466-044E-40B6-8408-0321DCC4063A}"/>
              </a:ext>
            </a:extLst>
          </p:cNvPr>
          <p:cNvSpPr txBox="1"/>
          <p:nvPr/>
        </p:nvSpPr>
        <p:spPr>
          <a:xfrm>
            <a:off x="822299" y="1664282"/>
            <a:ext cx="359959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loss_func</a:t>
            </a:r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CrossEntropyLossFlat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D98F9D8-4B8A-482B-A2FA-52380E85D7E1}"/>
              </a:ext>
            </a:extLst>
          </p:cNvPr>
          <p:cNvSpPr txBox="1"/>
          <p:nvPr/>
        </p:nvSpPr>
        <p:spPr>
          <a:xfrm>
            <a:off x="822299" y="2564334"/>
            <a:ext cx="359959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loss_func</a:t>
            </a:r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BCEWithLogitsLossFlat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5B94AC5-9229-42D8-8687-00CE6CFC3356}"/>
              </a:ext>
            </a:extLst>
          </p:cNvPr>
          <p:cNvSpPr txBox="1"/>
          <p:nvPr/>
        </p:nvSpPr>
        <p:spPr>
          <a:xfrm>
            <a:off x="822299" y="4371929"/>
            <a:ext cx="359959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loss_func</a:t>
            </a:r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BCEWithLogitsLossFlat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1A59339-1FEB-470B-B910-79869E310A21}"/>
              </a:ext>
            </a:extLst>
          </p:cNvPr>
          <p:cNvSpPr txBox="1"/>
          <p:nvPr/>
        </p:nvSpPr>
        <p:spPr>
          <a:xfrm>
            <a:off x="822299" y="5399488"/>
            <a:ext cx="359959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loss_func</a:t>
            </a:r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MSELossFlat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C42F5DB-0A17-4BB4-94D4-F37370EE2179}"/>
              </a:ext>
            </a:extLst>
          </p:cNvPr>
          <p:cNvSpPr txBox="1"/>
          <p:nvPr/>
        </p:nvSpPr>
        <p:spPr>
          <a:xfrm>
            <a:off x="5134146" y="1664283"/>
            <a:ext cx="2554406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ncodes -&gt;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TensorCategory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6108AB7-0082-440A-9117-890FA504DA3E}"/>
              </a:ext>
            </a:extLst>
          </p:cNvPr>
          <p:cNvSpPr txBox="1"/>
          <p:nvPr/>
        </p:nvSpPr>
        <p:spPr>
          <a:xfrm>
            <a:off x="7966702" y="1664282"/>
            <a:ext cx="2225879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codes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99486F3-5B97-4A85-AC0B-44B10A5C6B7A}"/>
              </a:ext>
            </a:extLst>
          </p:cNvPr>
          <p:cNvSpPr txBox="1"/>
          <p:nvPr/>
        </p:nvSpPr>
        <p:spPr>
          <a:xfrm>
            <a:off x="5134146" y="2577695"/>
            <a:ext cx="2554406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ncodes -&gt;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TensorMultiCategory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5FE8467-C3C8-4D73-BDCD-645C2C8ED36A}"/>
              </a:ext>
            </a:extLst>
          </p:cNvPr>
          <p:cNvSpPr txBox="1"/>
          <p:nvPr/>
        </p:nvSpPr>
        <p:spPr>
          <a:xfrm>
            <a:off x="7966703" y="2577695"/>
            <a:ext cx="2225879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codes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MultiCategory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165250B-010F-494B-8A8E-FCBD3D741554}"/>
              </a:ext>
            </a:extLst>
          </p:cNvPr>
          <p:cNvSpPr txBox="1"/>
          <p:nvPr/>
        </p:nvSpPr>
        <p:spPr>
          <a:xfrm>
            <a:off x="5134146" y="3453617"/>
            <a:ext cx="2554406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ncodes -&gt;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TensorMultiCategory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74AB719-B447-409D-B76F-85C14907EDFC}"/>
              </a:ext>
            </a:extLst>
          </p:cNvPr>
          <p:cNvSpPr txBox="1"/>
          <p:nvPr/>
        </p:nvSpPr>
        <p:spPr>
          <a:xfrm>
            <a:off x="7966701" y="3453616"/>
            <a:ext cx="2225879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codes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-&gt; L(str)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68BB160-D2EB-456C-A691-9906AF79F2F9}"/>
              </a:ext>
            </a:extLst>
          </p:cNvPr>
          <p:cNvSpPr txBox="1"/>
          <p:nvPr/>
        </p:nvSpPr>
        <p:spPr>
          <a:xfrm>
            <a:off x="5134146" y="4385112"/>
            <a:ext cx="2554406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ncodes -&gt;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TensorMultiCategory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A28907B-6F51-4424-89ED-B28F59CB9AD7}"/>
              </a:ext>
            </a:extLst>
          </p:cNvPr>
          <p:cNvSpPr txBox="1"/>
          <p:nvPr/>
        </p:nvSpPr>
        <p:spPr>
          <a:xfrm>
            <a:off x="7966703" y="4385112"/>
            <a:ext cx="2225879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codes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MultiCategory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89B715B-DA55-4A4E-BF9B-D33FD81FEF99}"/>
              </a:ext>
            </a:extLst>
          </p:cNvPr>
          <p:cNvSpPr txBox="1"/>
          <p:nvPr/>
        </p:nvSpPr>
        <p:spPr>
          <a:xfrm>
            <a:off x="5134146" y="5427565"/>
            <a:ext cx="2554406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ncodes -&gt;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FloatTensor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99C1BF29-9D2A-4679-9762-53678CE7D8FD}"/>
              </a:ext>
            </a:extLst>
          </p:cNvPr>
          <p:cNvSpPr txBox="1"/>
          <p:nvPr/>
        </p:nvSpPr>
        <p:spPr>
          <a:xfrm>
            <a:off x="7993187" y="5427565"/>
            <a:ext cx="2859040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decodes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TitledFloat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TitledTuple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830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B8BF2D-AC66-4C64-B05D-48076C50CDBF}"/>
              </a:ext>
            </a:extLst>
          </p:cNvPr>
          <p:cNvSpPr txBox="1"/>
          <p:nvPr/>
        </p:nvSpPr>
        <p:spPr>
          <a:xfrm>
            <a:off x="575474" y="50131"/>
            <a:ext cx="4241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Init &amp;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0BAA480-38B8-4B8E-A3E1-7F1301471882}"/>
              </a:ext>
            </a:extLst>
          </p:cNvPr>
          <p:cNvSpPr txBox="1"/>
          <p:nvPr/>
        </p:nvSpPr>
        <p:spPr>
          <a:xfrm>
            <a:off x="6985337" y="5313826"/>
            <a:ext cx="1449304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14E207-F856-4BED-A637-0419F86C43A9}"/>
              </a:ext>
            </a:extLst>
          </p:cNvPr>
          <p:cNvSpPr txBox="1"/>
          <p:nvPr/>
        </p:nvSpPr>
        <p:spPr>
          <a:xfrm>
            <a:off x="6988145" y="2333768"/>
            <a:ext cx="1440000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637F047-2D86-4582-9F65-144CB686D981}"/>
              </a:ext>
            </a:extLst>
          </p:cNvPr>
          <p:cNvSpPr txBox="1"/>
          <p:nvPr/>
        </p:nvSpPr>
        <p:spPr>
          <a:xfrm>
            <a:off x="1302226" y="1969102"/>
            <a:ext cx="1440000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6AB603D-59F5-4D7D-A8AF-C76C0B05103D}"/>
              </a:ext>
            </a:extLst>
          </p:cNvPr>
          <p:cNvSpPr txBox="1"/>
          <p:nvPr/>
        </p:nvSpPr>
        <p:spPr>
          <a:xfrm>
            <a:off x="6985337" y="5802303"/>
            <a:ext cx="1712305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i="1" dirty="0">
                <a:solidFill>
                  <a:srgbClr val="21212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 x @cb.name</a:t>
            </a:r>
            <a:endParaRPr lang="fr-FR" sz="1600" i="1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6BF31BC-6F4D-4FF0-802A-BE0531D26F28}"/>
              </a:ext>
            </a:extLst>
          </p:cNvPr>
          <p:cNvSpPr txBox="1"/>
          <p:nvPr/>
        </p:nvSpPr>
        <p:spPr>
          <a:xfrm>
            <a:off x="6986027" y="1493643"/>
            <a:ext cx="1440000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F8BD6C0-C00F-46FA-92ED-604BC62C05FE}"/>
              </a:ext>
            </a:extLst>
          </p:cNvPr>
          <p:cNvSpPr txBox="1"/>
          <p:nvPr/>
        </p:nvSpPr>
        <p:spPr>
          <a:xfrm>
            <a:off x="6985337" y="3224296"/>
            <a:ext cx="1440000" cy="261610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logger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9BF16A0-8177-4749-BDC9-55D325BCC827}"/>
              </a:ext>
            </a:extLst>
          </p:cNvPr>
          <p:cNvSpPr txBox="1"/>
          <p:nvPr/>
        </p:nvSpPr>
        <p:spPr>
          <a:xfrm>
            <a:off x="6985337" y="1013861"/>
            <a:ext cx="1440000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>
            <a:defPPr>
              <a:defRPr lang="fr-FR"/>
            </a:defPPr>
            <a:lvl1pPr>
              <a:defRPr>
                <a:solidFill>
                  <a:srgbClr val="212121"/>
                </a:solidFill>
                <a:latin typeface="Roboto"/>
              </a:defRPr>
            </a:lvl1pPr>
          </a:lstStyle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n_epoch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E4C7A7E-2767-423C-9307-492224F73546}"/>
              </a:ext>
            </a:extLst>
          </p:cNvPr>
          <p:cNvSpPr txBox="1"/>
          <p:nvPr/>
        </p:nvSpPr>
        <p:spPr>
          <a:xfrm>
            <a:off x="1302226" y="1014705"/>
            <a:ext cx="1440000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20C9574-3524-4320-9E19-FE9990B961C3}"/>
              </a:ext>
            </a:extLst>
          </p:cNvPr>
          <p:cNvSpPr txBox="1"/>
          <p:nvPr/>
        </p:nvSpPr>
        <p:spPr>
          <a:xfrm>
            <a:off x="6985337" y="3552543"/>
            <a:ext cx="1449304" cy="261610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>
            <a:defPPr>
              <a:defRPr lang="fr-FR"/>
            </a:defPPr>
            <a:lvl1pPr>
              <a:defRPr>
                <a:solidFill>
                  <a:srgbClr val="212121"/>
                </a:solidFill>
                <a:latin typeface="Roboto"/>
              </a:defRPr>
            </a:lvl1pPr>
          </a:lstStyle>
          <a:p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create_mbar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7F31C38D-2A7A-44AA-B52A-20682938BF93}"/>
              </a:ext>
            </a:extLst>
          </p:cNvPr>
          <p:cNvSpPr txBox="1"/>
          <p:nvPr/>
        </p:nvSpPr>
        <p:spPr>
          <a:xfrm>
            <a:off x="1302226" y="3417626"/>
            <a:ext cx="1440000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loss_func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7A3AE69A-9CA7-46F5-A10A-8F8FF048AD04}"/>
              </a:ext>
            </a:extLst>
          </p:cNvPr>
          <p:cNvSpPr txBox="1"/>
          <p:nvPr/>
        </p:nvSpPr>
        <p:spPr>
          <a:xfrm>
            <a:off x="1302226" y="2508698"/>
            <a:ext cx="1440000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splitter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09F1B024-CD01-488C-8852-89F300D57F67}"/>
              </a:ext>
            </a:extLst>
          </p:cNvPr>
          <p:cNvSpPr/>
          <p:nvPr/>
        </p:nvSpPr>
        <p:spPr>
          <a:xfrm rot="16200000">
            <a:off x="180112" y="1992240"/>
            <a:ext cx="1105679" cy="817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model &amp; params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333F9E2B-8084-4D5A-A74D-1140927DBA20}"/>
              </a:ext>
            </a:extLst>
          </p:cNvPr>
          <p:cNvSpPr/>
          <p:nvPr/>
        </p:nvSpPr>
        <p:spPr>
          <a:xfrm rot="16200000">
            <a:off x="5690121" y="1299913"/>
            <a:ext cx="1422947" cy="338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90819ED-3CB2-47F2-98D5-A6C44252E184}"/>
              </a:ext>
            </a:extLst>
          </p:cNvPr>
          <p:cNvSpPr/>
          <p:nvPr/>
        </p:nvSpPr>
        <p:spPr>
          <a:xfrm rot="16200000">
            <a:off x="5636002" y="2921727"/>
            <a:ext cx="1513196" cy="320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observability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A2EFD87-5CC8-4CDE-B630-7A5D06A3ED26}"/>
              </a:ext>
            </a:extLst>
          </p:cNvPr>
          <p:cNvSpPr/>
          <p:nvPr/>
        </p:nvSpPr>
        <p:spPr>
          <a:xfrm rot="16200000">
            <a:off x="267049" y="788677"/>
            <a:ext cx="936010" cy="821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  <a:b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&amp;</a:t>
            </a:r>
            <a:b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encode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73F5A38D-D157-4D9D-8F8D-5EAF20D84336}"/>
              </a:ext>
            </a:extLst>
          </p:cNvPr>
          <p:cNvSpPr/>
          <p:nvPr/>
        </p:nvSpPr>
        <p:spPr>
          <a:xfrm rot="16200000">
            <a:off x="264947" y="3193700"/>
            <a:ext cx="936010" cy="817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output </a:t>
            </a:r>
            <a:b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&amp;</a:t>
            </a:r>
            <a:b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decode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09331C1B-9F06-4381-BDB1-54E36E4F3898}"/>
              </a:ext>
            </a:extLst>
          </p:cNvPr>
          <p:cNvSpPr/>
          <p:nvPr/>
        </p:nvSpPr>
        <p:spPr>
          <a:xfrm rot="16200000">
            <a:off x="5715612" y="5623203"/>
            <a:ext cx="1345986" cy="325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extensibility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BE16920B-4D02-47F8-BEAC-3071F7F41AFF}"/>
              </a:ext>
            </a:extLst>
          </p:cNvPr>
          <p:cNvSpPr txBox="1"/>
          <p:nvPr/>
        </p:nvSpPr>
        <p:spPr>
          <a:xfrm>
            <a:off x="1311549" y="4794927"/>
            <a:ext cx="439869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>
            <a:defPPr>
              <a:defRPr lang="fr-FR"/>
            </a:defPPr>
            <a:lvl1pPr>
              <a:defRPr>
                <a:solidFill>
                  <a:srgbClr val="212121"/>
                </a:solidFill>
                <a:latin typeface="Roboto"/>
              </a:defRPr>
            </a:lvl1pPr>
          </a:lstStyle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</a:p>
        </p:txBody>
      </p:sp>
      <p:sp>
        <p:nvSpPr>
          <p:cNvPr id="159" name="ZoneTexte 158">
            <a:extLst>
              <a:ext uri="{FF2B5EF4-FFF2-40B4-BE49-F238E27FC236}">
                <a16:creationId xmlns:a16="http://schemas.microsoft.com/office/drawing/2014/main" id="{8EB2FFD6-D27A-419B-AF5C-4228FA59649B}"/>
              </a:ext>
            </a:extLst>
          </p:cNvPr>
          <p:cNvSpPr txBox="1"/>
          <p:nvPr/>
        </p:nvSpPr>
        <p:spPr>
          <a:xfrm>
            <a:off x="1324503" y="5212022"/>
            <a:ext cx="570125" cy="261610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ZoneTexte 159">
            <a:extLst>
              <a:ext uri="{FF2B5EF4-FFF2-40B4-BE49-F238E27FC236}">
                <a16:creationId xmlns:a16="http://schemas.microsoft.com/office/drawing/2014/main" id="{BF337467-0EC0-4DA1-A28E-02EC3745E278}"/>
              </a:ext>
            </a:extLst>
          </p:cNvPr>
          <p:cNvSpPr txBox="1"/>
          <p:nvPr/>
        </p:nvSpPr>
        <p:spPr>
          <a:xfrm>
            <a:off x="1318864" y="6170610"/>
            <a:ext cx="943348" cy="261610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wd_bn_bias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ZoneTexte 160">
            <a:extLst>
              <a:ext uri="{FF2B5EF4-FFF2-40B4-BE49-F238E27FC236}">
                <a16:creationId xmlns:a16="http://schemas.microsoft.com/office/drawing/2014/main" id="{9E07D443-149E-478D-97AF-EFD8F537F747}"/>
              </a:ext>
            </a:extLst>
          </p:cNvPr>
          <p:cNvSpPr txBox="1"/>
          <p:nvPr/>
        </p:nvSpPr>
        <p:spPr>
          <a:xfrm>
            <a:off x="1318865" y="5853697"/>
            <a:ext cx="943348" cy="261610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train_bn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ZoneTexte 161">
            <a:extLst>
              <a:ext uri="{FF2B5EF4-FFF2-40B4-BE49-F238E27FC236}">
                <a16:creationId xmlns:a16="http://schemas.microsoft.com/office/drawing/2014/main" id="{F1BA22D7-0208-48D4-8A38-0A8A0022882B}"/>
              </a:ext>
            </a:extLst>
          </p:cNvPr>
          <p:cNvSpPr txBox="1"/>
          <p:nvPr/>
        </p:nvSpPr>
        <p:spPr>
          <a:xfrm>
            <a:off x="1311549" y="5528935"/>
            <a:ext cx="583080" cy="261610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moms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ZoneTexte 162">
            <a:extLst>
              <a:ext uri="{FF2B5EF4-FFF2-40B4-BE49-F238E27FC236}">
                <a16:creationId xmlns:a16="http://schemas.microsoft.com/office/drawing/2014/main" id="{5F646A48-BD1D-4751-8F32-4F799A4C5FE4}"/>
              </a:ext>
            </a:extLst>
          </p:cNvPr>
          <p:cNvSpPr txBox="1"/>
          <p:nvPr/>
        </p:nvSpPr>
        <p:spPr>
          <a:xfrm>
            <a:off x="1318864" y="4309736"/>
            <a:ext cx="1440000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opt_func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E46D212A-9781-492E-9CD6-E12C327274E3}"/>
              </a:ext>
            </a:extLst>
          </p:cNvPr>
          <p:cNvSpPr/>
          <p:nvPr/>
        </p:nvSpPr>
        <p:spPr>
          <a:xfrm rot="16200000">
            <a:off x="-338273" y="4958467"/>
            <a:ext cx="2151772" cy="826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optimizer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ZoneTexte 165">
            <a:extLst>
              <a:ext uri="{FF2B5EF4-FFF2-40B4-BE49-F238E27FC236}">
                <a16:creationId xmlns:a16="http://schemas.microsoft.com/office/drawing/2014/main" id="{434A4E2A-1612-4220-A2D8-DA768CD2A3E7}"/>
              </a:ext>
            </a:extLst>
          </p:cNvPr>
          <p:cNvSpPr txBox="1"/>
          <p:nvPr/>
        </p:nvSpPr>
        <p:spPr>
          <a:xfrm rot="5400000">
            <a:off x="2956488" y="3420211"/>
            <a:ext cx="5716241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after_create</a:t>
            </a:r>
            <a:endParaRPr lang="en-US" sz="16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ZoneTexte 166">
            <a:extLst>
              <a:ext uri="{FF2B5EF4-FFF2-40B4-BE49-F238E27FC236}">
                <a16:creationId xmlns:a16="http://schemas.microsoft.com/office/drawing/2014/main" id="{F6ACCFC0-1153-49C7-AC89-CAC16E6D374B}"/>
              </a:ext>
            </a:extLst>
          </p:cNvPr>
          <p:cNvSpPr txBox="1"/>
          <p:nvPr/>
        </p:nvSpPr>
        <p:spPr>
          <a:xfrm rot="5400000">
            <a:off x="8898842" y="3425767"/>
            <a:ext cx="5674349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after_create</a:t>
            </a:r>
            <a:endParaRPr lang="en-US" sz="16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E32CE82F-4BF3-4C3C-9570-0CD473884C1C}"/>
              </a:ext>
            </a:extLst>
          </p:cNvPr>
          <p:cNvSpPr/>
          <p:nvPr/>
        </p:nvSpPr>
        <p:spPr>
          <a:xfrm rot="16200000">
            <a:off x="5942038" y="4320799"/>
            <a:ext cx="896549" cy="325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ZoneTexte 168">
            <a:extLst>
              <a:ext uri="{FF2B5EF4-FFF2-40B4-BE49-F238E27FC236}">
                <a16:creationId xmlns:a16="http://schemas.microsoft.com/office/drawing/2014/main" id="{07DD4C91-5AB2-4BB4-A8F3-18D3D77D1CB5}"/>
              </a:ext>
            </a:extLst>
          </p:cNvPr>
          <p:cNvSpPr txBox="1"/>
          <p:nvPr/>
        </p:nvSpPr>
        <p:spPr>
          <a:xfrm>
            <a:off x="6994641" y="4068898"/>
            <a:ext cx="1440000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ZoneTexte 169">
            <a:extLst>
              <a:ext uri="{FF2B5EF4-FFF2-40B4-BE49-F238E27FC236}">
                <a16:creationId xmlns:a16="http://schemas.microsoft.com/office/drawing/2014/main" id="{15E9DCEB-E5EF-46CB-A2BB-52B77679A39D}"/>
              </a:ext>
            </a:extLst>
          </p:cNvPr>
          <p:cNvSpPr txBox="1"/>
          <p:nvPr/>
        </p:nvSpPr>
        <p:spPr>
          <a:xfrm>
            <a:off x="6994641" y="4562552"/>
            <a:ext cx="1440000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model_dir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" name="ZoneTexte 170">
            <a:extLst>
              <a:ext uri="{FF2B5EF4-FFF2-40B4-BE49-F238E27FC236}">
                <a16:creationId xmlns:a16="http://schemas.microsoft.com/office/drawing/2014/main" id="{0320B2C5-3E76-4EA4-B36D-1D6E76CA5AF4}"/>
              </a:ext>
            </a:extLst>
          </p:cNvPr>
          <p:cNvSpPr txBox="1"/>
          <p:nvPr/>
        </p:nvSpPr>
        <p:spPr>
          <a:xfrm>
            <a:off x="8697642" y="4122018"/>
            <a:ext cx="2618581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Path(@path) or @dls.path or Path(.)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ZoneTexte 171">
            <a:extLst>
              <a:ext uri="{FF2B5EF4-FFF2-40B4-BE49-F238E27FC236}">
                <a16:creationId xmlns:a16="http://schemas.microsoft.com/office/drawing/2014/main" id="{AD893B16-A1D6-41AE-9145-232523F5843D}"/>
              </a:ext>
            </a:extLst>
          </p:cNvPr>
          <p:cNvSpPr txBox="1"/>
          <p:nvPr/>
        </p:nvSpPr>
        <p:spPr>
          <a:xfrm>
            <a:off x="2823211" y="3447275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@loss_func or @dls.train_ds.loss_func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ZoneTexte 172">
            <a:extLst>
              <a:ext uri="{FF2B5EF4-FFF2-40B4-BE49-F238E27FC236}">
                <a16:creationId xmlns:a16="http://schemas.microsoft.com/office/drawing/2014/main" id="{EA3663DE-79F7-4A02-A490-93ED87A40A53}"/>
              </a:ext>
            </a:extLst>
          </p:cNvPr>
          <p:cNvSpPr txBox="1"/>
          <p:nvPr/>
        </p:nvSpPr>
        <p:spPr>
          <a:xfrm>
            <a:off x="2823210" y="1082666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@dls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ZoneTexte 173">
            <a:extLst>
              <a:ext uri="{FF2B5EF4-FFF2-40B4-BE49-F238E27FC236}">
                <a16:creationId xmlns:a16="http://schemas.microsoft.com/office/drawing/2014/main" id="{802218F8-3FD3-47D4-BD73-3C5E08EA705E}"/>
              </a:ext>
            </a:extLst>
          </p:cNvPr>
          <p:cNvSpPr txBox="1"/>
          <p:nvPr/>
        </p:nvSpPr>
        <p:spPr>
          <a:xfrm>
            <a:off x="2823210" y="2030657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@model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ZoneTexte 174">
            <a:extLst>
              <a:ext uri="{FF2B5EF4-FFF2-40B4-BE49-F238E27FC236}">
                <a16:creationId xmlns:a16="http://schemas.microsoft.com/office/drawing/2014/main" id="{9CD7D916-4DE1-470F-8255-C54B3ABEDC2F}"/>
              </a:ext>
            </a:extLst>
          </p:cNvPr>
          <p:cNvSpPr txBox="1"/>
          <p:nvPr/>
        </p:nvSpPr>
        <p:spPr>
          <a:xfrm>
            <a:off x="8643617" y="5331185"/>
            <a:ext cx="2650432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add_cbs</a:t>
            </a:r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(L(@cbs) + L(</a:t>
            </a:r>
            <a:r>
              <a:rPr lang="fr-FR" sz="9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defaults.callbacks</a:t>
            </a:r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9" name="ZoneTexte 178">
            <a:extLst>
              <a:ext uri="{FF2B5EF4-FFF2-40B4-BE49-F238E27FC236}">
                <a16:creationId xmlns:a16="http://schemas.microsoft.com/office/drawing/2014/main" id="{1EB3A05D-252F-456A-90AC-8B14D0B1CB67}"/>
              </a:ext>
            </a:extLst>
          </p:cNvPr>
          <p:cNvSpPr txBox="1"/>
          <p:nvPr/>
        </p:nvSpPr>
        <p:spPr>
          <a:xfrm>
            <a:off x="6982892" y="6297427"/>
            <a:ext cx="4385997" cy="2539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defaults.</a:t>
            </a:r>
            <a:r>
              <a:rPr lang="fr-FR" sz="1050" b="1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callbacks</a:t>
            </a:r>
            <a:r>
              <a:rPr lang="fr-FR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fr-FR" sz="105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TrainEvalCallback</a:t>
            </a:r>
            <a:r>
              <a:rPr lang="fr-FR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Recorder</a:t>
            </a:r>
            <a:r>
              <a:rPr lang="fr-FR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05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ProgressCallback</a:t>
            </a:r>
            <a:r>
              <a:rPr lang="fr-FR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fr-F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ZoneTexte 179">
            <a:extLst>
              <a:ext uri="{FF2B5EF4-FFF2-40B4-BE49-F238E27FC236}">
                <a16:creationId xmlns:a16="http://schemas.microsoft.com/office/drawing/2014/main" id="{C5BEA0F5-390B-46F3-9DF9-57DC353156A4}"/>
              </a:ext>
            </a:extLst>
          </p:cNvPr>
          <p:cNvSpPr txBox="1"/>
          <p:nvPr/>
        </p:nvSpPr>
        <p:spPr>
          <a:xfrm>
            <a:off x="8689290" y="3557516"/>
            <a:ext cx="2672608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ZoneTexte 180">
            <a:extLst>
              <a:ext uri="{FF2B5EF4-FFF2-40B4-BE49-F238E27FC236}">
                <a16:creationId xmlns:a16="http://schemas.microsoft.com/office/drawing/2014/main" id="{D6542244-2C19-4788-B1BD-3D81A9969038}"/>
              </a:ext>
            </a:extLst>
          </p:cNvPr>
          <p:cNvSpPr txBox="1"/>
          <p:nvPr/>
        </p:nvSpPr>
        <p:spPr>
          <a:xfrm>
            <a:off x="8687929" y="1551326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ZoneTexte 181">
            <a:extLst>
              <a:ext uri="{FF2B5EF4-FFF2-40B4-BE49-F238E27FC236}">
                <a16:creationId xmlns:a16="http://schemas.microsoft.com/office/drawing/2014/main" id="{4FB52F06-736A-4542-B79B-39D841855C03}"/>
              </a:ext>
            </a:extLst>
          </p:cNvPr>
          <p:cNvSpPr txBox="1"/>
          <p:nvPr/>
        </p:nvSpPr>
        <p:spPr>
          <a:xfrm>
            <a:off x="8691113" y="3240474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3" name="ZoneTexte 182">
            <a:extLst>
              <a:ext uri="{FF2B5EF4-FFF2-40B4-BE49-F238E27FC236}">
                <a16:creationId xmlns:a16="http://schemas.microsoft.com/office/drawing/2014/main" id="{567FED9D-0F3C-4078-91D1-565CC7962778}"/>
              </a:ext>
            </a:extLst>
          </p:cNvPr>
          <p:cNvSpPr txBox="1"/>
          <p:nvPr/>
        </p:nvSpPr>
        <p:spPr>
          <a:xfrm>
            <a:off x="2823210" y="4343825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@opt_func or Adam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ZoneTexte 183">
            <a:extLst>
              <a:ext uri="{FF2B5EF4-FFF2-40B4-BE49-F238E27FC236}">
                <a16:creationId xmlns:a16="http://schemas.microsoft.com/office/drawing/2014/main" id="{FC1027D4-5174-4B1F-8D47-5A13387799D2}"/>
              </a:ext>
            </a:extLst>
          </p:cNvPr>
          <p:cNvSpPr txBox="1"/>
          <p:nvPr/>
        </p:nvSpPr>
        <p:spPr>
          <a:xfrm>
            <a:off x="2823210" y="4863893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@lr or defaults.lr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ZoneTexte 187">
            <a:extLst>
              <a:ext uri="{FF2B5EF4-FFF2-40B4-BE49-F238E27FC236}">
                <a16:creationId xmlns:a16="http://schemas.microsoft.com/office/drawing/2014/main" id="{17589336-A55E-483F-9A68-5827F5632FF9}"/>
              </a:ext>
            </a:extLst>
          </p:cNvPr>
          <p:cNvSpPr txBox="1"/>
          <p:nvPr/>
        </p:nvSpPr>
        <p:spPr>
          <a:xfrm>
            <a:off x="2823209" y="6547638"/>
            <a:ext cx="2672607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fr-FR"/>
            </a:defPPr>
            <a:lvl1pPr>
              <a:defRPr sz="1200" b="0" i="0">
                <a:solidFill>
                  <a:srgbClr val="24292E"/>
                </a:solidFill>
                <a:effectLst/>
                <a:latin typeface="SFMono-Regular"/>
              </a:defRPr>
            </a:lvl1pPr>
          </a:lstStyle>
          <a:p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defaults.</a:t>
            </a:r>
            <a:r>
              <a:rPr lang="fr-FR" sz="1050" b="1" dirty="0"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 = 1e-3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D661ABFF-577B-480B-ABF5-C99EE5A3785B}"/>
              </a:ext>
            </a:extLst>
          </p:cNvPr>
          <p:cNvSpPr txBox="1"/>
          <p:nvPr/>
        </p:nvSpPr>
        <p:spPr>
          <a:xfrm>
            <a:off x="2823209" y="5216480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@wd or None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ZoneTexte 189">
            <a:extLst>
              <a:ext uri="{FF2B5EF4-FFF2-40B4-BE49-F238E27FC236}">
                <a16:creationId xmlns:a16="http://schemas.microsoft.com/office/drawing/2014/main" id="{2B515062-681D-49FD-95DA-5F08B01C6173}"/>
              </a:ext>
            </a:extLst>
          </p:cNvPr>
          <p:cNvSpPr txBox="1"/>
          <p:nvPr/>
        </p:nvSpPr>
        <p:spPr>
          <a:xfrm>
            <a:off x="2823210" y="2570253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@splitter or </a:t>
            </a:r>
            <a:r>
              <a:rPr lang="fr-FR" sz="9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trainable_params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ZoneTexte 190">
            <a:extLst>
              <a:ext uri="{FF2B5EF4-FFF2-40B4-BE49-F238E27FC236}">
                <a16:creationId xmlns:a16="http://schemas.microsoft.com/office/drawing/2014/main" id="{786217CB-1FD6-4E90-840C-67E7BF7CC6E0}"/>
              </a:ext>
            </a:extLst>
          </p:cNvPr>
          <p:cNvSpPr txBox="1"/>
          <p:nvPr/>
        </p:nvSpPr>
        <p:spPr>
          <a:xfrm>
            <a:off x="8691113" y="2391410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@metrics or None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B23BA712-8AD1-4997-9CA4-11DFE7489E40}"/>
              </a:ext>
            </a:extLst>
          </p:cNvPr>
          <p:cNvSpPr txBox="1"/>
          <p:nvPr/>
        </p:nvSpPr>
        <p:spPr>
          <a:xfrm>
            <a:off x="8697642" y="4624108"/>
            <a:ext cx="2596406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@model_dir or ‘</a:t>
            </a:r>
            <a:r>
              <a:rPr lang="fr-FR" sz="9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" name="ZoneTexte 192">
            <a:extLst>
              <a:ext uri="{FF2B5EF4-FFF2-40B4-BE49-F238E27FC236}">
                <a16:creationId xmlns:a16="http://schemas.microsoft.com/office/drawing/2014/main" id="{A373C5A5-194D-40FF-9D45-5C436A2BE1F4}"/>
              </a:ext>
            </a:extLst>
          </p:cNvPr>
          <p:cNvSpPr txBox="1"/>
          <p:nvPr/>
        </p:nvSpPr>
        <p:spPr>
          <a:xfrm>
            <a:off x="2824453" y="6185998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@wd_bn_bias or False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ZoneTexte 193">
            <a:extLst>
              <a:ext uri="{FF2B5EF4-FFF2-40B4-BE49-F238E27FC236}">
                <a16:creationId xmlns:a16="http://schemas.microsoft.com/office/drawing/2014/main" id="{5BE0FB6E-4ADA-47F0-8AC5-B6C71D22B861}"/>
              </a:ext>
            </a:extLst>
          </p:cNvPr>
          <p:cNvSpPr txBox="1"/>
          <p:nvPr/>
        </p:nvSpPr>
        <p:spPr>
          <a:xfrm>
            <a:off x="2823210" y="5871176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@train_bn or </a:t>
            </a:r>
            <a:r>
              <a:rPr lang="fr-FR" sz="9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" name="ZoneTexte 194">
            <a:extLst>
              <a:ext uri="{FF2B5EF4-FFF2-40B4-BE49-F238E27FC236}">
                <a16:creationId xmlns:a16="http://schemas.microsoft.com/office/drawing/2014/main" id="{BEB227C4-A4FD-4316-8EA0-BD57619E0258}"/>
              </a:ext>
            </a:extLst>
          </p:cNvPr>
          <p:cNvSpPr txBox="1"/>
          <p:nvPr/>
        </p:nvSpPr>
        <p:spPr>
          <a:xfrm>
            <a:off x="2823209" y="5540355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@moms or </a:t>
            </a:r>
            <a:r>
              <a:rPr lang="fr-FR" sz="9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9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0.95</a:t>
            </a:r>
            <a:r>
              <a:rPr lang="fr-FR" sz="9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fr-FR" sz="9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0.85</a:t>
            </a:r>
            <a:r>
              <a:rPr lang="fr-FR" sz="9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fr-FR" sz="9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0.95</a:t>
            </a:r>
            <a:r>
              <a:rPr lang="fr-FR" sz="9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F565EB30-5CC4-4627-A29C-474112925BB5}"/>
              </a:ext>
            </a:extLst>
          </p:cNvPr>
          <p:cNvSpPr txBox="1"/>
          <p:nvPr/>
        </p:nvSpPr>
        <p:spPr>
          <a:xfrm>
            <a:off x="8696281" y="1075417"/>
            <a:ext cx="2672608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ZoneTexte 196">
            <a:extLst>
              <a:ext uri="{FF2B5EF4-FFF2-40B4-BE49-F238E27FC236}">
                <a16:creationId xmlns:a16="http://schemas.microsoft.com/office/drawing/2014/main" id="{B98A0D5F-D4FC-4A68-BE70-C946629DD267}"/>
              </a:ext>
            </a:extLst>
          </p:cNvPr>
          <p:cNvSpPr txBox="1"/>
          <p:nvPr/>
        </p:nvSpPr>
        <p:spPr>
          <a:xfrm>
            <a:off x="6987388" y="2788637"/>
            <a:ext cx="1440000" cy="338554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ZoneTexte 198">
            <a:extLst>
              <a:ext uri="{FF2B5EF4-FFF2-40B4-BE49-F238E27FC236}">
                <a16:creationId xmlns:a16="http://schemas.microsoft.com/office/drawing/2014/main" id="{3688A3B2-F192-4E74-9CE4-62523AF63B7F}"/>
              </a:ext>
            </a:extLst>
          </p:cNvPr>
          <p:cNvSpPr txBox="1"/>
          <p:nvPr/>
        </p:nvSpPr>
        <p:spPr>
          <a:xfrm>
            <a:off x="8691113" y="2857169"/>
            <a:ext cx="2672607" cy="2308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Recorder()</a:t>
            </a:r>
            <a:endParaRPr lang="fr-F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0CE4AFD7-4414-4712-AD2D-A853D57A1EE0}"/>
              </a:ext>
            </a:extLst>
          </p:cNvPr>
          <p:cNvSpPr txBox="1"/>
          <p:nvPr/>
        </p:nvSpPr>
        <p:spPr>
          <a:xfrm>
            <a:off x="2817651" y="718811"/>
            <a:ext cx="22829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50" i="1" dirty="0">
                <a:latin typeface="Arial" panose="020B0604020202020204" pitchFamily="34" charset="0"/>
                <a:cs typeface="Arial" panose="020B0604020202020204" pitchFamily="34" charset="0"/>
              </a:rPr>
              <a:t>Default value (@ = __init__ param)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657D681D-2D69-4828-A91A-81F565A0FDE2}"/>
              </a:ext>
            </a:extLst>
          </p:cNvPr>
          <p:cNvSpPr txBox="1"/>
          <p:nvPr/>
        </p:nvSpPr>
        <p:spPr>
          <a:xfrm>
            <a:off x="8643617" y="718811"/>
            <a:ext cx="22829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50" i="1" dirty="0">
                <a:latin typeface="Arial" panose="020B0604020202020204" pitchFamily="34" charset="0"/>
                <a:cs typeface="Arial" panose="020B0604020202020204" pitchFamily="34" charset="0"/>
              </a:rPr>
              <a:t>Default value (@ = __init__ param)</a:t>
            </a:r>
          </a:p>
        </p:txBody>
      </p:sp>
    </p:spTree>
    <p:extLst>
      <p:ext uri="{BB962C8B-B14F-4D97-AF65-F5344CB8AC3E}">
        <p14:creationId xmlns:p14="http://schemas.microsoft.com/office/powerpoint/2010/main" val="39035787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56E137C-8C56-4DEF-AA69-B269B5846DB1}"/>
              </a:ext>
            </a:extLst>
          </p:cNvPr>
          <p:cNvSpPr txBox="1"/>
          <p:nvPr/>
        </p:nvSpPr>
        <p:spPr>
          <a:xfrm>
            <a:off x="759768" y="1442625"/>
            <a:ext cx="369854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PILImage.create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fn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65B3964-43D9-4210-9B0A-FC82AA94C637}"/>
              </a:ext>
            </a:extLst>
          </p:cNvPr>
          <p:cNvSpPr txBox="1"/>
          <p:nvPr/>
        </p:nvSpPr>
        <p:spPr>
          <a:xfrm>
            <a:off x="4920230" y="1442625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Load an image from file or data 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2746DD8-1E34-4CAF-8CBD-70B7C6B69935}"/>
              </a:ext>
            </a:extLst>
          </p:cNvPr>
          <p:cNvSpPr txBox="1"/>
          <p:nvPr/>
        </p:nvSpPr>
        <p:spPr>
          <a:xfrm>
            <a:off x="601808" y="41945"/>
            <a:ext cx="4155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Vision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C42D617-6BDD-425E-9C84-A842C1C06D40}"/>
              </a:ext>
            </a:extLst>
          </p:cNvPr>
          <p:cNvSpPr txBox="1"/>
          <p:nvPr/>
        </p:nvSpPr>
        <p:spPr>
          <a:xfrm>
            <a:off x="4920228" y="1808433"/>
            <a:ext cx="4122071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Path,str,Tensor,ndarray,bytes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702EA4B-8652-40D5-A5BD-1935827C40C5}"/>
              </a:ext>
            </a:extLst>
          </p:cNvPr>
          <p:cNvSpPr txBox="1"/>
          <p:nvPr/>
        </p:nvSpPr>
        <p:spPr>
          <a:xfrm>
            <a:off x="4920229" y="2154893"/>
            <a:ext cx="4122070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ImageBW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PILMask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2B9409E-9334-4313-8D01-E6DA9B63E727}"/>
              </a:ext>
            </a:extLst>
          </p:cNvPr>
          <p:cNvSpPr txBox="1"/>
          <p:nvPr/>
        </p:nvSpPr>
        <p:spPr>
          <a:xfrm>
            <a:off x="759768" y="1911608"/>
            <a:ext cx="369854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PILImageBW.create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fn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1B3DA15-4B69-4A0E-BA94-A092B924C9B7}"/>
              </a:ext>
            </a:extLst>
          </p:cNvPr>
          <p:cNvSpPr txBox="1"/>
          <p:nvPr/>
        </p:nvSpPr>
        <p:spPr>
          <a:xfrm>
            <a:off x="759768" y="2369889"/>
            <a:ext cx="369854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PILMask.create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fn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F81F41B-159E-43A2-A2AF-BDF58184EB7D}"/>
              </a:ext>
            </a:extLst>
          </p:cNvPr>
          <p:cNvSpPr txBox="1"/>
          <p:nvPr/>
        </p:nvSpPr>
        <p:spPr>
          <a:xfrm>
            <a:off x="759768" y="2739221"/>
            <a:ext cx="3179928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loss_func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CrossEntropyLossFlat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(axis=1)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C0FD047-F67B-4F15-B1DD-18EF4BB04BE9}"/>
              </a:ext>
            </a:extLst>
          </p:cNvPr>
          <p:cNvSpPr txBox="1"/>
          <p:nvPr/>
        </p:nvSpPr>
        <p:spPr>
          <a:xfrm>
            <a:off x="759768" y="4180837"/>
            <a:ext cx="369854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TensorPoint.create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t,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img_size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7D7ADA1-3DBB-406E-B851-857DCE7243C5}"/>
              </a:ext>
            </a:extLst>
          </p:cNvPr>
          <p:cNvSpPr txBox="1"/>
          <p:nvPr/>
        </p:nvSpPr>
        <p:spPr>
          <a:xfrm>
            <a:off x="759768" y="4550169"/>
            <a:ext cx="3179928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loss_func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CrossEntropyLossFlat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(axis=1)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06B539B-CFD5-474B-8C98-C3A4AF9260C6}"/>
              </a:ext>
            </a:extLst>
          </p:cNvPr>
          <p:cNvSpPr txBox="1"/>
          <p:nvPr/>
        </p:nvSpPr>
        <p:spPr>
          <a:xfrm>
            <a:off x="4920230" y="4196226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Convert an array or a list of points `t` to a `Tensor`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75E0E74-004E-4408-8953-B1FE9545EEA0}"/>
              </a:ext>
            </a:extLst>
          </p:cNvPr>
          <p:cNvSpPr txBox="1"/>
          <p:nvPr/>
        </p:nvSpPr>
        <p:spPr>
          <a:xfrm>
            <a:off x="4920228" y="4560388"/>
            <a:ext cx="4122071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List of points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A4EB375-265E-4DE4-A07D-3A870334E4F0}"/>
              </a:ext>
            </a:extLst>
          </p:cNvPr>
          <p:cNvSpPr txBox="1"/>
          <p:nvPr/>
        </p:nvSpPr>
        <p:spPr>
          <a:xfrm>
            <a:off x="4920229" y="4906848"/>
            <a:ext cx="4122070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64BA4EB-4EF7-433D-A46E-27E4126DCA45}"/>
              </a:ext>
            </a:extLst>
          </p:cNvPr>
          <p:cNvSpPr txBox="1"/>
          <p:nvPr/>
        </p:nvSpPr>
        <p:spPr>
          <a:xfrm>
            <a:off x="759768" y="5392562"/>
            <a:ext cx="369854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TensorBBox.create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t,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img_size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45FB6C7-F6CC-4152-967F-0F4F72DA6F0E}"/>
              </a:ext>
            </a:extLst>
          </p:cNvPr>
          <p:cNvSpPr txBox="1"/>
          <p:nvPr/>
        </p:nvSpPr>
        <p:spPr>
          <a:xfrm>
            <a:off x="759768" y="5761894"/>
            <a:ext cx="3179928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loss_func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CrossEntropyLossFlat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(axis=1)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03AC549-D433-4005-9413-BAB1271DBCEC}"/>
              </a:ext>
            </a:extLst>
          </p:cNvPr>
          <p:cNvSpPr txBox="1"/>
          <p:nvPr/>
        </p:nvSpPr>
        <p:spPr>
          <a:xfrm>
            <a:off x="4920230" y="5407951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Convert an array or a list of cords (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x,y,w,h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to a `Tensor`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1A83F97-B954-4215-A42E-C7B95029EEC6}"/>
              </a:ext>
            </a:extLst>
          </p:cNvPr>
          <p:cNvSpPr txBox="1"/>
          <p:nvPr/>
        </p:nvSpPr>
        <p:spPr>
          <a:xfrm>
            <a:off x="4920228" y="5772113"/>
            <a:ext cx="4122071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List of 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cords (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x,y,w,h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5E8E2111-34B9-4FFA-9231-6E5997661738}"/>
              </a:ext>
            </a:extLst>
          </p:cNvPr>
          <p:cNvSpPr txBox="1"/>
          <p:nvPr/>
        </p:nvSpPr>
        <p:spPr>
          <a:xfrm>
            <a:off x="4920229" y="6118573"/>
            <a:ext cx="4122070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6C2CAB-CC6E-43FA-AABE-A673EE980BD1}"/>
              </a:ext>
            </a:extLst>
          </p:cNvPr>
          <p:cNvSpPr/>
          <p:nvPr/>
        </p:nvSpPr>
        <p:spPr>
          <a:xfrm>
            <a:off x="759768" y="908009"/>
            <a:ext cx="1716232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9E39D2F-4E0A-4E9B-B1C6-6237E630273E}"/>
              </a:ext>
            </a:extLst>
          </p:cNvPr>
          <p:cNvSpPr/>
          <p:nvPr/>
        </p:nvSpPr>
        <p:spPr>
          <a:xfrm>
            <a:off x="759768" y="3641854"/>
            <a:ext cx="1716232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Labels</a:t>
            </a:r>
          </a:p>
        </p:txBody>
      </p:sp>
    </p:spTree>
    <p:extLst>
      <p:ext uri="{BB962C8B-B14F-4D97-AF65-F5344CB8AC3E}">
        <p14:creationId xmlns:p14="http://schemas.microsoft.com/office/powerpoint/2010/main" val="28227718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56E137C-8C56-4DEF-AA69-B269B5846DB1}"/>
              </a:ext>
            </a:extLst>
          </p:cNvPr>
          <p:cNvSpPr txBox="1"/>
          <p:nvPr/>
        </p:nvSpPr>
        <p:spPr>
          <a:xfrm>
            <a:off x="681938" y="1286342"/>
            <a:ext cx="412207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ToTensor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645E6B8-D351-42BB-B3AC-76ABBA4B3CBA}"/>
              </a:ext>
            </a:extLst>
          </p:cNvPr>
          <p:cNvSpPr txBox="1"/>
          <p:nvPr/>
        </p:nvSpPr>
        <p:spPr>
          <a:xfrm>
            <a:off x="681938" y="2495041"/>
            <a:ext cx="412207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IntToFloatTensor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=255.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div_mask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F552198-37BE-40C5-AA5A-4081AF610638}"/>
              </a:ext>
            </a:extLst>
          </p:cNvPr>
          <p:cNvSpPr txBox="1"/>
          <p:nvPr/>
        </p:nvSpPr>
        <p:spPr>
          <a:xfrm>
            <a:off x="681938" y="3374784"/>
            <a:ext cx="4122072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Normalize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std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axes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fr-FR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norm_tfm.setup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dl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65B3964-43D9-4210-9B0A-FC82AA94C637}"/>
              </a:ext>
            </a:extLst>
          </p:cNvPr>
          <p:cNvSpPr txBox="1"/>
          <p:nvPr/>
        </p:nvSpPr>
        <p:spPr>
          <a:xfrm>
            <a:off x="5020268" y="1286342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Convert item to appropriate tensor class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F8ED7F1-2F4D-49B9-ADDA-E0B0ACA4F65E}"/>
              </a:ext>
            </a:extLst>
          </p:cNvPr>
          <p:cNvSpPr txBox="1"/>
          <p:nvPr/>
        </p:nvSpPr>
        <p:spPr>
          <a:xfrm>
            <a:off x="5020268" y="2496688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Transform image to float tensor, optionally dividing by 255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B9789C2-A560-4515-95C2-ABB0A6B0452C}"/>
              </a:ext>
            </a:extLst>
          </p:cNvPr>
          <p:cNvSpPr txBox="1"/>
          <p:nvPr/>
        </p:nvSpPr>
        <p:spPr>
          <a:xfrm>
            <a:off x="5020268" y="3358992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Normalize/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denorm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batch of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2746DD8-1E34-4CAF-8CBD-70B7C6B69935}"/>
              </a:ext>
            </a:extLst>
          </p:cNvPr>
          <p:cNvSpPr txBox="1"/>
          <p:nvPr/>
        </p:nvSpPr>
        <p:spPr>
          <a:xfrm>
            <a:off x="568252" y="41945"/>
            <a:ext cx="4074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Vision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E136B2E-A129-4D20-9737-60F2F4F61948}"/>
              </a:ext>
            </a:extLst>
          </p:cNvPr>
          <p:cNvSpPr txBox="1"/>
          <p:nvPr/>
        </p:nvSpPr>
        <p:spPr>
          <a:xfrm>
            <a:off x="5020267" y="2864373"/>
            <a:ext cx="3086501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TensorMask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5A17F60-4F6C-461B-9DC3-7C42B2C6AF60}"/>
              </a:ext>
            </a:extLst>
          </p:cNvPr>
          <p:cNvSpPr txBox="1"/>
          <p:nvPr/>
        </p:nvSpPr>
        <p:spPr>
          <a:xfrm>
            <a:off x="5020267" y="3724800"/>
            <a:ext cx="3086501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TensorMask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C42D617-6BDD-425E-9C84-A842C1C06D40}"/>
              </a:ext>
            </a:extLst>
          </p:cNvPr>
          <p:cNvSpPr txBox="1"/>
          <p:nvPr/>
        </p:nvSpPr>
        <p:spPr>
          <a:xfrm>
            <a:off x="5020266" y="1652150"/>
            <a:ext cx="4122071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PILImage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PILImageBW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PILMask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702EA4B-8652-40D5-A5BD-1935827C40C5}"/>
              </a:ext>
            </a:extLst>
          </p:cNvPr>
          <p:cNvSpPr txBox="1"/>
          <p:nvPr/>
        </p:nvSpPr>
        <p:spPr>
          <a:xfrm>
            <a:off x="5020267" y="1998610"/>
            <a:ext cx="4122070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fr-FR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ImageBW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TensorMask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882396D-D0AD-44A5-B321-0387387C1997}"/>
              </a:ext>
            </a:extLst>
          </p:cNvPr>
          <p:cNvSpPr txBox="1"/>
          <p:nvPr/>
        </p:nvSpPr>
        <p:spPr>
          <a:xfrm>
            <a:off x="681938" y="4859621"/>
            <a:ext cx="412207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AddMaskCodes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codes=None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083F9F3-DC21-44C4-831A-79B3E641CA50}"/>
              </a:ext>
            </a:extLst>
          </p:cNvPr>
          <p:cNvSpPr txBox="1"/>
          <p:nvPr/>
        </p:nvSpPr>
        <p:spPr>
          <a:xfrm>
            <a:off x="5020268" y="4890399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 the code 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metadata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a `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TensorMask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in a 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decode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pipeline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03A6EDF-BB03-48F6-9DD7-EDF76C432299}"/>
              </a:ext>
            </a:extLst>
          </p:cNvPr>
          <p:cNvSpPr txBox="1"/>
          <p:nvPr/>
        </p:nvSpPr>
        <p:spPr>
          <a:xfrm>
            <a:off x="681938" y="5530491"/>
            <a:ext cx="412207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PointScaler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do_scale</a:t>
            </a:r>
            <a:r>
              <a:rPr lang="en-US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=True, </a:t>
            </a:r>
            <a:r>
              <a:rPr lang="en-US" sz="12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y_first</a:t>
            </a:r>
            <a:r>
              <a:rPr lang="en-US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A6B4E08-7C27-4B0D-98C2-2BE60A871F51}"/>
              </a:ext>
            </a:extLst>
          </p:cNvPr>
          <p:cNvSpPr txBox="1"/>
          <p:nvPr/>
        </p:nvSpPr>
        <p:spPr>
          <a:xfrm>
            <a:off x="5020268" y="5561269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Scale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a tensor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representing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points 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115F0BD-6DB6-406C-B77B-7839BB230B42}"/>
              </a:ext>
            </a:extLst>
          </p:cNvPr>
          <p:cNvSpPr txBox="1"/>
          <p:nvPr/>
        </p:nvSpPr>
        <p:spPr>
          <a:xfrm>
            <a:off x="681938" y="6146976"/>
            <a:ext cx="412207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BBoxLabeler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AD2A7C4-0A4F-404D-AE3A-86F97C113AC6}"/>
              </a:ext>
            </a:extLst>
          </p:cNvPr>
          <p:cNvSpPr txBox="1"/>
          <p:nvPr/>
        </p:nvSpPr>
        <p:spPr>
          <a:xfrm>
            <a:off x="5020268" y="6177754"/>
            <a:ext cx="571808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Combine the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and the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TensorMultiCategory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elements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of the out tuple 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return a `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LabeledBBox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in a 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decode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pipeline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4BFAF4-6BD6-4FD4-9796-6DF0D2564802}"/>
              </a:ext>
            </a:extLst>
          </p:cNvPr>
          <p:cNvSpPr/>
          <p:nvPr/>
        </p:nvSpPr>
        <p:spPr>
          <a:xfrm>
            <a:off x="681938" y="790140"/>
            <a:ext cx="1716232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3AFA24-15C6-4293-AF16-4859ED5A25C1}"/>
              </a:ext>
            </a:extLst>
          </p:cNvPr>
          <p:cNvSpPr/>
          <p:nvPr/>
        </p:nvSpPr>
        <p:spPr>
          <a:xfrm>
            <a:off x="681938" y="4324436"/>
            <a:ext cx="1716232" cy="384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Labels</a:t>
            </a:r>
          </a:p>
        </p:txBody>
      </p:sp>
    </p:spTree>
    <p:extLst>
      <p:ext uri="{BB962C8B-B14F-4D97-AF65-F5344CB8AC3E}">
        <p14:creationId xmlns:p14="http://schemas.microsoft.com/office/powerpoint/2010/main" val="41239356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5BADD1-7BF5-456D-82C3-A079FCA5C8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01247"/>
            <a:ext cx="10515600" cy="5472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Item </a:t>
            </a: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b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FlipItem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(p=0.5) 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Randomly flip with probability p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calls @patch'd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flip_lr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behaviors for Image,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endParaRPr lang="en-US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DihedralItem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(p=1.0) :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Randomly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apply one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of the 8 dihedral transformations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calls @patch'd dihedral behaviors for Image,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endParaRPr lang="en-US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CropPad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(size,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pad_mode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='zeros’) /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RandomCrop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: Center / Randomly crop or pad an image to size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calls @patch'd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crop_pad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behaviors for Image, </a:t>
            </a:r>
            <a:r>
              <a:rPr lang="en-US" sz="1400" strike="sngStrike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en-US" sz="1400" strike="sngStrik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PadMode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‘zeros', ‘border', ‘reflection’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Resize(size, method='crop',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pad_mode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='reflection’) : 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ResizeMethod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‘squish', ‘crop', ‘pad’</a:t>
            </a:r>
            <a:b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we squish any rectangle to size</a:t>
            </a:r>
            <a:b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we resize so that the shorter dimension is a match and use padding with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pad_mode</a:t>
            </a:r>
            <a:b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we resize so that the larger dimension is match and crop (randomly on the training set, center crop for the validation set)</a:t>
            </a:r>
            <a:b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also calls @patch'd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crop_pad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behaviors</a:t>
            </a:r>
            <a:b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PILImage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=&gt; resamples=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Image.BILINEAR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PILMask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=&gt; resamples=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Image.NEAREST</a:t>
            </a:r>
            <a:endParaRPr lang="en-US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RandomResizedCrop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(size,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min_scale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=0.08, ratio=(3/4, 4/3)) : </a:t>
            </a:r>
            <a:r>
              <a:rPr lang="en-US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Picks a random scaled crop of an image and resize it</a:t>
            </a:r>
            <a:endParaRPr lang="en-US" sz="105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RatioResize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max_sz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) 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Resizes the biggest dimension of an image to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max_sz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maintaining the aspect ratio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053E692-0E07-49D3-8F65-25E92BA33B6F}"/>
              </a:ext>
            </a:extLst>
          </p:cNvPr>
          <p:cNvSpPr txBox="1"/>
          <p:nvPr/>
        </p:nvSpPr>
        <p:spPr>
          <a:xfrm>
            <a:off x="568252" y="50334"/>
            <a:ext cx="5197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augmentation – Vision 1/4</a:t>
            </a:r>
          </a:p>
        </p:txBody>
      </p:sp>
    </p:spTree>
    <p:extLst>
      <p:ext uri="{BB962C8B-B14F-4D97-AF65-F5344CB8AC3E}">
        <p14:creationId xmlns:p14="http://schemas.microsoft.com/office/powerpoint/2010/main" val="13216701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5BADD1-7BF5-456D-82C3-A079FCA5C8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24806" y="1026414"/>
            <a:ext cx="10515600" cy="5472112"/>
          </a:xfrm>
        </p:spPr>
        <p:txBody>
          <a:bodyPr/>
          <a:lstStyle/>
          <a:p>
            <a:pPr marL="0" indent="0">
              <a:buNone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Batch </a:t>
            </a: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fr-F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Affine and </a:t>
            </a:r>
            <a:r>
              <a:rPr lang="fr-FR" sz="24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coord</a:t>
            </a:r>
            <a:endParaRPr lang="fr-FR" sz="2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AffineCoordTfm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aff_fs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coord_fs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=None, size=None, mode='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bilinear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pad_mode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='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reflection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mode_mask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='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nearest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align_corners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=None)</a:t>
            </a:r>
            <a:b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calls @patch'd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affine_coord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behaviors for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TensorMask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endParaRPr lang="en-US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RandomResizedCropGPU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(size,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min_scale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=0.08, ratio=(3/4, 4/3))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Flip(p=0.5, draw=None, size=None) /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DeterministicFlip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calls @patch'd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flip_batch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behaviors for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TensorMask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endParaRPr lang="en-US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Dihedral(p=0.5, draw=None, size=None) /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DeterministicDihedral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calls @patch'd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dihedral_batch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behaviors for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TensorMask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endParaRPr lang="en-US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Rotate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max_deg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=10, p=0.5, draw=None, size=None)</a:t>
            </a:r>
            <a:b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calls @patch'd rotate behaviors for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TensorMask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endParaRPr lang="en-US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Zoom(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min_zoom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=1.0,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max_zoom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=1.1, p=0.5, draw=None,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draw_x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draw_y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=None, size=None)</a:t>
            </a:r>
            <a:b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c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alls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@patch'd zoom behaviors for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TensorMask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endParaRPr lang="en-US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Warp(magnitude=0.2, p=0.5,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draw_x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draw_y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=None, size=None)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calls @patch'd warp behaviors for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TensorMask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endParaRPr lang="fr-FR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D6647D0-4CD4-4771-9D7F-B9D6AB4D5538}"/>
              </a:ext>
            </a:extLst>
          </p:cNvPr>
          <p:cNvSpPr txBox="1"/>
          <p:nvPr/>
        </p:nvSpPr>
        <p:spPr>
          <a:xfrm>
            <a:off x="568252" y="50334"/>
            <a:ext cx="5197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augmentation – Vision 2/4</a:t>
            </a:r>
          </a:p>
        </p:txBody>
      </p:sp>
    </p:spTree>
    <p:extLst>
      <p:ext uri="{BB962C8B-B14F-4D97-AF65-F5344CB8AC3E}">
        <p14:creationId xmlns:p14="http://schemas.microsoft.com/office/powerpoint/2010/main" val="9738306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5BADD1-7BF5-456D-82C3-A079FCA5C8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465277" y="1004218"/>
            <a:ext cx="9261446" cy="5472112"/>
          </a:xfrm>
        </p:spPr>
        <p:txBody>
          <a:bodyPr/>
          <a:lstStyle/>
          <a:p>
            <a:pPr marL="0" indent="0">
              <a:buNone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Batch </a:t>
            </a: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fr-FR" sz="24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Lighting</a:t>
            </a:r>
            <a:endParaRPr lang="fr-FR" sz="2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LightingTfm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(fs) 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LightingTfm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is a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SpaceTfm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that uses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TensorImage.lighting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to convert to logit space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Brightness(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max_lighting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=0.2, p=0.75, draw=None)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calls @patch'd brightness behaviors for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endParaRPr lang="en-US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Contrast(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max_lighting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=0.2, p=0.75, draw=None)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calls @patch'd contrast behaviors for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endParaRPr lang="en-US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Saturation(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max_lighting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=0.2, p=0.75, draw=None) : saturation controls the amount of color in the image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calls @patch'd saturation behaviors for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endParaRPr lang="en-US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HSVTfm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(fs) : Apply fs to the images in HSV space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calls @patch'd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hsv</a:t>
            </a: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behaviors for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endParaRPr lang="en-US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Hue(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max_hue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=0.1, p=0.75, draw=None) : 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calls @patch'd hue behaviors for </a:t>
            </a:r>
            <a:r>
              <a:rPr lang="en-US" sz="14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endParaRPr lang="fr-FR" sz="1400" dirty="0">
              <a:solidFill>
                <a:srgbClr val="B5B5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2DC7144-43F6-40B3-B13D-B2A4F71DF738}"/>
              </a:ext>
            </a:extLst>
          </p:cNvPr>
          <p:cNvSpPr txBox="1"/>
          <p:nvPr/>
        </p:nvSpPr>
        <p:spPr>
          <a:xfrm>
            <a:off x="568252" y="50334"/>
            <a:ext cx="5197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augmentation – Vision 3/4</a:t>
            </a:r>
          </a:p>
        </p:txBody>
      </p:sp>
    </p:spTree>
    <p:extLst>
      <p:ext uri="{BB962C8B-B14F-4D97-AF65-F5344CB8AC3E}">
        <p14:creationId xmlns:p14="http://schemas.microsoft.com/office/powerpoint/2010/main" val="15541482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5BADD1-7BF5-456D-82C3-A079FCA5C8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06038"/>
            <a:ext cx="10515600" cy="5472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Batch </a:t>
            </a: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fr-FR" sz="24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fr-F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Erasing</a:t>
            </a:r>
            <a:r>
              <a:rPr lang="fr-F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https://arxiv.org/pdf/1708.04896.pdf</a:t>
            </a:r>
            <a:r>
              <a:rPr lang="fr-FR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RandomErasing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(p=0.5,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=0.0,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=0.3,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min_aspect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=0.3,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max_count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=1)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Randomly selects a rectangle region in an image and randomizes its pixels.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p: The probability that the Random Erasing operation will be performed</a:t>
            </a:r>
            <a:b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sl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: Minimum proportion of erased area</a:t>
            </a:r>
            <a:b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sh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: Maximum proportion of erased area</a:t>
            </a:r>
            <a:b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min_aspect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: Minimum aspect ratio of erased area</a:t>
            </a:r>
            <a:b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max_count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: maximum number of erasing blocks per image, area per box is scaled by count</a:t>
            </a:r>
          </a:p>
          <a:p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Combinations</a:t>
            </a:r>
          </a:p>
          <a:p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setup_aug_tfms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tfms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) 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Go through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tfms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and combines together affine/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coord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or lighting transform</a:t>
            </a:r>
          </a:p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aug_transforms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mult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=1.0,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do_flip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flip_vert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max_rotate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=10.0,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min_zoom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=1.0,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max_zoom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=1.1,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max_lighting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=0.2,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max_warp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=0.2,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p_affine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=0.75,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p_lighting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=0.75,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xtra_tfms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=None, size=None, mode='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bilinear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pad_mode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='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reflection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align_corners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, batch=False,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min_scale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=1.0)</a:t>
            </a:r>
            <a:b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Random flip (or dihedral if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flip_vert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=True) with p=0.5 is added when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do_flip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=True. With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p_affine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we apply a random rotation of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max_rotate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degrees, a random zoom between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min_zoom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max_zoom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and a perspective warping of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max_warp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. With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p_lighting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we apply a change in brightness and contrast of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max_lighting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Custon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xtra_tfms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can be added. size, mode and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pad_mode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will be used for the interpolation.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max_rotate,max_lighting,max_warp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are multiplied by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mult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so you can more easily increase or decrease augmentation with a single parameter.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724BD7C-2E8A-4D80-AD34-2DB24C7BDABD}"/>
              </a:ext>
            </a:extLst>
          </p:cNvPr>
          <p:cNvSpPr txBox="1"/>
          <p:nvPr/>
        </p:nvSpPr>
        <p:spPr>
          <a:xfrm>
            <a:off x="568252" y="50334"/>
            <a:ext cx="5197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augmentation – Vision 4/4</a:t>
            </a:r>
          </a:p>
        </p:txBody>
      </p:sp>
    </p:spTree>
    <p:extLst>
      <p:ext uri="{BB962C8B-B14F-4D97-AF65-F5344CB8AC3E}">
        <p14:creationId xmlns:p14="http://schemas.microsoft.com/office/powerpoint/2010/main" val="34823446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56E137C-8C56-4DEF-AA69-B269B5846DB1}"/>
              </a:ext>
            </a:extLst>
          </p:cNvPr>
          <p:cNvSpPr txBox="1"/>
          <p:nvPr/>
        </p:nvSpPr>
        <p:spPr>
          <a:xfrm>
            <a:off x="549203" y="4923138"/>
            <a:ext cx="5041576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Numericalize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vocab=None, min_freq=3, max_vocab=60000, special_toks=None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65B3964-43D9-4210-9B0A-FC82AA94C637}"/>
              </a:ext>
            </a:extLst>
          </p:cNvPr>
          <p:cNvSpPr txBox="1"/>
          <p:nvPr/>
        </p:nvSpPr>
        <p:spPr>
          <a:xfrm>
            <a:off x="5900235" y="848806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`Transform` interface to tokenizers operating on 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DataFrames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2746DD8-1E34-4CAF-8CBD-70B7C6B69935}"/>
              </a:ext>
            </a:extLst>
          </p:cNvPr>
          <p:cNvSpPr txBox="1"/>
          <p:nvPr/>
        </p:nvSpPr>
        <p:spPr>
          <a:xfrm>
            <a:off x="601808" y="50334"/>
            <a:ext cx="3835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Text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C42D617-6BDD-425E-9C84-A842C1C06D40}"/>
              </a:ext>
            </a:extLst>
          </p:cNvPr>
          <p:cNvSpPr txBox="1"/>
          <p:nvPr/>
        </p:nvSpPr>
        <p:spPr>
          <a:xfrm>
            <a:off x="5900235" y="5299209"/>
            <a:ext cx="4122071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list of tokens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702EA4B-8652-40D5-A5BD-1935827C40C5}"/>
              </a:ext>
            </a:extLst>
          </p:cNvPr>
          <p:cNvSpPr txBox="1"/>
          <p:nvPr/>
        </p:nvSpPr>
        <p:spPr>
          <a:xfrm>
            <a:off x="5900236" y="5645669"/>
            <a:ext cx="4122070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TensorText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875E4AB1-0482-43D5-BE34-39604E06090B}"/>
              </a:ext>
            </a:extLst>
          </p:cNvPr>
          <p:cNvSpPr txBox="1"/>
          <p:nvPr/>
        </p:nvSpPr>
        <p:spPr>
          <a:xfrm>
            <a:off x="549202" y="852031"/>
            <a:ext cx="504157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Tokenizer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from_df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text_cols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tok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rules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sep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=' '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1E8FF42-F5EB-457E-B984-3FFCB3F3759E}"/>
              </a:ext>
            </a:extLst>
          </p:cNvPr>
          <p:cNvSpPr txBox="1"/>
          <p:nvPr/>
        </p:nvSpPr>
        <p:spPr>
          <a:xfrm>
            <a:off x="536905" y="1376027"/>
            <a:ext cx="506616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Tokenizer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from_folder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tok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=None, rules=None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DA95B13-5F77-43D6-80B2-26BF86CDB65A}"/>
              </a:ext>
            </a:extLst>
          </p:cNvPr>
          <p:cNvSpPr txBox="1"/>
          <p:nvPr/>
        </p:nvSpPr>
        <p:spPr>
          <a:xfrm>
            <a:off x="720705" y="2051747"/>
            <a:ext cx="4514633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WordTokenizer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a-DK" sz="1100" dirty="0">
                <a:latin typeface="Arial" panose="020B0604020202020204" pitchFamily="34" charset="0"/>
                <a:cs typeface="Arial" panose="020B0604020202020204" pitchFamily="34" charset="0"/>
              </a:rPr>
              <a:t>lang='en', special_toks=None, buf_sz=5000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6AA960A-BF66-4501-9D7A-53BB3A321DFB}"/>
              </a:ext>
            </a:extLst>
          </p:cNvPr>
          <p:cNvSpPr txBox="1"/>
          <p:nvPr/>
        </p:nvSpPr>
        <p:spPr>
          <a:xfrm>
            <a:off x="720705" y="2838689"/>
            <a:ext cx="11384609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SubwordTokenizer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lang='en',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special_toks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sp_model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vocab_sz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max_vocab_sz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=30000,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model_type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='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unigram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char_coverage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cache_dir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='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69960B-642D-450A-8BBE-8D612C3A8A69}"/>
              </a:ext>
            </a:extLst>
          </p:cNvPr>
          <p:cNvSpPr txBox="1"/>
          <p:nvPr/>
        </p:nvSpPr>
        <p:spPr>
          <a:xfrm>
            <a:off x="720705" y="2422092"/>
            <a:ext cx="1774298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impl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spacy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2BAF190-F728-4A9C-93FA-9836BC015D4F}"/>
              </a:ext>
            </a:extLst>
          </p:cNvPr>
          <p:cNvSpPr txBox="1"/>
          <p:nvPr/>
        </p:nvSpPr>
        <p:spPr>
          <a:xfrm>
            <a:off x="720704" y="3195860"/>
            <a:ext cx="177429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impl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sentencepiece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6480F25-FCDE-4C53-AC4B-610EDAF63159}"/>
              </a:ext>
            </a:extLst>
          </p:cNvPr>
          <p:cNvSpPr txBox="1"/>
          <p:nvPr/>
        </p:nvSpPr>
        <p:spPr>
          <a:xfrm>
            <a:off x="5900235" y="1403811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`Transform` interface to tokenizers operating on folders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4E9C2A3-FA4B-4B73-B271-9AE2AB7F4685}"/>
              </a:ext>
            </a:extLst>
          </p:cNvPr>
          <p:cNvSpPr txBox="1"/>
          <p:nvPr/>
        </p:nvSpPr>
        <p:spPr>
          <a:xfrm rot="16200000">
            <a:off x="-359333" y="2645466"/>
            <a:ext cx="1447737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tok</a:t>
            </a:r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param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4D258049-C7A1-465C-A8FA-C0728BDB2852}"/>
              </a:ext>
            </a:extLst>
          </p:cNvPr>
          <p:cNvGrpSpPr/>
          <p:nvPr/>
        </p:nvGrpSpPr>
        <p:grpSpPr>
          <a:xfrm>
            <a:off x="720704" y="3730070"/>
            <a:ext cx="10197022" cy="835424"/>
            <a:chOff x="720705" y="4022776"/>
            <a:chExt cx="10197022" cy="835424"/>
          </a:xfrm>
        </p:grpSpPr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CF8D6994-40EE-4D29-B737-347E41720A8C}"/>
                </a:ext>
              </a:extLst>
            </p:cNvPr>
            <p:cNvSpPr txBox="1"/>
            <p:nvPr/>
          </p:nvSpPr>
          <p:spPr>
            <a:xfrm>
              <a:off x="720705" y="4022776"/>
              <a:ext cx="86519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200" b="0" i="0" dirty="0" err="1">
                  <a:solidFill>
                    <a:srgbClr val="24292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defaults.text_spec_tok</a:t>
              </a:r>
              <a:r>
                <a:rPr lang="fr-FR" sz="1200" b="0" i="0" dirty="0">
                  <a:solidFill>
                    <a:srgbClr val="24292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1200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lang="fr-FR" sz="1200" b="0" i="0" dirty="0">
                  <a:solidFill>
                    <a:srgbClr val="24292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[</a:t>
              </a:r>
              <a:r>
                <a:rPr lang="fr-FR" sz="1200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UNK</a:t>
              </a:r>
              <a:r>
                <a:rPr lang="fr-FR" sz="1200" b="0" i="0" dirty="0">
                  <a:solidFill>
                    <a:srgbClr val="24292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fr-FR" sz="1200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PAD</a:t>
              </a:r>
              <a:r>
                <a:rPr lang="fr-FR" sz="1200" b="0" i="0" dirty="0">
                  <a:solidFill>
                    <a:srgbClr val="24292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fr-FR" sz="1200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BOS</a:t>
              </a:r>
              <a:r>
                <a:rPr lang="fr-FR" sz="1200" b="0" i="0" dirty="0">
                  <a:solidFill>
                    <a:srgbClr val="24292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fr-FR" sz="1200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EOS</a:t>
              </a:r>
              <a:r>
                <a:rPr lang="fr-FR" sz="1200" b="0" i="0" dirty="0">
                  <a:solidFill>
                    <a:srgbClr val="24292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fr-FR" sz="1200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FLD</a:t>
              </a:r>
              <a:r>
                <a:rPr lang="fr-FR" sz="1200" b="0" i="0" dirty="0">
                  <a:solidFill>
                    <a:srgbClr val="24292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fr-FR" sz="1200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TK_REP</a:t>
              </a:r>
              <a:r>
                <a:rPr lang="fr-FR" sz="1200" b="0" i="0" dirty="0">
                  <a:solidFill>
                    <a:srgbClr val="24292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fr-FR" sz="1200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TK_WREP</a:t>
              </a:r>
              <a:r>
                <a:rPr lang="fr-FR" sz="1200" b="0" i="0" dirty="0">
                  <a:solidFill>
                    <a:srgbClr val="24292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fr-FR" sz="1200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TK_UP</a:t>
              </a:r>
              <a:r>
                <a:rPr lang="fr-FR" sz="1200" b="0" i="0" dirty="0">
                  <a:solidFill>
                    <a:srgbClr val="24292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fr-FR" sz="1200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TK_MAJ</a:t>
              </a:r>
              <a:r>
                <a:rPr lang="fr-FR" sz="1200" b="0" i="0" dirty="0">
                  <a:solidFill>
                    <a:srgbClr val="24292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  <a:endParaRPr lang="fr-F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771B5184-7E3F-485A-81FB-6A09B987C98C}"/>
                </a:ext>
              </a:extLst>
            </p:cNvPr>
            <p:cNvSpPr txBox="1"/>
            <p:nvPr/>
          </p:nvSpPr>
          <p:spPr>
            <a:xfrm>
              <a:off x="720705" y="4306610"/>
              <a:ext cx="10197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defaults.text_proc_rules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= [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fix_html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replace_rep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replace_wrep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spec_add_spaces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rm_useless_spaces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replace_all_caps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replace_maj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, lowercase]</a:t>
              </a:r>
              <a:endParaRPr lang="fr-F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2CCCC994-34B0-45EE-9239-E81F375FA0D8}"/>
                </a:ext>
              </a:extLst>
            </p:cNvPr>
            <p:cNvSpPr txBox="1"/>
            <p:nvPr/>
          </p:nvSpPr>
          <p:spPr>
            <a:xfrm>
              <a:off x="720705" y="4581201"/>
              <a:ext cx="726095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defaults.text_postproc_rules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= [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replace_space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</a:p>
          </p:txBody>
        </p:sp>
      </p:grpSp>
      <p:sp>
        <p:nvSpPr>
          <p:cNvPr id="31" name="ZoneTexte 30">
            <a:extLst>
              <a:ext uri="{FF2B5EF4-FFF2-40B4-BE49-F238E27FC236}">
                <a16:creationId xmlns:a16="http://schemas.microsoft.com/office/drawing/2014/main" id="{4AB4EDB0-D766-46E1-870A-0777D5469531}"/>
              </a:ext>
            </a:extLst>
          </p:cNvPr>
          <p:cNvSpPr txBox="1"/>
          <p:nvPr/>
        </p:nvSpPr>
        <p:spPr>
          <a:xfrm rot="16200000">
            <a:off x="-47327" y="4004065"/>
            <a:ext cx="836549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rules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3206B46-3D5E-4464-BB83-278241408B1C}"/>
              </a:ext>
            </a:extLst>
          </p:cNvPr>
          <p:cNvSpPr txBox="1"/>
          <p:nvPr/>
        </p:nvSpPr>
        <p:spPr>
          <a:xfrm>
            <a:off x="5900235" y="4922520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Reversible transform of tokenized texts to 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numericalized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ids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009ADA1D-2160-4A52-81F5-828068ABAEC7}"/>
              </a:ext>
            </a:extLst>
          </p:cNvPr>
          <p:cNvSpPr txBox="1"/>
          <p:nvPr/>
        </p:nvSpPr>
        <p:spPr>
          <a:xfrm>
            <a:off x="561497" y="6242234"/>
            <a:ext cx="504157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reverse_text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DE16F6EC-68D3-4345-A6E0-69113F4F2C71}"/>
              </a:ext>
            </a:extLst>
          </p:cNvPr>
          <p:cNvSpPr txBox="1"/>
          <p:nvPr/>
        </p:nvSpPr>
        <p:spPr>
          <a:xfrm>
            <a:off x="5900235" y="6242234"/>
            <a:ext cx="571808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Flip 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TensorText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along axis 0 to reverse the word order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3100CBBC-44CE-4EDC-AA3D-4DB7DEDB47CD}"/>
              </a:ext>
            </a:extLst>
          </p:cNvPr>
          <p:cNvSpPr txBox="1"/>
          <p:nvPr/>
        </p:nvSpPr>
        <p:spPr>
          <a:xfrm>
            <a:off x="555614" y="5543010"/>
            <a:ext cx="5041576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Optional dataset attributes : 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dsets.counter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dsets.special_toks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2806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DB976EB-F244-4801-8BD6-FE936D09C556}"/>
              </a:ext>
            </a:extLst>
          </p:cNvPr>
          <p:cNvSpPr txBox="1"/>
          <p:nvPr/>
        </p:nvSpPr>
        <p:spPr>
          <a:xfrm>
            <a:off x="568252" y="50334"/>
            <a:ext cx="37541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Text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10BA84E-09F0-4A51-8A06-EFB38FC55E0C}"/>
              </a:ext>
            </a:extLst>
          </p:cNvPr>
          <p:cNvSpPr txBox="1"/>
          <p:nvPr/>
        </p:nvSpPr>
        <p:spPr>
          <a:xfrm>
            <a:off x="433908" y="2372869"/>
            <a:ext cx="5191977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Pad_Chunk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pad_idx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pad_first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seq_len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=72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,decode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9EE17B6-97B7-4385-A47F-94ADB0CDC564}"/>
              </a:ext>
            </a:extLst>
          </p:cNvPr>
          <p:cNvSpPr txBox="1"/>
          <p:nvPr/>
        </p:nvSpPr>
        <p:spPr>
          <a:xfrm>
            <a:off x="433908" y="1440387"/>
            <a:ext cx="5191977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Pad_Input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F6DAF91-D377-453E-9235-2E38C24BA7D2}"/>
              </a:ext>
            </a:extLst>
          </p:cNvPr>
          <p:cNvSpPr txBox="1"/>
          <p:nvPr/>
        </p:nvSpPr>
        <p:spPr>
          <a:xfrm>
            <a:off x="5938435" y="1440387"/>
            <a:ext cx="5778284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Function that collect `samples` and adds padding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E28EAD2-8C7C-48CD-9D05-20E90034824E}"/>
              </a:ext>
            </a:extLst>
          </p:cNvPr>
          <p:cNvSpPr txBox="1"/>
          <p:nvPr/>
        </p:nvSpPr>
        <p:spPr>
          <a:xfrm>
            <a:off x="5938435" y="2372869"/>
            <a:ext cx="5778284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Pad `samples` by adding padding by chunks of size `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seq_len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4179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A665919-7FAF-4318-9275-DC69CE28E909}"/>
              </a:ext>
            </a:extLst>
          </p:cNvPr>
          <p:cNvSpPr txBox="1"/>
          <p:nvPr/>
        </p:nvSpPr>
        <p:spPr>
          <a:xfrm>
            <a:off x="601808" y="50334"/>
            <a:ext cx="4961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Tabular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DD06EB9-BEB5-47FC-9D58-9BDC3B1CC367}"/>
              </a:ext>
            </a:extLst>
          </p:cNvPr>
          <p:cNvSpPr txBox="1"/>
          <p:nvPr/>
        </p:nvSpPr>
        <p:spPr>
          <a:xfrm>
            <a:off x="523737" y="775589"/>
            <a:ext cx="6470509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TabularPandas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df, procs=None,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cat_names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cont_names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y_names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y_block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splits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do_setup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=None, inplace=False,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reduce_memory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1DF1386-12DE-4102-8694-ACD23F822CA0}"/>
              </a:ext>
            </a:extLst>
          </p:cNvPr>
          <p:cNvSpPr txBox="1"/>
          <p:nvPr/>
        </p:nvSpPr>
        <p:spPr>
          <a:xfrm rot="16200000">
            <a:off x="62550" y="3724139"/>
            <a:ext cx="133549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procs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0040C18-43F5-4ECB-96A8-B76166F609F2}"/>
              </a:ext>
            </a:extLst>
          </p:cNvPr>
          <p:cNvSpPr txBox="1"/>
          <p:nvPr/>
        </p:nvSpPr>
        <p:spPr>
          <a:xfrm rot="16200000">
            <a:off x="193022" y="5141316"/>
            <a:ext cx="10911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y_block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3F34E59-FEBA-48F0-A292-C740C0D50BC1}"/>
              </a:ext>
            </a:extLst>
          </p:cNvPr>
          <p:cNvSpPr txBox="1"/>
          <p:nvPr/>
        </p:nvSpPr>
        <p:spPr>
          <a:xfrm>
            <a:off x="1160295" y="1755788"/>
            <a:ext cx="534899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dd_datepart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df,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field_name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prefix=None, drop=True, time=False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766D508-23AE-4C00-A23A-734A9A9C3209}"/>
              </a:ext>
            </a:extLst>
          </p:cNvPr>
          <p:cNvSpPr txBox="1"/>
          <p:nvPr/>
        </p:nvSpPr>
        <p:spPr>
          <a:xfrm>
            <a:off x="1160295" y="2195003"/>
            <a:ext cx="534899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add_elapsed_times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df,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field_names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date_field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base_field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663E2EB-9A2D-47E2-A75D-00924CF11C7A}"/>
              </a:ext>
            </a:extLst>
          </p:cNvPr>
          <p:cNvSpPr txBox="1"/>
          <p:nvPr/>
        </p:nvSpPr>
        <p:spPr>
          <a:xfrm>
            <a:off x="1180759" y="3225669"/>
            <a:ext cx="534899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Categorify()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D5D9FF4-EAE6-42E4-96A0-FDF0E8180EF5}"/>
              </a:ext>
            </a:extLst>
          </p:cNvPr>
          <p:cNvSpPr txBox="1"/>
          <p:nvPr/>
        </p:nvSpPr>
        <p:spPr>
          <a:xfrm>
            <a:off x="1180759" y="4875405"/>
            <a:ext cx="534899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CategoryBlock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 |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MultiCategoryBlock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7447030-E20F-497F-B0E1-639C85E79462}"/>
              </a:ext>
            </a:extLst>
          </p:cNvPr>
          <p:cNvSpPr txBox="1"/>
          <p:nvPr/>
        </p:nvSpPr>
        <p:spPr>
          <a:xfrm>
            <a:off x="1180759" y="5355098"/>
            <a:ext cx="534899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RegressionBlock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01BA5C9-2216-4B89-BC51-EBDB6B3D9E5E}"/>
              </a:ext>
            </a:extLst>
          </p:cNvPr>
          <p:cNvSpPr txBox="1"/>
          <p:nvPr/>
        </p:nvSpPr>
        <p:spPr>
          <a:xfrm>
            <a:off x="1160295" y="3703986"/>
            <a:ext cx="534899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Normalize()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690FAC9-493E-4849-9307-965408347A75}"/>
              </a:ext>
            </a:extLst>
          </p:cNvPr>
          <p:cNvSpPr txBox="1"/>
          <p:nvPr/>
        </p:nvSpPr>
        <p:spPr>
          <a:xfrm>
            <a:off x="1180759" y="4191833"/>
            <a:ext cx="534899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FillMissing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fill_strategy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FillStrategy.median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add_col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=True, </a:t>
            </a:r>
            <a:r>
              <a:rPr lang="en-US" sz="11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fill_vals</a:t>
            </a:r>
            <a:r>
              <a:rPr lang="en-US" sz="11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60DF880-F6A6-433B-8AEF-7E13EE2AFFE4}"/>
              </a:ext>
            </a:extLst>
          </p:cNvPr>
          <p:cNvSpPr txBox="1"/>
          <p:nvPr/>
        </p:nvSpPr>
        <p:spPr>
          <a:xfrm>
            <a:off x="2515692" y="6198521"/>
            <a:ext cx="4014061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ReadTabBatch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D4B7602-D093-4D65-AE05-76953DFDB51D}"/>
              </a:ext>
            </a:extLst>
          </p:cNvPr>
          <p:cNvSpPr txBox="1"/>
          <p:nvPr/>
        </p:nvSpPr>
        <p:spPr>
          <a:xfrm>
            <a:off x="561958" y="6060022"/>
            <a:ext cx="1771241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TabDataLoader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after_batch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3C4F2C3-D0DA-4FE3-9E0F-FE013EDB5940}"/>
              </a:ext>
            </a:extLst>
          </p:cNvPr>
          <p:cNvSpPr txBox="1"/>
          <p:nvPr/>
        </p:nvSpPr>
        <p:spPr>
          <a:xfrm rot="16200000">
            <a:off x="115168" y="2201638"/>
            <a:ext cx="1230259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96E1708-9BAF-45BE-999B-C8A867ACE802}"/>
              </a:ext>
            </a:extLst>
          </p:cNvPr>
          <p:cNvSpPr txBox="1"/>
          <p:nvPr/>
        </p:nvSpPr>
        <p:spPr>
          <a:xfrm>
            <a:off x="6750483" y="1771176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Adds columns relevant to a date in the column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field_name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of `df`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2974AAD-BEF9-4C67-B2A8-02600BB66701}"/>
              </a:ext>
            </a:extLst>
          </p:cNvPr>
          <p:cNvSpPr txBox="1"/>
          <p:nvPr/>
        </p:nvSpPr>
        <p:spPr>
          <a:xfrm>
            <a:off x="6750480" y="2138742"/>
            <a:ext cx="5214209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 in `df` for each event in `</a:t>
            </a:r>
            <a:r>
              <a:rPr lang="en-US" sz="11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field_names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the elapsed time according to `</a:t>
            </a:r>
            <a:r>
              <a:rPr lang="en-US" sz="11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date_field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grouped by `</a:t>
            </a:r>
            <a:r>
              <a:rPr lang="en-US" sz="11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base_field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BB056FF-6E85-438D-A101-090D6A6ECA50}"/>
              </a:ext>
            </a:extLst>
          </p:cNvPr>
          <p:cNvSpPr txBox="1"/>
          <p:nvPr/>
        </p:nvSpPr>
        <p:spPr>
          <a:xfrm>
            <a:off x="6720536" y="2664611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Returns column names of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cat variables from given `df`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0D0CE68-6C3C-45C2-831A-76CD7404862F}"/>
              </a:ext>
            </a:extLst>
          </p:cNvPr>
          <p:cNvSpPr txBox="1"/>
          <p:nvPr/>
        </p:nvSpPr>
        <p:spPr>
          <a:xfrm>
            <a:off x="6750481" y="3225668"/>
            <a:ext cx="5214209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Transform the categorical variables to something similar to `</a:t>
            </a:r>
            <a:r>
              <a:rPr lang="en-US" sz="11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pd.Categorical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3F85CC2-D261-4AD0-8298-115AEEE59F65}"/>
              </a:ext>
            </a:extLst>
          </p:cNvPr>
          <p:cNvSpPr txBox="1"/>
          <p:nvPr/>
        </p:nvSpPr>
        <p:spPr>
          <a:xfrm>
            <a:off x="6750480" y="3719375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Normalize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continuous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columns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with the training set values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0A64056-D0E1-43C8-978E-F51072BA502B}"/>
              </a:ext>
            </a:extLst>
          </p:cNvPr>
          <p:cNvSpPr txBox="1"/>
          <p:nvPr/>
        </p:nvSpPr>
        <p:spPr>
          <a:xfrm>
            <a:off x="6750480" y="4191833"/>
            <a:ext cx="521420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Fill the missing values in continuous columns.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74141ECF-6451-41CD-B56E-B29406E72C17}"/>
              </a:ext>
            </a:extLst>
          </p:cNvPr>
          <p:cNvSpPr txBox="1"/>
          <p:nvPr/>
        </p:nvSpPr>
        <p:spPr>
          <a:xfrm>
            <a:off x="1160295" y="2616714"/>
            <a:ext cx="534899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cont_cat_split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max_card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=20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dep_var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2004012-E53F-46C8-AF74-3735F00372DB}"/>
              </a:ext>
            </a:extLst>
          </p:cNvPr>
          <p:cNvSpPr txBox="1"/>
          <p:nvPr/>
        </p:nvSpPr>
        <p:spPr>
          <a:xfrm>
            <a:off x="7205659" y="806366"/>
            <a:ext cx="475903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wrapper that knows which cols are 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/cat/y, and returns rows in `__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getitem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__`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6B3C1DF5-DFA7-40C7-8F06-0C5EDAA7DF82}"/>
              </a:ext>
            </a:extLst>
          </p:cNvPr>
          <p:cNvSpPr txBox="1"/>
          <p:nvPr/>
        </p:nvSpPr>
        <p:spPr>
          <a:xfrm>
            <a:off x="6783135" y="4875405"/>
            <a:ext cx="521420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Classification – single or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multiclass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6E466AD1-08E7-4805-8B5E-3B5FE6A41E21}"/>
              </a:ext>
            </a:extLst>
          </p:cNvPr>
          <p:cNvSpPr txBox="1"/>
          <p:nvPr/>
        </p:nvSpPr>
        <p:spPr>
          <a:xfrm>
            <a:off x="6783135" y="5389700"/>
            <a:ext cx="521420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28E0F2DC-9E7A-4308-A3F9-A346A3B84CB9}"/>
              </a:ext>
            </a:extLst>
          </p:cNvPr>
          <p:cNvSpPr txBox="1"/>
          <p:nvPr/>
        </p:nvSpPr>
        <p:spPr>
          <a:xfrm>
            <a:off x="6783135" y="6186588"/>
            <a:ext cx="5214209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Transform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TabularPandas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values into a `Tensor` with the ability to decode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2677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645ED4F-D48D-4ED2-8343-F7750B275E4F}"/>
              </a:ext>
            </a:extLst>
          </p:cNvPr>
          <p:cNvSpPr txBox="1"/>
          <p:nvPr/>
        </p:nvSpPr>
        <p:spPr>
          <a:xfrm>
            <a:off x="585030" y="50334"/>
            <a:ext cx="1723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Optimizer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DF4A5AC-B568-44D5-BDCC-4669C09F8F17}"/>
              </a:ext>
            </a:extLst>
          </p:cNvPr>
          <p:cNvSpPr txBox="1"/>
          <p:nvPr/>
        </p:nvSpPr>
        <p:spPr>
          <a:xfrm>
            <a:off x="433317" y="1059158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__init__(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params,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train_bn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**defaults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04E7292-2570-4643-B23C-2F3FB73602EC}"/>
              </a:ext>
            </a:extLst>
          </p:cNvPr>
          <p:cNvSpPr txBox="1"/>
          <p:nvPr/>
        </p:nvSpPr>
        <p:spPr>
          <a:xfrm>
            <a:off x="433317" y="5375914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zero_grad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5B48ED9-2475-462B-8203-2FEA4D68DAAC}"/>
              </a:ext>
            </a:extLst>
          </p:cNvPr>
          <p:cNvSpPr txBox="1"/>
          <p:nvPr/>
        </p:nvSpPr>
        <p:spPr>
          <a:xfrm>
            <a:off x="433317" y="5919615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A643463-790C-4539-9FFF-66C09D5B6F29}"/>
              </a:ext>
            </a:extLst>
          </p:cNvPr>
          <p:cNvSpPr txBox="1"/>
          <p:nvPr/>
        </p:nvSpPr>
        <p:spPr>
          <a:xfrm>
            <a:off x="433317" y="3295912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clear_state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DE2F58E-24F2-4A26-92DB-B046EC3F26CC}"/>
              </a:ext>
            </a:extLst>
          </p:cNvPr>
          <p:cNvSpPr txBox="1"/>
          <p:nvPr/>
        </p:nvSpPr>
        <p:spPr>
          <a:xfrm>
            <a:off x="433317" y="3782788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state_dict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646397A-B41C-423B-B1E1-3533C4EA2BDF}"/>
              </a:ext>
            </a:extLst>
          </p:cNvPr>
          <p:cNvSpPr txBox="1"/>
          <p:nvPr/>
        </p:nvSpPr>
        <p:spPr>
          <a:xfrm>
            <a:off x="433317" y="4269664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load_state_dict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9F26A01-CDED-46C4-90F8-EB287A16B0A6}"/>
              </a:ext>
            </a:extLst>
          </p:cNvPr>
          <p:cNvSpPr txBox="1"/>
          <p:nvPr/>
        </p:nvSpPr>
        <p:spPr>
          <a:xfrm>
            <a:off x="5498678" y="1983888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all_params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n=slice(None),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with_grad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0911AFF-BFA8-414F-84A2-687276B39ED5}"/>
              </a:ext>
            </a:extLst>
          </p:cNvPr>
          <p:cNvSpPr txBox="1"/>
          <p:nvPr/>
        </p:nvSpPr>
        <p:spPr>
          <a:xfrm>
            <a:off x="5498678" y="3295912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freeze_to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(n)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4DF581B-90B4-4A42-A8DF-DE880D1ACAB7}"/>
              </a:ext>
            </a:extLst>
          </p:cNvPr>
          <p:cNvSpPr txBox="1"/>
          <p:nvPr/>
        </p:nvSpPr>
        <p:spPr>
          <a:xfrm>
            <a:off x="5498677" y="3782788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freeze()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6D7B0F7-6443-4FAC-81CF-A70EB5E66F10}"/>
              </a:ext>
            </a:extLst>
          </p:cNvPr>
          <p:cNvSpPr txBox="1"/>
          <p:nvPr/>
        </p:nvSpPr>
        <p:spPr>
          <a:xfrm>
            <a:off x="5498676" y="4269664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unfreeze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06FD226-3A6B-4EC2-B716-3059C14C4A61}"/>
              </a:ext>
            </a:extLst>
          </p:cNvPr>
          <p:cNvSpPr txBox="1"/>
          <p:nvPr/>
        </p:nvSpPr>
        <p:spPr>
          <a:xfrm>
            <a:off x="5498678" y="2523025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param_groups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A95FCAC-8D63-4A33-BB74-7561D9510A9C}"/>
              </a:ext>
            </a:extLst>
          </p:cNvPr>
          <p:cNvSpPr txBox="1"/>
          <p:nvPr/>
        </p:nvSpPr>
        <p:spPr>
          <a:xfrm>
            <a:off x="433318" y="1970985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set_hypers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4AA213F-D566-4355-A2CA-FAC6A1CC9694}"/>
              </a:ext>
            </a:extLst>
          </p:cNvPr>
          <p:cNvSpPr txBox="1"/>
          <p:nvPr/>
        </p:nvSpPr>
        <p:spPr>
          <a:xfrm>
            <a:off x="433317" y="2510122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da-DK" sz="1600" dirty="0">
                <a:latin typeface="Arial" panose="020B0604020202020204" pitchFamily="34" charset="0"/>
                <a:cs typeface="Arial" panose="020B0604020202020204" pitchFamily="34" charset="0"/>
              </a:rPr>
              <a:t>set_hyper(</a:t>
            </a:r>
            <a:r>
              <a:rPr lang="da-DK" sz="1200" dirty="0">
                <a:latin typeface="Arial" panose="020B0604020202020204" pitchFamily="34" charset="0"/>
                <a:cs typeface="Arial" panose="020B0604020202020204" pitchFamily="34" charset="0"/>
              </a:rPr>
              <a:t>k, v</a:t>
            </a:r>
            <a:r>
              <a:rPr lang="da-DK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E6F1FED-7F8D-45E6-B1EF-B1559C4C2B83}"/>
              </a:ext>
            </a:extLst>
          </p:cNvPr>
          <p:cNvCxnSpPr/>
          <p:nvPr/>
        </p:nvCxnSpPr>
        <p:spPr>
          <a:xfrm>
            <a:off x="433317" y="4959456"/>
            <a:ext cx="9018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45AC9535-6ABE-4B17-8F05-5B570A39DA4D}"/>
              </a:ext>
            </a:extLst>
          </p:cNvPr>
          <p:cNvCxnSpPr/>
          <p:nvPr/>
        </p:nvCxnSpPr>
        <p:spPr>
          <a:xfrm>
            <a:off x="331094" y="1624739"/>
            <a:ext cx="9018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487C031A-0F9E-47CE-BD9E-50BDFEBE5CA0}"/>
              </a:ext>
            </a:extLst>
          </p:cNvPr>
          <p:cNvCxnSpPr>
            <a:cxnSpLocks/>
          </p:cNvCxnSpPr>
          <p:nvPr/>
        </p:nvCxnSpPr>
        <p:spPr>
          <a:xfrm>
            <a:off x="9743266" y="1428490"/>
            <a:ext cx="0" cy="5092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E7BC2097-E54F-4DAC-9A44-A02BDDC2DA96}"/>
              </a:ext>
            </a:extLst>
          </p:cNvPr>
          <p:cNvSpPr txBox="1"/>
          <p:nvPr/>
        </p:nvSpPr>
        <p:spPr>
          <a:xfrm>
            <a:off x="10137375" y="1330353"/>
            <a:ext cx="172351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OptimWrapper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28296649-F175-4DD0-8834-90E771BF0523}"/>
              </a:ext>
            </a:extLst>
          </p:cNvPr>
          <p:cNvSpPr txBox="1"/>
          <p:nvPr/>
        </p:nvSpPr>
        <p:spPr>
          <a:xfrm>
            <a:off x="10137376" y="1910083"/>
            <a:ext cx="1723510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wrapper class for existing 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optimizers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2E956B5-E68E-4DD0-BE48-115EF36C7A58}"/>
              </a:ext>
            </a:extLst>
          </p:cNvPr>
          <p:cNvSpPr txBox="1"/>
          <p:nvPr/>
        </p:nvSpPr>
        <p:spPr>
          <a:xfrm>
            <a:off x="10141783" y="3674427"/>
            <a:ext cx="172351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Lookahead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F779D31-38A3-4F77-A21B-BC11EAFF0650}"/>
              </a:ext>
            </a:extLst>
          </p:cNvPr>
          <p:cNvSpPr txBox="1"/>
          <p:nvPr/>
        </p:nvSpPr>
        <p:spPr>
          <a:xfrm>
            <a:off x="10141784" y="4254157"/>
            <a:ext cx="1723510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Wrap `opt` in a lookahead optimizer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016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B8BF2D-AC66-4C64-B05D-48076C50CDBF}"/>
              </a:ext>
            </a:extLst>
          </p:cNvPr>
          <p:cNvSpPr txBox="1"/>
          <p:nvPr/>
        </p:nvSpPr>
        <p:spPr>
          <a:xfrm>
            <a:off x="573738" y="49814"/>
            <a:ext cx="4587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Training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86F6068-0EFD-4AF2-BF67-4FC4ADED1069}"/>
              </a:ext>
            </a:extLst>
          </p:cNvPr>
          <p:cNvSpPr txBox="1"/>
          <p:nvPr/>
        </p:nvSpPr>
        <p:spPr>
          <a:xfrm>
            <a:off x="1561531" y="920710"/>
            <a:ext cx="3334868" cy="276999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learn.freeze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6782AB9-21A9-4CCC-8D8D-9C955F9A5A07}"/>
              </a:ext>
            </a:extLst>
          </p:cNvPr>
          <p:cNvSpPr txBox="1"/>
          <p:nvPr/>
        </p:nvSpPr>
        <p:spPr>
          <a:xfrm>
            <a:off x="1561527" y="1266258"/>
            <a:ext cx="3334870" cy="276999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learn.freeze_to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81D1C9E-A7D1-4A91-9E1D-A6FAC5B036D2}"/>
              </a:ext>
            </a:extLst>
          </p:cNvPr>
          <p:cNvSpPr txBox="1"/>
          <p:nvPr/>
        </p:nvSpPr>
        <p:spPr>
          <a:xfrm>
            <a:off x="5093624" y="920710"/>
            <a:ext cx="527144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Don’t train 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up to last 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group (-1)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256537-7F8C-4EA2-8D6D-8F96DAA5524E}"/>
              </a:ext>
            </a:extLst>
          </p:cNvPr>
          <p:cNvSpPr txBox="1"/>
          <p:nvPr/>
        </p:nvSpPr>
        <p:spPr>
          <a:xfrm>
            <a:off x="5093620" y="1266258"/>
            <a:ext cx="527144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Don’t train 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up to 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group n (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excluded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AA42A17-CFA3-4986-848E-28AC16E47D67}"/>
              </a:ext>
            </a:extLst>
          </p:cNvPr>
          <p:cNvSpPr txBox="1"/>
          <p:nvPr/>
        </p:nvSpPr>
        <p:spPr>
          <a:xfrm>
            <a:off x="1561526" y="2163333"/>
            <a:ext cx="3334870" cy="461665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learn.lr_find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start_lr</a:t>
            </a:r>
            <a:r>
              <a:rPr lang="en-US" sz="10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=1e-07, </a:t>
            </a:r>
            <a:r>
              <a:rPr lang="en-US" sz="10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end_lr</a:t>
            </a:r>
            <a:r>
              <a:rPr lang="en-US" sz="10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=10, </a:t>
            </a:r>
            <a:r>
              <a:rPr lang="en-US" sz="10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num_it</a:t>
            </a:r>
            <a:r>
              <a:rPr lang="en-US" sz="10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=100, </a:t>
            </a:r>
            <a:r>
              <a:rPr lang="en-US" sz="10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stop_div</a:t>
            </a:r>
            <a:r>
              <a:rPr lang="en-US" sz="10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=True, </a:t>
            </a:r>
            <a:r>
              <a:rPr lang="en-US" sz="10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show_plot</a:t>
            </a:r>
            <a:r>
              <a:rPr lang="en-US" sz="10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=True, suggestions=True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4417A9F-3A53-481E-964D-DBDB8B4C335C}"/>
              </a:ext>
            </a:extLst>
          </p:cNvPr>
          <p:cNvSpPr txBox="1"/>
          <p:nvPr/>
        </p:nvSpPr>
        <p:spPr>
          <a:xfrm>
            <a:off x="5093618" y="2163332"/>
            <a:ext cx="5271443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a mock training to find a good learning rate </a:t>
            </a:r>
            <a:b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(saves on disk and restores the initial Learner state)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46C4304-5DCA-4CA9-B1C1-B515FCFF8FD7}"/>
              </a:ext>
            </a:extLst>
          </p:cNvPr>
          <p:cNvSpPr txBox="1"/>
          <p:nvPr/>
        </p:nvSpPr>
        <p:spPr>
          <a:xfrm>
            <a:off x="1561531" y="2947232"/>
            <a:ext cx="3334868" cy="461665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learn.fit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n_epoch</a:t>
            </a:r>
            <a:r>
              <a:rPr lang="fr-FR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lr=None, </a:t>
            </a:r>
            <a:r>
              <a:rPr lang="fr-FR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fr-FR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reset_opt</a:t>
            </a:r>
            <a:r>
              <a:rPr lang="fr-FR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27B406E-568B-449D-9027-3446DA30C23D}"/>
              </a:ext>
            </a:extLst>
          </p:cNvPr>
          <p:cNvSpPr txBox="1"/>
          <p:nvPr/>
        </p:nvSpPr>
        <p:spPr>
          <a:xfrm>
            <a:off x="5093624" y="2947232"/>
            <a:ext cx="5271443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 and validate `</a:t>
            </a:r>
            <a:r>
              <a:rPr lang="en-US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self.model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for `</a:t>
            </a:r>
            <a:r>
              <a:rPr lang="en-US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n_epoch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`, using `</a:t>
            </a:r>
            <a:r>
              <a:rPr lang="en-US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`. Optionally `</a:t>
            </a:r>
            <a:r>
              <a:rPr lang="en-US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reset_opt</a:t>
            </a:r>
            <a:r>
              <a:rPr lang="en-US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`.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46B9F23-520D-40DA-BDA4-D464B4A49484}"/>
              </a:ext>
            </a:extLst>
          </p:cNvPr>
          <p:cNvSpPr txBox="1"/>
          <p:nvPr/>
        </p:nvSpPr>
        <p:spPr>
          <a:xfrm>
            <a:off x="1561525" y="3562487"/>
            <a:ext cx="3334868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fr-FR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fit_one_cycle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n_epoch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lr_max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=None, div=25.,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div_final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=1e5,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pct_start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=0.25,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moms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reset_opt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=False)</a:t>
            </a:r>
            <a:endParaRPr lang="fr-FR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6B023A9-4564-4439-A8C4-A48893CDA872}"/>
              </a:ext>
            </a:extLst>
          </p:cNvPr>
          <p:cNvSpPr txBox="1"/>
          <p:nvPr/>
        </p:nvSpPr>
        <p:spPr>
          <a:xfrm>
            <a:off x="1561525" y="4011850"/>
            <a:ext cx="3334868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fr-FR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fit_flat_cos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n_epoch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lr=None,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div_final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=1e5,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pct_start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=0.75,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reset_opt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=False)</a:t>
            </a:r>
            <a:endParaRPr lang="fr-FR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D079055-30D0-4E5B-B390-E84E08CC82CC}"/>
              </a:ext>
            </a:extLst>
          </p:cNvPr>
          <p:cNvSpPr txBox="1"/>
          <p:nvPr/>
        </p:nvSpPr>
        <p:spPr>
          <a:xfrm>
            <a:off x="1561525" y="4461213"/>
            <a:ext cx="3334868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fr-FR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fit_sgdr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n_cycles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cycle_len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lr_max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cycle_mult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=2,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reset_opt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fr-FR" sz="7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fr-FR" sz="7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=None)</a:t>
            </a:r>
            <a:endParaRPr lang="fr-FR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8A5B02F-7477-4A93-A0A4-16429765AAC5}"/>
              </a:ext>
            </a:extLst>
          </p:cNvPr>
          <p:cNvSpPr txBox="1"/>
          <p:nvPr/>
        </p:nvSpPr>
        <p:spPr>
          <a:xfrm>
            <a:off x="5093617" y="4073405"/>
            <a:ext cx="5271443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 `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self.model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for `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n_epoch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at flat `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before a cosine annealing.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A68694D-2006-4281-8872-750360D3468D}"/>
              </a:ext>
            </a:extLst>
          </p:cNvPr>
          <p:cNvSpPr txBox="1"/>
          <p:nvPr/>
        </p:nvSpPr>
        <p:spPr>
          <a:xfrm>
            <a:off x="5093616" y="3624042"/>
            <a:ext cx="5271443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 `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self.model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for `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n_epoch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using the 1cycle policy.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4BD398F-7065-483D-A6DC-7A2FB26C2073}"/>
              </a:ext>
            </a:extLst>
          </p:cNvPr>
          <p:cNvSpPr txBox="1"/>
          <p:nvPr/>
        </p:nvSpPr>
        <p:spPr>
          <a:xfrm>
            <a:off x="5093616" y="4522768"/>
            <a:ext cx="5271443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 `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self.model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for `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n_cycles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of `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cycle_len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using SGDR.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F4AE1A1-C032-45F8-967B-A7C364A5A43E}"/>
              </a:ext>
            </a:extLst>
          </p:cNvPr>
          <p:cNvSpPr txBox="1"/>
          <p:nvPr/>
        </p:nvSpPr>
        <p:spPr>
          <a:xfrm>
            <a:off x="1561525" y="1616977"/>
            <a:ext cx="3334868" cy="276999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learn.unfreeze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FC00C3E-05CB-43F2-9676-EC0A59EFC2E9}"/>
              </a:ext>
            </a:extLst>
          </p:cNvPr>
          <p:cNvSpPr txBox="1"/>
          <p:nvPr/>
        </p:nvSpPr>
        <p:spPr>
          <a:xfrm>
            <a:off x="5093618" y="1616977"/>
            <a:ext cx="527144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 all </a:t>
            </a:r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groups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A07CF7F-01E9-404C-9D0A-CA454B834DAE}"/>
              </a:ext>
            </a:extLst>
          </p:cNvPr>
          <p:cNvSpPr txBox="1"/>
          <p:nvPr/>
        </p:nvSpPr>
        <p:spPr>
          <a:xfrm rot="16200000">
            <a:off x="-866884" y="2706349"/>
            <a:ext cx="394061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learn.fine_tune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8B63D0B-F0B6-490A-99F2-A7B575552EDE}"/>
              </a:ext>
            </a:extLst>
          </p:cNvPr>
          <p:cNvSpPr txBox="1"/>
          <p:nvPr/>
        </p:nvSpPr>
        <p:spPr>
          <a:xfrm>
            <a:off x="1561525" y="5539377"/>
            <a:ext cx="3334868" cy="276999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learn.save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file, </a:t>
            </a:r>
            <a:r>
              <a:rPr lang="en-US" sz="9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with_opt</a:t>
            </a:r>
            <a:r>
              <a:rPr lang="en-US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=True, </a:t>
            </a:r>
            <a:r>
              <a:rPr lang="en-US" sz="9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pickle_protocol</a:t>
            </a:r>
            <a:r>
              <a:rPr lang="en-US" sz="9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=2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D42B597-2C62-4B14-B290-C3A8334D1A20}"/>
              </a:ext>
            </a:extLst>
          </p:cNvPr>
          <p:cNvSpPr txBox="1"/>
          <p:nvPr/>
        </p:nvSpPr>
        <p:spPr>
          <a:xfrm>
            <a:off x="5016673" y="5549430"/>
            <a:ext cx="6804214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model and optimizer state (if `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with_opt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`) to `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self.path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self.model_dir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/file`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46EDB75-FA91-42B6-AC8A-DB15AD302826}"/>
              </a:ext>
            </a:extLst>
          </p:cNvPr>
          <p:cNvSpPr txBox="1"/>
          <p:nvPr/>
        </p:nvSpPr>
        <p:spPr>
          <a:xfrm>
            <a:off x="5016673" y="5933842"/>
            <a:ext cx="6804214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 model and optimizer state (if `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with_opt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`) from `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self.path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1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self.model_dir</a:t>
            </a:r>
            <a:r>
              <a:rPr lang="en-US" sz="11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/file` using `device`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9C4D5BB-B74B-4127-A90C-0B8E7F6A47AE}"/>
              </a:ext>
            </a:extLst>
          </p:cNvPr>
          <p:cNvSpPr txBox="1"/>
          <p:nvPr/>
        </p:nvSpPr>
        <p:spPr>
          <a:xfrm>
            <a:off x="1561525" y="5939473"/>
            <a:ext cx="3334868" cy="276999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learn.load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file, device=None, </a:t>
            </a:r>
            <a:r>
              <a:rPr lang="en-US" sz="8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with_opt</a:t>
            </a:r>
            <a:r>
              <a:rPr lang="en-US" sz="8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=True, strict=True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8A777F7-E3E6-4C97-A61D-0AD229F79DE2}"/>
              </a:ext>
            </a:extLst>
          </p:cNvPr>
          <p:cNvSpPr txBox="1"/>
          <p:nvPr/>
        </p:nvSpPr>
        <p:spPr>
          <a:xfrm rot="16200000">
            <a:off x="260671" y="5385488"/>
            <a:ext cx="1131509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SaveModel</a:t>
            </a:r>
            <a:b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1F4064F-1E84-4F73-8D53-128B892F5E98}"/>
              </a:ext>
            </a:extLst>
          </p:cNvPr>
          <p:cNvSpPr txBox="1"/>
          <p:nvPr/>
        </p:nvSpPr>
        <p:spPr>
          <a:xfrm>
            <a:off x="1526422" y="5187615"/>
            <a:ext cx="34323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fr-FR" sz="11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fr-FR" sz="11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fr-FR" sz="11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need</a:t>
            </a:r>
            <a:r>
              <a:rPr lang="fr-FR" sz="1100" i="1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interrupt</a:t>
            </a:r>
            <a:r>
              <a:rPr lang="fr-FR" sz="1100" i="1" dirty="0">
                <a:latin typeface="Arial" panose="020B0604020202020204" pitchFamily="34" charset="0"/>
                <a:cs typeface="Arial" panose="020B0604020202020204" pitchFamily="34" charset="0"/>
              </a:rPr>
              <a:t> and restart training</a:t>
            </a:r>
          </a:p>
        </p:txBody>
      </p:sp>
    </p:spTree>
    <p:extLst>
      <p:ext uri="{BB962C8B-B14F-4D97-AF65-F5344CB8AC3E}">
        <p14:creationId xmlns:p14="http://schemas.microsoft.com/office/powerpoint/2010/main" val="23674737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645ED4F-D48D-4ED2-8343-F7750B275E4F}"/>
              </a:ext>
            </a:extLst>
          </p:cNvPr>
          <p:cNvSpPr txBox="1"/>
          <p:nvPr/>
        </p:nvSpPr>
        <p:spPr>
          <a:xfrm>
            <a:off x="585030" y="50334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Optimizers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DF4A5AC-B568-44D5-BDCC-4669C09F8F17}"/>
              </a:ext>
            </a:extLst>
          </p:cNvPr>
          <p:cNvSpPr txBox="1"/>
          <p:nvPr/>
        </p:nvSpPr>
        <p:spPr>
          <a:xfrm>
            <a:off x="1564692" y="1039784"/>
            <a:ext cx="860219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SGD 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params,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mom=0., wd=0.,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decouple_wd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D9162A6-97C3-40AE-B890-8B4AEFC1D260}"/>
              </a:ext>
            </a:extLst>
          </p:cNvPr>
          <p:cNvSpPr txBox="1"/>
          <p:nvPr/>
        </p:nvSpPr>
        <p:spPr>
          <a:xfrm>
            <a:off x="1564691" y="1741014"/>
            <a:ext cx="8602194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RMSProp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params,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sqr_mom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=0.99, mom=0., wd=0.,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decouple_wd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8F386E6C-E598-4875-992B-31F938F4F3F8}"/>
              </a:ext>
            </a:extLst>
          </p:cNvPr>
          <p:cNvSpPr txBox="1"/>
          <p:nvPr/>
        </p:nvSpPr>
        <p:spPr>
          <a:xfrm>
            <a:off x="1564691" y="2442244"/>
            <a:ext cx="860219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Adam(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params,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mom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=0.9,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sqr_mom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=0.99,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eps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=1e-5,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=0.01,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decouple_wd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7A846D5-3837-49CD-9A94-20B4E33713DC}"/>
              </a:ext>
            </a:extLst>
          </p:cNvPr>
          <p:cNvSpPr txBox="1"/>
          <p:nvPr/>
        </p:nvSpPr>
        <p:spPr>
          <a:xfrm>
            <a:off x="1564691" y="3143474"/>
            <a:ext cx="8602195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RAdam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params,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mom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=0.9,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sqr_mom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=0.99,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eps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=1e-5,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=0.01,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decouple_wd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E429731B-904A-4C72-AD98-0AFA67204333}"/>
              </a:ext>
            </a:extLst>
          </p:cNvPr>
          <p:cNvSpPr txBox="1"/>
          <p:nvPr/>
        </p:nvSpPr>
        <p:spPr>
          <a:xfrm>
            <a:off x="1564691" y="3844704"/>
            <a:ext cx="8602196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QHAdam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params,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mom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=0.999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sqr_mom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=0.999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nu_1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=0.7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nu_2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eps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=1e-8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=0.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decouple_wd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B0522459-FF30-4161-BC63-28206EE2B841}"/>
              </a:ext>
            </a:extLst>
          </p:cNvPr>
          <p:cNvSpPr txBox="1"/>
          <p:nvPr/>
        </p:nvSpPr>
        <p:spPr>
          <a:xfrm>
            <a:off x="1564688" y="4545934"/>
            <a:ext cx="8602196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Larc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params,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mom=0.9, clip=True,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trust_coeff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=0.02, eps=1e-8, wd=0.,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decouple_wd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5A06EF23-2B54-4F36-9FE8-8B56BFA07D2E}"/>
              </a:ext>
            </a:extLst>
          </p:cNvPr>
          <p:cNvSpPr txBox="1"/>
          <p:nvPr/>
        </p:nvSpPr>
        <p:spPr>
          <a:xfrm>
            <a:off x="1564688" y="5247164"/>
            <a:ext cx="8602196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Lamb(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params,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mom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=0.9,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sqr_mom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=0.99,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eps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=1e-5,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=0.,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decouple_wd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25FA75B-DB80-41F4-B087-0E27B3B029B4}"/>
              </a:ext>
            </a:extLst>
          </p:cNvPr>
          <p:cNvSpPr txBox="1"/>
          <p:nvPr/>
        </p:nvSpPr>
        <p:spPr>
          <a:xfrm>
            <a:off x="1564688" y="5948394"/>
            <a:ext cx="8602196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ranger(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p,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mom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=0.95,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=0.01,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eps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=1e-6, **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140733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645ED4F-D48D-4ED2-8343-F7750B275E4F}"/>
              </a:ext>
            </a:extLst>
          </p:cNvPr>
          <p:cNvSpPr txBox="1"/>
          <p:nvPr/>
        </p:nvSpPr>
        <p:spPr>
          <a:xfrm>
            <a:off x="585030" y="50334"/>
            <a:ext cx="6644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Optimizer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Hyperparameters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scheduling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DF4A5AC-B568-44D5-BDCC-4669C09F8F17}"/>
              </a:ext>
            </a:extLst>
          </p:cNvPr>
          <p:cNvSpPr txBox="1"/>
          <p:nvPr/>
        </p:nvSpPr>
        <p:spPr>
          <a:xfrm>
            <a:off x="585030" y="917824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SchedLin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(start, end)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768F1BE-B4DE-4C2C-817C-FC5968C79997}"/>
              </a:ext>
            </a:extLst>
          </p:cNvPr>
          <p:cNvSpPr txBox="1"/>
          <p:nvPr/>
        </p:nvSpPr>
        <p:spPr>
          <a:xfrm>
            <a:off x="585031" y="1337857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SchedCos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(start, end)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FE1E64D-D873-4877-8315-50C8A81D5607}"/>
              </a:ext>
            </a:extLst>
          </p:cNvPr>
          <p:cNvSpPr txBox="1"/>
          <p:nvPr/>
        </p:nvSpPr>
        <p:spPr>
          <a:xfrm>
            <a:off x="585031" y="1742006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SchedNo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(start, end)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0F2EBFD-B3FC-4DA2-B6E8-8BE3F9B190FB}"/>
              </a:ext>
            </a:extLst>
          </p:cNvPr>
          <p:cNvSpPr txBox="1"/>
          <p:nvPr/>
        </p:nvSpPr>
        <p:spPr>
          <a:xfrm>
            <a:off x="585031" y="2146155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SchedExp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(start, end)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F70BD0C-16DB-4D3E-95A7-CF753F12AB90}"/>
              </a:ext>
            </a:extLst>
          </p:cNvPr>
          <p:cNvSpPr txBox="1"/>
          <p:nvPr/>
        </p:nvSpPr>
        <p:spPr>
          <a:xfrm>
            <a:off x="585031" y="2550304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SchedPoly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(start, end, power)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11A0D59-FA1D-466E-B324-50519F473BB8}"/>
              </a:ext>
            </a:extLst>
          </p:cNvPr>
          <p:cNvSpPr txBox="1"/>
          <p:nvPr/>
        </p:nvSpPr>
        <p:spPr>
          <a:xfrm>
            <a:off x="585031" y="3175304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combine_scheds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pcts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scheds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F0E9B2A-131D-46E8-9ED9-2745F823BCCE}"/>
              </a:ext>
            </a:extLst>
          </p:cNvPr>
          <p:cNvSpPr txBox="1"/>
          <p:nvPr/>
        </p:nvSpPr>
        <p:spPr>
          <a:xfrm>
            <a:off x="585030" y="3605644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combined_cos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(pct, start, middle, end)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3D23416-8042-4444-95BD-09953F13C291}"/>
              </a:ext>
            </a:extLst>
          </p:cNvPr>
          <p:cNvSpPr txBox="1"/>
          <p:nvPr/>
        </p:nvSpPr>
        <p:spPr>
          <a:xfrm>
            <a:off x="585030" y="5099950"/>
            <a:ext cx="395270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ParamScheduler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scheds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A58F890-8483-4C53-A01F-39AB10B11ECE}"/>
              </a:ext>
            </a:extLst>
          </p:cNvPr>
          <p:cNvSpPr txBox="1"/>
          <p:nvPr/>
        </p:nvSpPr>
        <p:spPr>
          <a:xfrm>
            <a:off x="585031" y="4194459"/>
            <a:ext cx="84627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scheds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= { '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’:      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combined_cos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pct_start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lr_max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/div,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lr_max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lr_max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div_final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 '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mom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’: 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combined_cos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pct_start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, *(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self.moms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if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moms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None else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moms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))  }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5D89193-3BCB-4AB1-ACB6-1D57F37A8D67}"/>
              </a:ext>
            </a:extLst>
          </p:cNvPr>
          <p:cNvSpPr txBox="1"/>
          <p:nvPr/>
        </p:nvSpPr>
        <p:spPr>
          <a:xfrm>
            <a:off x="585030" y="5723746"/>
            <a:ext cx="9191131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learner.</a:t>
            </a:r>
            <a:r>
              <a:rPr lang="fr-FR" sz="1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fit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n_epoch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ParamScheduler</a:t>
            </a:r>
            <a:r>
              <a:rPr lang="fr-FR" sz="1600" b="1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1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scheds</a:t>
            </a:r>
            <a:r>
              <a:rPr lang="fr-FR" sz="1600" b="1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+L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reset_opt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reset_opt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fr-FR" sz="700" b="0" i="0" dirty="0">
              <a:solidFill>
                <a:srgbClr val="24292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[</a:t>
            </a:r>
            <a:r>
              <a:rPr lang="fr-F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before_batch</a:t>
            </a:r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   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n,f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scheds.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items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(): </a:t>
            </a:r>
            <a:r>
              <a:rPr lang="fr-FR" sz="1600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fr-FR" sz="1600" b="1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opt.</a:t>
            </a:r>
            <a:r>
              <a:rPr lang="fr-FR" sz="1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set_hyper</a:t>
            </a:r>
            <a:r>
              <a:rPr lang="fr-FR" sz="1600" b="1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(n, </a:t>
            </a:r>
            <a:r>
              <a:rPr lang="fr-FR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fr-FR" sz="1600" b="1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1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pct_train</a:t>
            </a:r>
            <a:r>
              <a:rPr lang="fr-FR" sz="1600" b="1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  <a:endParaRPr lang="fr-FR" sz="1600" b="1" dirty="0">
              <a:solidFill>
                <a:srgbClr val="24292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4824E42-0654-4720-9D80-EF88429FE01F}"/>
              </a:ext>
            </a:extLst>
          </p:cNvPr>
          <p:cNvSpPr txBox="1"/>
          <p:nvPr/>
        </p:nvSpPr>
        <p:spPr>
          <a:xfrm>
            <a:off x="4811220" y="933708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Linear schedule function from `start` to `end`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EB54AC4-C8FD-4C6C-8FC0-3BEF52BFEE7B}"/>
              </a:ext>
            </a:extLst>
          </p:cNvPr>
          <p:cNvSpPr txBox="1"/>
          <p:nvPr/>
        </p:nvSpPr>
        <p:spPr>
          <a:xfrm>
            <a:off x="4811220" y="1327977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Cosine schedule function from `start` to `end`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6C760F2-EDAC-4672-AE34-8D9C8711006D}"/>
              </a:ext>
            </a:extLst>
          </p:cNvPr>
          <p:cNvSpPr txBox="1"/>
          <p:nvPr/>
        </p:nvSpPr>
        <p:spPr>
          <a:xfrm>
            <a:off x="4811220" y="1740125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Constant schedule function with `start` value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B06CF75-AFD7-41AE-9EA8-C6340B4BBFE6}"/>
              </a:ext>
            </a:extLst>
          </p:cNvPr>
          <p:cNvSpPr txBox="1"/>
          <p:nvPr/>
        </p:nvSpPr>
        <p:spPr>
          <a:xfrm>
            <a:off x="4811220" y="2158043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Exponential schedule function from `start` to `end`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ECD36FD-A3F4-4D98-87BD-197E215CBF7C}"/>
              </a:ext>
            </a:extLst>
          </p:cNvPr>
          <p:cNvSpPr txBox="1"/>
          <p:nvPr/>
        </p:nvSpPr>
        <p:spPr>
          <a:xfrm>
            <a:off x="4811220" y="2548894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Polynomial schedule (of `power`) function from `start` to `end`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D701850-5492-4BFC-A5AF-6156F2B2F7D6}"/>
              </a:ext>
            </a:extLst>
          </p:cNvPr>
          <p:cNvSpPr txBox="1"/>
          <p:nvPr/>
        </p:nvSpPr>
        <p:spPr>
          <a:xfrm>
            <a:off x="4811220" y="3177360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Combine `scheds` according to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pcts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in one function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00A8424-6D69-47FA-BC0E-C2D4CA2BE060}"/>
              </a:ext>
            </a:extLst>
          </p:cNvPr>
          <p:cNvSpPr txBox="1"/>
          <p:nvPr/>
        </p:nvSpPr>
        <p:spPr>
          <a:xfrm>
            <a:off x="4811220" y="3600025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Scheduler with cosine annealing from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start`→`middle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&amp; `</a:t>
            </a:r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middle`→`end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F493241-799E-445B-ADFD-3CBAAD17B9CD}"/>
              </a:ext>
            </a:extLst>
          </p:cNvPr>
          <p:cNvSpPr txBox="1"/>
          <p:nvPr/>
        </p:nvSpPr>
        <p:spPr>
          <a:xfrm>
            <a:off x="4811220" y="5103566"/>
            <a:ext cx="682981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Schedule hyper-parameters according to `scheds`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3339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EA3E4F1-FC75-4D3C-A4C4-A41CF5102672}"/>
              </a:ext>
            </a:extLst>
          </p:cNvPr>
          <p:cNvSpPr txBox="1"/>
          <p:nvPr/>
        </p:nvSpPr>
        <p:spPr>
          <a:xfrm>
            <a:off x="585030" y="50334"/>
            <a:ext cx="3637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 - Vision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1E08DEF-189B-4A27-8D50-E51C220E91A8}"/>
              </a:ext>
            </a:extLst>
          </p:cNvPr>
          <p:cNvSpPr txBox="1"/>
          <p:nvPr/>
        </p:nvSpPr>
        <p:spPr>
          <a:xfrm>
            <a:off x="313122" y="866823"/>
            <a:ext cx="525077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create_body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arch,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n_in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=3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pretrained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cut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7DD24C2-7C57-4EBF-A740-7C50FEE7674A}"/>
              </a:ext>
            </a:extLst>
          </p:cNvPr>
          <p:cNvSpPr txBox="1"/>
          <p:nvPr/>
        </p:nvSpPr>
        <p:spPr>
          <a:xfrm>
            <a:off x="5790224" y="866823"/>
            <a:ext cx="608865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Cut off the body of a typically pretrained `arch` as determined by `cut`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3ADDC41-AF79-4659-8794-4B91CAD34864}"/>
              </a:ext>
            </a:extLst>
          </p:cNvPr>
          <p:cNvSpPr txBox="1"/>
          <p:nvPr/>
        </p:nvSpPr>
        <p:spPr>
          <a:xfrm>
            <a:off x="313122" y="1394206"/>
            <a:ext cx="525077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create_head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nf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n_out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lin_ftrs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=0.5,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concat_pool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=True,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first_bn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=True,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bn_final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lin_first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y_range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544D0A5-732F-432D-867A-F9211D75B3CC}"/>
              </a:ext>
            </a:extLst>
          </p:cNvPr>
          <p:cNvSpPr txBox="1"/>
          <p:nvPr/>
        </p:nvSpPr>
        <p:spPr>
          <a:xfrm>
            <a:off x="5790224" y="1394206"/>
            <a:ext cx="608865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Model head that takes `nf` features, runs through `lin_ftrs`, and out `n_out` classes.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845381D-0215-4B3A-8C77-6BB550E70175}"/>
              </a:ext>
            </a:extLst>
          </p:cNvPr>
          <p:cNvSpPr txBox="1"/>
          <p:nvPr/>
        </p:nvSpPr>
        <p:spPr>
          <a:xfrm>
            <a:off x="313122" y="2448360"/>
            <a:ext cx="525077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create_cnn_model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arch,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n_out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pretrained=True, cut=None,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n_in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=3,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nn.init.kaiming_normal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_,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custom_head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concat_pool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859D3DB-A6B1-47C8-BBB9-5D4E4C009DC3}"/>
              </a:ext>
            </a:extLst>
          </p:cNvPr>
          <p:cNvSpPr txBox="1"/>
          <p:nvPr/>
        </p:nvSpPr>
        <p:spPr>
          <a:xfrm>
            <a:off x="5790224" y="2448360"/>
            <a:ext cx="608865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>
                <a:latin typeface="Arial" panose="020B0604020202020204" pitchFamily="34" charset="0"/>
                <a:cs typeface="Arial" panose="020B0604020202020204" pitchFamily="34" charset="0"/>
              </a:rPr>
              <a:t>Create custom convnet architecture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B0AD881-B41A-46EF-8589-25CBFDE7AF70}"/>
              </a:ext>
            </a:extLst>
          </p:cNvPr>
          <p:cNvSpPr txBox="1"/>
          <p:nvPr/>
        </p:nvSpPr>
        <p:spPr>
          <a:xfrm>
            <a:off x="313122" y="4244010"/>
            <a:ext cx="608865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arch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 resnet18 | resnet34 | resnet50 | resnet101 | resnet152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CAB437F-5F5C-412A-AEE7-7E2DBD50951E}"/>
              </a:ext>
            </a:extLst>
          </p:cNvPr>
          <p:cNvSpPr txBox="1"/>
          <p:nvPr/>
        </p:nvSpPr>
        <p:spPr>
          <a:xfrm>
            <a:off x="326439" y="4649496"/>
            <a:ext cx="608865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arch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 xresnet18 | xresnet34 | xresnet50 | xresnet101 | xresnet152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B85B4E3-B55D-4336-B472-D02DC31B6CFD}"/>
              </a:ext>
            </a:extLst>
          </p:cNvPr>
          <p:cNvSpPr txBox="1"/>
          <p:nvPr/>
        </p:nvSpPr>
        <p:spPr>
          <a:xfrm>
            <a:off x="326439" y="5045265"/>
            <a:ext cx="608865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arch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squeezenet1_0 | squeezenet1_1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340DBC4-3A39-4FB2-A68F-FC29D496EE18}"/>
              </a:ext>
            </a:extLst>
          </p:cNvPr>
          <p:cNvSpPr txBox="1"/>
          <p:nvPr/>
        </p:nvSpPr>
        <p:spPr>
          <a:xfrm>
            <a:off x="326439" y="5435503"/>
            <a:ext cx="608865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arch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densenet121 | densenet169 | densenet201 | densenet161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9744E17-C528-471E-B678-ED67C769436B}"/>
              </a:ext>
            </a:extLst>
          </p:cNvPr>
          <p:cNvSpPr txBox="1"/>
          <p:nvPr/>
        </p:nvSpPr>
        <p:spPr>
          <a:xfrm>
            <a:off x="326439" y="5845001"/>
            <a:ext cx="608865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arch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= vgg11_bn | vgg13_bn | vgg16_bn | vgg19_bn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D3AF120-7C7C-48FB-ACC0-780219637D10}"/>
              </a:ext>
            </a:extLst>
          </p:cNvPr>
          <p:cNvSpPr txBox="1"/>
          <p:nvPr/>
        </p:nvSpPr>
        <p:spPr>
          <a:xfrm>
            <a:off x="326439" y="6254499"/>
            <a:ext cx="608865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arch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alexnet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7B3B9F8-1E30-42A6-82C8-E7192F1F97A6}"/>
              </a:ext>
            </a:extLst>
          </p:cNvPr>
          <p:cNvSpPr txBox="1"/>
          <p:nvPr/>
        </p:nvSpPr>
        <p:spPr>
          <a:xfrm>
            <a:off x="326439" y="3452461"/>
            <a:ext cx="525077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create_unet_model</a:t>
            </a:r>
            <a:r>
              <a:rPr lang="en-US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arch,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n_out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img_size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pretrained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cut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n_in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=3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BF69DEF-7A0B-4866-9B03-B18A7AED799F}"/>
              </a:ext>
            </a:extLst>
          </p:cNvPr>
          <p:cNvSpPr txBox="1"/>
          <p:nvPr/>
        </p:nvSpPr>
        <p:spPr>
          <a:xfrm>
            <a:off x="5803541" y="3452461"/>
            <a:ext cx="608865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>
                <a:latin typeface="Arial" panose="020B0604020202020204" pitchFamily="34" charset="0"/>
                <a:cs typeface="Arial" panose="020B0604020202020204" pitchFamily="34" charset="0"/>
              </a:rPr>
              <a:t>Create custom unet architecture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9167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8746CCB-1691-485D-A77C-138021AA0C70}"/>
              </a:ext>
            </a:extLst>
          </p:cNvPr>
          <p:cNvSpPr txBox="1"/>
          <p:nvPr/>
        </p:nvSpPr>
        <p:spPr>
          <a:xfrm>
            <a:off x="585030" y="50334"/>
            <a:ext cx="4373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 – Text, GAN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47C95AF-C38B-408F-BF56-4E6E89E7DA6D}"/>
              </a:ext>
            </a:extLst>
          </p:cNvPr>
          <p:cNvSpPr txBox="1"/>
          <p:nvPr/>
        </p:nvSpPr>
        <p:spPr>
          <a:xfrm>
            <a:off x="418452" y="1009682"/>
            <a:ext cx="547090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get_language_model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arch,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vocab_sz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config=None,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drop_mult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=1.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4D89C38-6AC3-4925-9F5F-FECA264CB940}"/>
              </a:ext>
            </a:extLst>
          </p:cNvPr>
          <p:cNvSpPr txBox="1"/>
          <p:nvPr/>
        </p:nvSpPr>
        <p:spPr>
          <a:xfrm>
            <a:off x="6096000" y="1009682"/>
            <a:ext cx="531075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Create a language model from `arch` and its `config`.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26F4469-6B6C-41C7-9176-B131F2BE086E}"/>
              </a:ext>
            </a:extLst>
          </p:cNvPr>
          <p:cNvSpPr txBox="1"/>
          <p:nvPr/>
        </p:nvSpPr>
        <p:spPr>
          <a:xfrm>
            <a:off x="418452" y="1472002"/>
            <a:ext cx="2929182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arch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AWD_LSTM | AWD_QRNN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9A8F21D-27A2-4509-AB71-755557BE4B6B}"/>
              </a:ext>
            </a:extLst>
          </p:cNvPr>
          <p:cNvSpPr txBox="1"/>
          <p:nvPr/>
        </p:nvSpPr>
        <p:spPr>
          <a:xfrm>
            <a:off x="418452" y="2165707"/>
            <a:ext cx="5470903" cy="769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get_text_classifier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arch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vocab_sz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n_class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seq_len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=72, config=None,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drop_mult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=1.,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lin_ftrs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=None, 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ps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pad_idx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=1,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max_len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=72*20,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y_range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B7FCF0C-6AAD-4A6A-A9D1-AA51308E4442}"/>
              </a:ext>
            </a:extLst>
          </p:cNvPr>
          <p:cNvSpPr txBox="1"/>
          <p:nvPr/>
        </p:nvSpPr>
        <p:spPr>
          <a:xfrm>
            <a:off x="6096000" y="2165707"/>
            <a:ext cx="5310753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Create a text classifier from `arch` and its `config`, maybe `pretrained`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4C8D380-70B4-41D1-9FF8-32E1E29A35E3}"/>
              </a:ext>
            </a:extLst>
          </p:cNvPr>
          <p:cNvSpPr txBox="1"/>
          <p:nvPr/>
        </p:nvSpPr>
        <p:spPr>
          <a:xfrm>
            <a:off x="418452" y="3120360"/>
            <a:ext cx="2929182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arch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AWD_LSTM | AWD_QRNN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ED32DD74-9746-45C2-93A3-54140A3278F4}"/>
              </a:ext>
            </a:extLst>
          </p:cNvPr>
          <p:cNvCxnSpPr>
            <a:cxnSpLocks/>
          </p:cNvCxnSpPr>
          <p:nvPr/>
        </p:nvCxnSpPr>
        <p:spPr>
          <a:xfrm>
            <a:off x="418452" y="3735092"/>
            <a:ext cx="10879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688B24B5-C339-41D4-A5B5-7DD38A91E953}"/>
              </a:ext>
            </a:extLst>
          </p:cNvPr>
          <p:cNvSpPr txBox="1"/>
          <p:nvPr/>
        </p:nvSpPr>
        <p:spPr>
          <a:xfrm>
            <a:off x="418452" y="4073372"/>
            <a:ext cx="5470903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basic_critic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in_size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n_channels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n_features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=64,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n_extra_layers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=0,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norm_type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NormType.Batch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76FC450-2579-4FF1-83BD-C9181D2EAAC5}"/>
              </a:ext>
            </a:extLst>
          </p:cNvPr>
          <p:cNvSpPr txBox="1"/>
          <p:nvPr/>
        </p:nvSpPr>
        <p:spPr>
          <a:xfrm>
            <a:off x="6096000" y="4073372"/>
            <a:ext cx="531075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 basic critic for images `n_channels` x `in_size` x `in_size`.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06CC5C8-AA2D-4ACF-A6C5-1CF2AE4C1CB2}"/>
              </a:ext>
            </a:extLst>
          </p:cNvPr>
          <p:cNvSpPr txBox="1"/>
          <p:nvPr/>
        </p:nvSpPr>
        <p:spPr>
          <a:xfrm>
            <a:off x="418452" y="4988817"/>
            <a:ext cx="5470903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basic_generator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out_size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n_channels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in_sz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=100,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n_features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=64,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n_extra_layers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=0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17A302F-E39A-46F4-9AC1-0AB7D8785F4D}"/>
              </a:ext>
            </a:extLst>
          </p:cNvPr>
          <p:cNvSpPr txBox="1"/>
          <p:nvPr/>
        </p:nvSpPr>
        <p:spPr>
          <a:xfrm>
            <a:off x="6096000" y="4988817"/>
            <a:ext cx="5310753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 basic generator from `in_sz` to images `n_channels` x `out_size` x `out_size`.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BD1C05A-1D11-4EB9-AA08-CD7DF0EF02D8}"/>
              </a:ext>
            </a:extLst>
          </p:cNvPr>
          <p:cNvSpPr txBox="1"/>
          <p:nvPr/>
        </p:nvSpPr>
        <p:spPr>
          <a:xfrm>
            <a:off x="418452" y="5904262"/>
            <a:ext cx="547090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gan_critic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n_channels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=3,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nf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=128,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n_blocks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=3, p=0.15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54AD857-488C-4F0D-9F58-E34CA2F9D4C7}"/>
              </a:ext>
            </a:extLst>
          </p:cNvPr>
          <p:cNvSpPr txBox="1"/>
          <p:nvPr/>
        </p:nvSpPr>
        <p:spPr>
          <a:xfrm>
            <a:off x="6096000" y="5904262"/>
            <a:ext cx="531075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Critic to train a `GAN`.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44824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063E7C5-46DC-4BD6-BDB5-0E787CB04F6B}"/>
              </a:ext>
            </a:extLst>
          </p:cNvPr>
          <p:cNvSpPr txBox="1"/>
          <p:nvPr/>
        </p:nvSpPr>
        <p:spPr>
          <a:xfrm>
            <a:off x="568252" y="50334"/>
            <a:ext cx="7879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Modules –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Shapes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Pooling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7D1B728-2777-462D-AD9B-773F36802C3B}"/>
              </a:ext>
            </a:extLst>
          </p:cNvPr>
          <p:cNvSpPr txBox="1"/>
          <p:nvPr/>
        </p:nvSpPr>
        <p:spPr>
          <a:xfrm>
            <a:off x="418453" y="1769095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Identity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CBD6111-956B-4792-81C3-5C932D06EF7F}"/>
              </a:ext>
            </a:extLst>
          </p:cNvPr>
          <p:cNvSpPr txBox="1"/>
          <p:nvPr/>
        </p:nvSpPr>
        <p:spPr>
          <a:xfrm>
            <a:off x="2680399" y="1769095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>
                <a:latin typeface="Arial" panose="020B0604020202020204" pitchFamily="34" charset="0"/>
                <a:cs typeface="Arial" panose="020B0604020202020204" pitchFamily="34" charset="0"/>
              </a:rPr>
              <a:t>Do nothing at all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99FF15-EFD3-464B-BA72-6073AFBBC4DF}"/>
              </a:ext>
            </a:extLst>
          </p:cNvPr>
          <p:cNvSpPr txBox="1"/>
          <p:nvPr/>
        </p:nvSpPr>
        <p:spPr>
          <a:xfrm>
            <a:off x="418453" y="2488030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Lambda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B9E766F-B370-4B28-91AA-AA81E5BF1767}"/>
              </a:ext>
            </a:extLst>
          </p:cNvPr>
          <p:cNvSpPr txBox="1"/>
          <p:nvPr/>
        </p:nvSpPr>
        <p:spPr>
          <a:xfrm>
            <a:off x="2680399" y="2488030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An easy way to create a pytorch layer for a simple `func`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EE599AB-6618-456D-AF31-56DE21C840F0}"/>
              </a:ext>
            </a:extLst>
          </p:cNvPr>
          <p:cNvSpPr txBox="1"/>
          <p:nvPr/>
        </p:nvSpPr>
        <p:spPr>
          <a:xfrm>
            <a:off x="418453" y="3267210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PartialLambda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C9A2FA1-59B4-4BB9-AE16-566D58ABF6CC}"/>
              </a:ext>
            </a:extLst>
          </p:cNvPr>
          <p:cNvSpPr txBox="1"/>
          <p:nvPr/>
        </p:nvSpPr>
        <p:spPr>
          <a:xfrm>
            <a:off x="2680399" y="3267210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Layer that applies `partial(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**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344F505-EE4B-4474-BDD2-F14E446087F6}"/>
              </a:ext>
            </a:extLst>
          </p:cNvPr>
          <p:cNvSpPr txBox="1"/>
          <p:nvPr/>
        </p:nvSpPr>
        <p:spPr>
          <a:xfrm>
            <a:off x="418453" y="4216872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Flatten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9012F20-8882-4AB6-AACC-D5EE1D14B801}"/>
              </a:ext>
            </a:extLst>
          </p:cNvPr>
          <p:cNvSpPr txBox="1"/>
          <p:nvPr/>
        </p:nvSpPr>
        <p:spPr>
          <a:xfrm>
            <a:off x="2680399" y="4216872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Flatten `x` to a single dimension, e.g. at end of a model. `full` for rank-1 tensor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BFFB975-5995-491D-BD4D-340F3FF306D8}"/>
              </a:ext>
            </a:extLst>
          </p:cNvPr>
          <p:cNvSpPr txBox="1"/>
          <p:nvPr/>
        </p:nvSpPr>
        <p:spPr>
          <a:xfrm>
            <a:off x="418453" y="5287971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9735325-6748-42EE-87F0-6F8A287053C2}"/>
              </a:ext>
            </a:extLst>
          </p:cNvPr>
          <p:cNvSpPr txBox="1"/>
          <p:nvPr/>
        </p:nvSpPr>
        <p:spPr>
          <a:xfrm>
            <a:off x="2680399" y="5287971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>
                <a:latin typeface="Arial" panose="020B0604020202020204" pitchFamily="34" charset="0"/>
                <a:cs typeface="Arial" panose="020B0604020202020204" pitchFamily="34" charset="0"/>
              </a:rPr>
              <a:t>Reshape `x` to `size`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245D7CC-B75D-4EB2-A2C6-0222471EF687}"/>
              </a:ext>
            </a:extLst>
          </p:cNvPr>
          <p:cNvSpPr txBox="1"/>
          <p:nvPr/>
        </p:nvSpPr>
        <p:spPr>
          <a:xfrm>
            <a:off x="418453" y="5897405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ResizeBatch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62E42B0-1161-4188-8EEE-8110525208F9}"/>
              </a:ext>
            </a:extLst>
          </p:cNvPr>
          <p:cNvSpPr txBox="1"/>
          <p:nvPr/>
        </p:nvSpPr>
        <p:spPr>
          <a:xfrm>
            <a:off x="2680399" y="5897405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Reshape `x` to `size`, keeping batch dim the same size"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F6C5A5A-41E3-45C5-91E0-7F7DF12A1D66}"/>
              </a:ext>
            </a:extLst>
          </p:cNvPr>
          <p:cNvSpPr txBox="1"/>
          <p:nvPr/>
        </p:nvSpPr>
        <p:spPr>
          <a:xfrm>
            <a:off x="6320724" y="1009682"/>
            <a:ext cx="207677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AdaptiveConcatPool1d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8C102A7-A592-46D7-BE42-59EC71A4C569}"/>
              </a:ext>
            </a:extLst>
          </p:cNvPr>
          <p:cNvSpPr txBox="1"/>
          <p:nvPr/>
        </p:nvSpPr>
        <p:spPr>
          <a:xfrm>
            <a:off x="8582670" y="1009682"/>
            <a:ext cx="333294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Layer that concats `AdaptiveAvgPool1d` and `AdaptiveMaxPool1d`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EDC3B2B-FCD4-4D16-9042-85F20B4E3942}"/>
              </a:ext>
            </a:extLst>
          </p:cNvPr>
          <p:cNvSpPr txBox="1"/>
          <p:nvPr/>
        </p:nvSpPr>
        <p:spPr>
          <a:xfrm>
            <a:off x="6320724" y="2093052"/>
            <a:ext cx="207677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AdaptiveConcatPool2d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1CE9D9F-B8D2-45C9-8AD1-B7CFAA90D5F8}"/>
              </a:ext>
            </a:extLst>
          </p:cNvPr>
          <p:cNvSpPr txBox="1"/>
          <p:nvPr/>
        </p:nvSpPr>
        <p:spPr>
          <a:xfrm>
            <a:off x="8582670" y="2093052"/>
            <a:ext cx="333294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Layer that concats `AdaptiveAvgPool2d` and `AdaptiveMaxPool2d`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ED8B751-19FE-487B-B915-51F16CD6B9AA}"/>
              </a:ext>
            </a:extLst>
          </p:cNvPr>
          <p:cNvSpPr txBox="1"/>
          <p:nvPr/>
        </p:nvSpPr>
        <p:spPr>
          <a:xfrm>
            <a:off x="6320724" y="3176422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PoolFlatten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5D1A9D87-3858-4F7F-9AB5-E3DEF47DE636}"/>
              </a:ext>
            </a:extLst>
          </p:cNvPr>
          <p:cNvSpPr txBox="1"/>
          <p:nvPr/>
        </p:nvSpPr>
        <p:spPr>
          <a:xfrm>
            <a:off x="8582670" y="3176422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Combine `nn.AdaptiveAvgPool2d` and `Flatten`.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CE86DF2-A18C-4106-9E90-4FF8726EE8D6}"/>
              </a:ext>
            </a:extLst>
          </p:cNvPr>
          <p:cNvSpPr txBox="1"/>
          <p:nvPr/>
        </p:nvSpPr>
        <p:spPr>
          <a:xfrm>
            <a:off x="6320724" y="4013570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AdaptiveAvgPool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F0ABFD2-7331-4401-B7F9-34BC26E2542B}"/>
              </a:ext>
            </a:extLst>
          </p:cNvPr>
          <p:cNvSpPr txBox="1"/>
          <p:nvPr/>
        </p:nvSpPr>
        <p:spPr>
          <a:xfrm>
            <a:off x="8582670" y="4013570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nn.AdaptiveAvgPool layer for `ndim`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3DA3C27-B1B1-4CE8-B1DC-E69FB92E0AF6}"/>
              </a:ext>
            </a:extLst>
          </p:cNvPr>
          <p:cNvSpPr txBox="1"/>
          <p:nvPr/>
        </p:nvSpPr>
        <p:spPr>
          <a:xfrm>
            <a:off x="6320724" y="4604498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MaxPool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E81D6B4-FED2-4138-87CE-C9E8201876AF}"/>
              </a:ext>
            </a:extLst>
          </p:cNvPr>
          <p:cNvSpPr txBox="1"/>
          <p:nvPr/>
        </p:nvSpPr>
        <p:spPr>
          <a:xfrm>
            <a:off x="8582670" y="4604498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nn.MaxPool layer for `ndim`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5624DD9-799D-4E30-8C7B-8B61B4BE378A}"/>
              </a:ext>
            </a:extLst>
          </p:cNvPr>
          <p:cNvSpPr txBox="1"/>
          <p:nvPr/>
        </p:nvSpPr>
        <p:spPr>
          <a:xfrm>
            <a:off x="6320724" y="5229560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AvgPool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92957D4-179B-4DD9-877D-E4477BCE7ED6}"/>
              </a:ext>
            </a:extLst>
          </p:cNvPr>
          <p:cNvSpPr txBox="1"/>
          <p:nvPr/>
        </p:nvSpPr>
        <p:spPr>
          <a:xfrm>
            <a:off x="8582670" y="5229560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>
                <a:latin typeface="Arial" panose="020B0604020202020204" pitchFamily="34" charset="0"/>
                <a:cs typeface="Arial" panose="020B0604020202020204" pitchFamily="34" charset="0"/>
              </a:rPr>
              <a:t>nn.AvgPool layer for `ndim`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1B89161-24C3-4035-9193-6E44044DF1A1}"/>
              </a:ext>
            </a:extLst>
          </p:cNvPr>
          <p:cNvSpPr txBox="1"/>
          <p:nvPr/>
        </p:nvSpPr>
        <p:spPr>
          <a:xfrm>
            <a:off x="418453" y="1014838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B67B19B-4E94-4EED-8D69-B2AA5DC7F9DA}"/>
              </a:ext>
            </a:extLst>
          </p:cNvPr>
          <p:cNvSpPr txBox="1"/>
          <p:nvPr/>
        </p:nvSpPr>
        <p:spPr>
          <a:xfrm>
            <a:off x="2680399" y="1014839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Same as `nn.Module`, but no need for subclasses to call `super().__init__`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734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92F5EF5-ED7C-4B30-A703-156C9BD7426F}"/>
              </a:ext>
            </a:extLst>
          </p:cNvPr>
          <p:cNvSpPr txBox="1"/>
          <p:nvPr/>
        </p:nvSpPr>
        <p:spPr>
          <a:xfrm>
            <a:off x="568252" y="50334"/>
            <a:ext cx="7277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Modules – Combine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In &amp; Out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6EEA92D-AD5C-4691-A0F6-F7958AF5E84C}"/>
              </a:ext>
            </a:extLst>
          </p:cNvPr>
          <p:cNvSpPr txBox="1"/>
          <p:nvPr/>
        </p:nvSpPr>
        <p:spPr>
          <a:xfrm>
            <a:off x="6368957" y="3815413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Debugger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62007A1-90EF-448C-BD5C-74C34C88B9BA}"/>
              </a:ext>
            </a:extLst>
          </p:cNvPr>
          <p:cNvSpPr txBox="1"/>
          <p:nvPr/>
        </p:nvSpPr>
        <p:spPr>
          <a:xfrm>
            <a:off x="8630903" y="3815413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>
                <a:latin typeface="Arial" panose="020B0604020202020204" pitchFamily="34" charset="0"/>
                <a:cs typeface="Arial" panose="020B0604020202020204" pitchFamily="34" charset="0"/>
              </a:rPr>
              <a:t>A module to debug inside a model.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AEB784D-828F-4DD3-9E24-CA29983133CE}"/>
              </a:ext>
            </a:extLst>
          </p:cNvPr>
          <p:cNvSpPr txBox="1"/>
          <p:nvPr/>
        </p:nvSpPr>
        <p:spPr>
          <a:xfrm>
            <a:off x="6369803" y="870199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Embedding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111855C-1F5E-44EA-AE7B-5DC5309EBE6B}"/>
              </a:ext>
            </a:extLst>
          </p:cNvPr>
          <p:cNvSpPr txBox="1"/>
          <p:nvPr/>
        </p:nvSpPr>
        <p:spPr>
          <a:xfrm>
            <a:off x="8631749" y="870200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Embedding layer with truncated normal initialization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5A191F9-4F41-48C6-8F60-6C6224480D02}"/>
              </a:ext>
            </a:extLst>
          </p:cNvPr>
          <p:cNvSpPr txBox="1"/>
          <p:nvPr/>
        </p:nvSpPr>
        <p:spPr>
          <a:xfrm>
            <a:off x="6369803" y="1285698"/>
            <a:ext cx="1642821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trunc_normal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98D889A-EE36-4E5D-A0A6-E915C7A9AE96}"/>
              </a:ext>
            </a:extLst>
          </p:cNvPr>
          <p:cNvSpPr txBox="1"/>
          <p:nvPr/>
        </p:nvSpPr>
        <p:spPr>
          <a:xfrm>
            <a:off x="6369803" y="2187553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SigmoidRange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71ED162-4149-4424-A4F2-B22E77B4E25B}"/>
              </a:ext>
            </a:extLst>
          </p:cNvPr>
          <p:cNvSpPr txBox="1"/>
          <p:nvPr/>
        </p:nvSpPr>
        <p:spPr>
          <a:xfrm>
            <a:off x="8631749" y="2187553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Sigmoid module with range `(low, high)`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8A3B026-FCD2-4E58-9E2B-8F296DEA7431}"/>
              </a:ext>
            </a:extLst>
          </p:cNvPr>
          <p:cNvSpPr txBox="1"/>
          <p:nvPr/>
        </p:nvSpPr>
        <p:spPr>
          <a:xfrm>
            <a:off x="362959" y="870199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sequential(*args)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A463333-6F40-4366-A12F-70E695577D9C}"/>
              </a:ext>
            </a:extLst>
          </p:cNvPr>
          <p:cNvSpPr txBox="1"/>
          <p:nvPr/>
        </p:nvSpPr>
        <p:spPr>
          <a:xfrm>
            <a:off x="2624905" y="870199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Create an `nn.Sequential`, wrapping items with `Lambda` if needed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605A2C2-DEC5-4CF1-ADD5-0C63A8FED9FC}"/>
              </a:ext>
            </a:extLst>
          </p:cNvPr>
          <p:cNvSpPr txBox="1"/>
          <p:nvPr/>
        </p:nvSpPr>
        <p:spPr>
          <a:xfrm>
            <a:off x="362959" y="1774260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SequentialEx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74AD306-8D9E-4C61-BC96-01CF920C30B3}"/>
              </a:ext>
            </a:extLst>
          </p:cNvPr>
          <p:cNvSpPr txBox="1"/>
          <p:nvPr/>
        </p:nvSpPr>
        <p:spPr>
          <a:xfrm>
            <a:off x="2624905" y="1774260"/>
            <a:ext cx="333294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Like `nn.Sequential`, but with ModuleList semantics, and can access module input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0D40F7C-8216-4F46-87D2-EB67AC66E9CA}"/>
              </a:ext>
            </a:extLst>
          </p:cNvPr>
          <p:cNvSpPr txBox="1"/>
          <p:nvPr/>
        </p:nvSpPr>
        <p:spPr>
          <a:xfrm>
            <a:off x="362959" y="3150032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MergeLayer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B42CB6B-8043-4715-B76A-DCC4F39E7F51}"/>
              </a:ext>
            </a:extLst>
          </p:cNvPr>
          <p:cNvSpPr txBox="1"/>
          <p:nvPr/>
        </p:nvSpPr>
        <p:spPr>
          <a:xfrm>
            <a:off x="2624905" y="3150032"/>
            <a:ext cx="333294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Merge a shortcut with the result of the module by adding them or concatenating them if `dense=True`.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A7639B2-940F-41E5-9189-5C1280254855}"/>
              </a:ext>
            </a:extLst>
          </p:cNvPr>
          <p:cNvSpPr txBox="1"/>
          <p:nvPr/>
        </p:nvSpPr>
        <p:spPr>
          <a:xfrm>
            <a:off x="362959" y="4228742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Cat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3B1D1E2-BDC8-4CAE-A330-B41CABDADF38}"/>
              </a:ext>
            </a:extLst>
          </p:cNvPr>
          <p:cNvSpPr txBox="1"/>
          <p:nvPr/>
        </p:nvSpPr>
        <p:spPr>
          <a:xfrm>
            <a:off x="2624905" y="4228742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Concatenate layers outputs over a given dim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4BD86E8-EFCF-4381-9F1E-E5862D206489}"/>
              </a:ext>
            </a:extLst>
          </p:cNvPr>
          <p:cNvSpPr txBox="1"/>
          <p:nvPr/>
        </p:nvSpPr>
        <p:spPr>
          <a:xfrm>
            <a:off x="362959" y="5061230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ProdLayer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34F26DA-DE00-4898-A422-BEA8694052EE}"/>
              </a:ext>
            </a:extLst>
          </p:cNvPr>
          <p:cNvSpPr txBox="1"/>
          <p:nvPr/>
        </p:nvSpPr>
        <p:spPr>
          <a:xfrm>
            <a:off x="2624905" y="5061230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Merge a shortcut with the result of the module by multiplying them.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8F9A635F-D806-4BD4-910B-F49128F1AC3E}"/>
              </a:ext>
            </a:extLst>
          </p:cNvPr>
          <p:cNvCxnSpPr/>
          <p:nvPr/>
        </p:nvCxnSpPr>
        <p:spPr>
          <a:xfrm>
            <a:off x="6368957" y="3309369"/>
            <a:ext cx="5578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829924BA-C748-4BE2-89E3-4681E17B2066}"/>
              </a:ext>
            </a:extLst>
          </p:cNvPr>
          <p:cNvSpPr txBox="1"/>
          <p:nvPr/>
        </p:nvSpPr>
        <p:spPr>
          <a:xfrm>
            <a:off x="6368957" y="4470450"/>
            <a:ext cx="207677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children_and_parameters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(m)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0517F75-9C9E-4AB0-A4B7-79B1EBB13BB7}"/>
              </a:ext>
            </a:extLst>
          </p:cNvPr>
          <p:cNvSpPr txBox="1"/>
          <p:nvPr/>
        </p:nvSpPr>
        <p:spPr>
          <a:xfrm>
            <a:off x="8630903" y="4470450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Return the children of `m` and its direct parameters not registered in modules.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42A727C-470D-45EB-AC1D-0393D5F6C239}"/>
              </a:ext>
            </a:extLst>
          </p:cNvPr>
          <p:cNvSpPr txBox="1"/>
          <p:nvPr/>
        </p:nvSpPr>
        <p:spPr>
          <a:xfrm>
            <a:off x="6368957" y="5562154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flatten_model(m)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ECECE1F-E8D4-4F97-9583-A9E7872DFFB2}"/>
              </a:ext>
            </a:extLst>
          </p:cNvPr>
          <p:cNvSpPr txBox="1"/>
          <p:nvPr/>
        </p:nvSpPr>
        <p:spPr>
          <a:xfrm>
            <a:off x="8630903" y="5562154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Return the list of all submodules and parameters of `m`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4D0888B9-C08E-4090-BB4D-CA48A2FBC05B}"/>
              </a:ext>
            </a:extLst>
          </p:cNvPr>
          <p:cNvSpPr txBox="1"/>
          <p:nvPr/>
        </p:nvSpPr>
        <p:spPr>
          <a:xfrm>
            <a:off x="362959" y="5893717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ResizeToOrig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0BA37716-3F16-4BE9-A6B3-30DD473CBF69}"/>
              </a:ext>
            </a:extLst>
          </p:cNvPr>
          <p:cNvSpPr txBox="1"/>
          <p:nvPr/>
        </p:nvSpPr>
        <p:spPr>
          <a:xfrm>
            <a:off x="2624905" y="5893718"/>
            <a:ext cx="333294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When used with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SequentialEx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resizes the input of the module to the shape of the input of the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SequentialEx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block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494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063E7C5-46DC-4BD6-BDB5-0E787CB04F6B}"/>
              </a:ext>
            </a:extLst>
          </p:cNvPr>
          <p:cNvSpPr txBox="1"/>
          <p:nvPr/>
        </p:nvSpPr>
        <p:spPr>
          <a:xfrm>
            <a:off x="568252" y="50334"/>
            <a:ext cx="6477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Modules – Activations &amp;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Norms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7D1B728-2777-462D-AD9B-773F36802C3B}"/>
              </a:ext>
            </a:extLst>
          </p:cNvPr>
          <p:cNvSpPr txBox="1"/>
          <p:nvPr/>
        </p:nvSpPr>
        <p:spPr>
          <a:xfrm>
            <a:off x="394552" y="5045700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CBD6111-956B-4792-81C3-5C932D06EF7F}"/>
              </a:ext>
            </a:extLst>
          </p:cNvPr>
          <p:cNvSpPr txBox="1"/>
          <p:nvPr/>
        </p:nvSpPr>
        <p:spPr>
          <a:xfrm>
            <a:off x="2656498" y="5153422"/>
            <a:ext cx="2808506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Same as `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torch.sigmoid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`, plus clamping to `(eps,1-eps)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6B8178C3-D45F-438E-BB28-4D5DFDFE2DC5}"/>
              </a:ext>
            </a:extLst>
          </p:cNvPr>
          <p:cNvSpPr txBox="1"/>
          <p:nvPr/>
        </p:nvSpPr>
        <p:spPr>
          <a:xfrm>
            <a:off x="6277499" y="992904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BatchNorm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6520AC80-8A67-4C1E-9A98-85BEFA6EC57C}"/>
              </a:ext>
            </a:extLst>
          </p:cNvPr>
          <p:cNvSpPr txBox="1"/>
          <p:nvPr/>
        </p:nvSpPr>
        <p:spPr>
          <a:xfrm>
            <a:off x="8539445" y="992904"/>
            <a:ext cx="333294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BatchNorm layer with `nf` features and `ndim` initialized depending on `norm_type`.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01F85E64-4F0A-4919-A532-9E8F8A439F27}"/>
              </a:ext>
            </a:extLst>
          </p:cNvPr>
          <p:cNvSpPr txBox="1"/>
          <p:nvPr/>
        </p:nvSpPr>
        <p:spPr>
          <a:xfrm>
            <a:off x="6277499" y="2125697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InstanceNorm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79717F2-39FB-43EB-8E12-13DAE3C3A945}"/>
              </a:ext>
            </a:extLst>
          </p:cNvPr>
          <p:cNvSpPr txBox="1"/>
          <p:nvPr/>
        </p:nvSpPr>
        <p:spPr>
          <a:xfrm>
            <a:off x="8539445" y="2125697"/>
            <a:ext cx="333294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InstanceNorm layer with `nf` features and `ndim` initialized depending on `norm_type`.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8EEF10A-1CDB-41AC-962E-179302E14B21}"/>
              </a:ext>
            </a:extLst>
          </p:cNvPr>
          <p:cNvSpPr txBox="1"/>
          <p:nvPr/>
        </p:nvSpPr>
        <p:spPr>
          <a:xfrm>
            <a:off x="6277499" y="3258490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BatchNorm1dFlat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16865C05-69D2-4ECB-A043-EACB6388975C}"/>
              </a:ext>
            </a:extLst>
          </p:cNvPr>
          <p:cNvSpPr txBox="1"/>
          <p:nvPr/>
        </p:nvSpPr>
        <p:spPr>
          <a:xfrm>
            <a:off x="8539445" y="3258490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`nn.BatchNorm1d`, but first flattens leading dimensions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0A293D4A-0468-4D09-9B54-21AD1C07B911}"/>
              </a:ext>
            </a:extLst>
          </p:cNvPr>
          <p:cNvSpPr txBox="1"/>
          <p:nvPr/>
        </p:nvSpPr>
        <p:spPr>
          <a:xfrm>
            <a:off x="6277499" y="4145061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LinBnDrop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F8B1139F-7424-4BF0-BCDC-4BE3379B73D6}"/>
              </a:ext>
            </a:extLst>
          </p:cNvPr>
          <p:cNvSpPr txBox="1"/>
          <p:nvPr/>
        </p:nvSpPr>
        <p:spPr>
          <a:xfrm>
            <a:off x="8539445" y="4145061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Module grouping `BatchNorm1d`, `Dropout` and `Linear` layers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A7FB8532-D682-4A82-A143-96F8F7745441}"/>
              </a:ext>
            </a:extLst>
          </p:cNvPr>
          <p:cNvSpPr txBox="1"/>
          <p:nvPr/>
        </p:nvSpPr>
        <p:spPr>
          <a:xfrm>
            <a:off x="388222" y="866033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F.relu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D1548A50-67FB-429F-A0AE-CF790AFBD4D4}"/>
              </a:ext>
            </a:extLst>
          </p:cNvPr>
          <p:cNvSpPr txBox="1"/>
          <p:nvPr/>
        </p:nvSpPr>
        <p:spPr>
          <a:xfrm>
            <a:off x="388222" y="1296921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F.relu6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49AF7E2B-E13A-4C26-A42B-7FCB529A8DE5}"/>
              </a:ext>
            </a:extLst>
          </p:cNvPr>
          <p:cNvSpPr txBox="1"/>
          <p:nvPr/>
        </p:nvSpPr>
        <p:spPr>
          <a:xfrm>
            <a:off x="388222" y="1727809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F.leaky_relu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538E4188-3937-44BA-86A6-1848AFE970E5}"/>
              </a:ext>
            </a:extLst>
          </p:cNvPr>
          <p:cNvSpPr txBox="1"/>
          <p:nvPr/>
        </p:nvSpPr>
        <p:spPr>
          <a:xfrm>
            <a:off x="388222" y="3515288"/>
            <a:ext cx="4291336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>
                <a:latin typeface="Arial" panose="020B0604020202020204" pitchFamily="34" charset="0"/>
                <a:cs typeface="Arial" panose="020B0604020202020204" pitchFamily="34" charset="0"/>
              </a:rPr>
              <a:t>__default_init__ = kaiming_uniform_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2E8658EB-1761-4566-BB49-260BDD2F75D5}"/>
              </a:ext>
            </a:extLst>
          </p:cNvPr>
          <p:cNvSpPr txBox="1"/>
          <p:nvPr/>
        </p:nvSpPr>
        <p:spPr>
          <a:xfrm>
            <a:off x="2602784" y="866033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nn.ReLU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6D6E1D4E-9D85-492D-90E5-9B55FEB9EE04}"/>
              </a:ext>
            </a:extLst>
          </p:cNvPr>
          <p:cNvSpPr txBox="1"/>
          <p:nvPr/>
        </p:nvSpPr>
        <p:spPr>
          <a:xfrm>
            <a:off x="2602784" y="1296921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nn.ReLU6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38A8BFA3-EB91-4B5F-84E0-0A59A51C672D}"/>
              </a:ext>
            </a:extLst>
          </p:cNvPr>
          <p:cNvSpPr txBox="1"/>
          <p:nvPr/>
        </p:nvSpPr>
        <p:spPr>
          <a:xfrm>
            <a:off x="2602784" y="1727809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nn.LeakyReLU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EB2EF10D-C567-4CBF-BD12-3CDE472FB21F}"/>
              </a:ext>
            </a:extLst>
          </p:cNvPr>
          <p:cNvSpPr txBox="1"/>
          <p:nvPr/>
        </p:nvSpPr>
        <p:spPr>
          <a:xfrm>
            <a:off x="394552" y="5496321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7C992F22-62C9-48A6-810F-B5DD7837A012}"/>
              </a:ext>
            </a:extLst>
          </p:cNvPr>
          <p:cNvSpPr txBox="1"/>
          <p:nvPr/>
        </p:nvSpPr>
        <p:spPr>
          <a:xfrm>
            <a:off x="383214" y="4183924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F.sigmoid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A6BB9618-7A7A-41F6-97FE-7DDF5E795954}"/>
              </a:ext>
            </a:extLst>
          </p:cNvPr>
          <p:cNvSpPr txBox="1"/>
          <p:nvPr/>
        </p:nvSpPr>
        <p:spPr>
          <a:xfrm>
            <a:off x="383214" y="4614812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F.tanh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E755FC40-679A-4771-8E38-392301A78169}"/>
              </a:ext>
            </a:extLst>
          </p:cNvPr>
          <p:cNvSpPr txBox="1"/>
          <p:nvPr/>
        </p:nvSpPr>
        <p:spPr>
          <a:xfrm>
            <a:off x="2597776" y="4183924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nn.Sigmoid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CA5FB67F-0591-41D5-9D9A-F6C769615123}"/>
              </a:ext>
            </a:extLst>
          </p:cNvPr>
          <p:cNvSpPr txBox="1"/>
          <p:nvPr/>
        </p:nvSpPr>
        <p:spPr>
          <a:xfrm>
            <a:off x="2597776" y="4614812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nn.Tanh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AA88414F-4CD4-4B74-9A52-7A8D74D2A839}"/>
              </a:ext>
            </a:extLst>
          </p:cNvPr>
          <p:cNvSpPr txBox="1"/>
          <p:nvPr/>
        </p:nvSpPr>
        <p:spPr>
          <a:xfrm>
            <a:off x="383214" y="5946942"/>
            <a:ext cx="4291336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>
                <a:latin typeface="Arial" panose="020B0604020202020204" pitchFamily="34" charset="0"/>
                <a:cs typeface="Arial" panose="020B0604020202020204" pitchFamily="34" charset="0"/>
              </a:rPr>
              <a:t>__default_init__ = xavier_uniform_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8040D0D8-19AF-41FA-880F-BD4FE854F38C}"/>
              </a:ext>
            </a:extLst>
          </p:cNvPr>
          <p:cNvSpPr txBox="1"/>
          <p:nvPr/>
        </p:nvSpPr>
        <p:spPr>
          <a:xfrm>
            <a:off x="394552" y="6366130"/>
            <a:ext cx="60985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defaults.activation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nn.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663EBD0F-2970-4493-ABAD-50A3E0D64F59}"/>
              </a:ext>
            </a:extLst>
          </p:cNvPr>
          <p:cNvSpPr txBox="1"/>
          <p:nvPr/>
        </p:nvSpPr>
        <p:spPr>
          <a:xfrm>
            <a:off x="6277499" y="5634901"/>
            <a:ext cx="497669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init_default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m,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nn.init.kaiming_normal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99220D45-9E44-4FC2-B35D-3ACAB71907E5}"/>
              </a:ext>
            </a:extLst>
          </p:cNvPr>
          <p:cNvSpPr txBox="1"/>
          <p:nvPr/>
        </p:nvSpPr>
        <p:spPr>
          <a:xfrm>
            <a:off x="6293844" y="6145022"/>
            <a:ext cx="497669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init_linear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act_func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='auto',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bias_std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=0.01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95BF50E-79F4-411D-971F-BA1B649066EF}"/>
              </a:ext>
            </a:extLst>
          </p:cNvPr>
          <p:cNvSpPr txBox="1"/>
          <p:nvPr/>
        </p:nvSpPr>
        <p:spPr>
          <a:xfrm>
            <a:off x="2602784" y="2167167"/>
            <a:ext cx="2808506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`F.leaky_relu` with 0.3 slope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839D939-0A89-435D-9840-F073AA926BF3}"/>
              </a:ext>
            </a:extLst>
          </p:cNvPr>
          <p:cNvSpPr txBox="1"/>
          <p:nvPr/>
        </p:nvSpPr>
        <p:spPr>
          <a:xfrm>
            <a:off x="399560" y="2174559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vleaky_relu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52372177-910C-4797-A859-77C3195A1D1E}"/>
              </a:ext>
            </a:extLst>
          </p:cNvPr>
          <p:cNvCxnSpPr/>
          <p:nvPr/>
        </p:nvCxnSpPr>
        <p:spPr>
          <a:xfrm>
            <a:off x="6277499" y="5185680"/>
            <a:ext cx="5578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677AB9AA-7DDA-45DF-A292-3917CA2B64AD}"/>
              </a:ext>
            </a:extLst>
          </p:cNvPr>
          <p:cNvSpPr txBox="1"/>
          <p:nvPr/>
        </p:nvSpPr>
        <p:spPr>
          <a:xfrm>
            <a:off x="393891" y="2676863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mish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A84FB472-10B9-4ADF-B55D-30BA6F836E1F}"/>
              </a:ext>
            </a:extLst>
          </p:cNvPr>
          <p:cNvSpPr txBox="1"/>
          <p:nvPr/>
        </p:nvSpPr>
        <p:spPr>
          <a:xfrm>
            <a:off x="393891" y="3107751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swish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DC31A3DF-2B12-44A2-BBD8-937B1D4F16C5}"/>
              </a:ext>
            </a:extLst>
          </p:cNvPr>
          <p:cNvSpPr txBox="1"/>
          <p:nvPr/>
        </p:nvSpPr>
        <p:spPr>
          <a:xfrm>
            <a:off x="2608453" y="2676863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Mish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7D775899-2B30-4624-B2D6-2447C9F933BB}"/>
              </a:ext>
            </a:extLst>
          </p:cNvPr>
          <p:cNvSpPr txBox="1"/>
          <p:nvPr/>
        </p:nvSpPr>
        <p:spPr>
          <a:xfrm>
            <a:off x="2608453" y="3107751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Swish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19643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063E7C5-46DC-4BD6-BDB5-0E787CB04F6B}"/>
              </a:ext>
            </a:extLst>
          </p:cNvPr>
          <p:cNvSpPr txBox="1"/>
          <p:nvPr/>
        </p:nvSpPr>
        <p:spPr>
          <a:xfrm>
            <a:off x="568252" y="50334"/>
            <a:ext cx="7179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Modules – Convolutions &amp; Attention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3B44FEE-2A4D-4F5B-8EAE-9B125B2BFBC3}"/>
              </a:ext>
            </a:extLst>
          </p:cNvPr>
          <p:cNvSpPr txBox="1"/>
          <p:nvPr/>
        </p:nvSpPr>
        <p:spPr>
          <a:xfrm>
            <a:off x="340962" y="989776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ConvLayer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F67BA6F-9DBA-4524-AFED-A2C0BD018191}"/>
              </a:ext>
            </a:extLst>
          </p:cNvPr>
          <p:cNvSpPr txBox="1"/>
          <p:nvPr/>
        </p:nvSpPr>
        <p:spPr>
          <a:xfrm>
            <a:off x="2602908" y="989776"/>
            <a:ext cx="333294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Create a sequence of convolutional (`ni` to `nf`), ReLU (if `use_activ`) and `norm_type` layers.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1959990-71EE-49E9-8B46-169D6C032AAD}"/>
              </a:ext>
            </a:extLst>
          </p:cNvPr>
          <p:cNvSpPr txBox="1"/>
          <p:nvPr/>
        </p:nvSpPr>
        <p:spPr>
          <a:xfrm>
            <a:off x="6302644" y="995539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SelfAttention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7DB7D42-ED27-4950-B77D-A1B7E9E01372}"/>
              </a:ext>
            </a:extLst>
          </p:cNvPr>
          <p:cNvSpPr txBox="1"/>
          <p:nvPr/>
        </p:nvSpPr>
        <p:spPr>
          <a:xfrm>
            <a:off x="8564590" y="995539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Self attention layer for `n_channels`.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E554079-1E01-4784-A32D-443C2E4EE524}"/>
              </a:ext>
            </a:extLst>
          </p:cNvPr>
          <p:cNvSpPr txBox="1"/>
          <p:nvPr/>
        </p:nvSpPr>
        <p:spPr>
          <a:xfrm>
            <a:off x="6302644" y="1588734"/>
            <a:ext cx="2076774" cy="3231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500" dirty="0">
                <a:latin typeface="Arial" panose="020B0604020202020204" pitchFamily="34" charset="0"/>
                <a:cs typeface="Arial" panose="020B0604020202020204" pitchFamily="34" charset="0"/>
              </a:rPr>
              <a:t>PooledSelfAttention2d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0228078-0E85-405C-9EC6-3C61283920CE}"/>
              </a:ext>
            </a:extLst>
          </p:cNvPr>
          <p:cNvSpPr txBox="1"/>
          <p:nvPr/>
        </p:nvSpPr>
        <p:spPr>
          <a:xfrm>
            <a:off x="8564590" y="1588734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Pooled self attention layer for 2d.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F3EFF92-C91D-42FD-927B-3E1A2D302011}"/>
              </a:ext>
            </a:extLst>
          </p:cNvPr>
          <p:cNvSpPr txBox="1"/>
          <p:nvPr/>
        </p:nvSpPr>
        <p:spPr>
          <a:xfrm>
            <a:off x="6302644" y="2489706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SimpleSelfAttention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0CED80F-84D3-4C21-955D-5633C3B6BCFD}"/>
              </a:ext>
            </a:extLst>
          </p:cNvPr>
          <p:cNvSpPr txBox="1"/>
          <p:nvPr/>
        </p:nvSpPr>
        <p:spPr>
          <a:xfrm>
            <a:off x="340962" y="5616270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PixelShuffle_ICNR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A3677D0-4203-493A-83DB-3DD54AE5D383}"/>
              </a:ext>
            </a:extLst>
          </p:cNvPr>
          <p:cNvSpPr txBox="1"/>
          <p:nvPr/>
        </p:nvSpPr>
        <p:spPr>
          <a:xfrm>
            <a:off x="2602908" y="5577634"/>
            <a:ext cx="333294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Upsample by `scale` from `ni` filters to `nf` (default `ni`), using `nn.PixelShuffle`.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19B4EA2-96B2-492E-BF95-4AA470DBCF70}"/>
              </a:ext>
            </a:extLst>
          </p:cNvPr>
          <p:cNvSpPr txBox="1"/>
          <p:nvPr/>
        </p:nvSpPr>
        <p:spPr>
          <a:xfrm>
            <a:off x="340962" y="6045217"/>
            <a:ext cx="1642821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>
                <a:latin typeface="Arial" panose="020B0604020202020204" pitchFamily="34" charset="0"/>
                <a:cs typeface="Arial" panose="020B0604020202020204" pitchFamily="34" charset="0"/>
              </a:rPr>
              <a:t>icnr_init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A9A4F98-7EE2-4604-87F6-666BB54F4C5B}"/>
              </a:ext>
            </a:extLst>
          </p:cNvPr>
          <p:cNvSpPr txBox="1"/>
          <p:nvPr/>
        </p:nvSpPr>
        <p:spPr>
          <a:xfrm>
            <a:off x="340962" y="2069890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SimpleCNN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124ADF2A-EC91-4EB0-8FDA-0D332029F14F}"/>
              </a:ext>
            </a:extLst>
          </p:cNvPr>
          <p:cNvSpPr txBox="1"/>
          <p:nvPr/>
        </p:nvSpPr>
        <p:spPr>
          <a:xfrm>
            <a:off x="2602908" y="2069890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Create a simple CNN with `filters`.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F02D5EE-0423-4679-B967-6CD926559448}"/>
              </a:ext>
            </a:extLst>
          </p:cNvPr>
          <p:cNvSpPr txBox="1"/>
          <p:nvPr/>
        </p:nvSpPr>
        <p:spPr>
          <a:xfrm>
            <a:off x="340962" y="2859038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SEModule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B88DB52-E6C8-417C-9531-A798D6E1BE3F}"/>
              </a:ext>
            </a:extLst>
          </p:cNvPr>
          <p:cNvSpPr txBox="1"/>
          <p:nvPr/>
        </p:nvSpPr>
        <p:spPr>
          <a:xfrm>
            <a:off x="2602908" y="2859038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Squeeze and Excitation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AFF3FBA-910E-49D6-AEE0-AF5D678A5D4B}"/>
              </a:ext>
            </a:extLst>
          </p:cNvPr>
          <p:cNvSpPr txBox="1"/>
          <p:nvPr/>
        </p:nvSpPr>
        <p:spPr>
          <a:xfrm>
            <a:off x="340962" y="3446709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ResBlock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01EA5A64-376B-4EDF-B004-169FFF6C1F84}"/>
              </a:ext>
            </a:extLst>
          </p:cNvPr>
          <p:cNvSpPr txBox="1"/>
          <p:nvPr/>
        </p:nvSpPr>
        <p:spPr>
          <a:xfrm>
            <a:off x="2602908" y="3446709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Resnet block from `ni` to `nh` with `stride`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F8378F3-29B9-43A0-B424-CAEA55F5554A}"/>
              </a:ext>
            </a:extLst>
          </p:cNvPr>
          <p:cNvSpPr txBox="1"/>
          <p:nvPr/>
        </p:nvSpPr>
        <p:spPr>
          <a:xfrm>
            <a:off x="340962" y="4264560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SEBlock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0E5337A-CBE3-48CC-B48E-D0E559FB60AD}"/>
              </a:ext>
            </a:extLst>
          </p:cNvPr>
          <p:cNvSpPr txBox="1"/>
          <p:nvPr/>
        </p:nvSpPr>
        <p:spPr>
          <a:xfrm>
            <a:off x="2602908" y="4264560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SEResNeXtBlock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2B7E1982-D878-43A8-87F4-7391C054F11D}"/>
              </a:ext>
            </a:extLst>
          </p:cNvPr>
          <p:cNvSpPr txBox="1"/>
          <p:nvPr/>
        </p:nvSpPr>
        <p:spPr>
          <a:xfrm>
            <a:off x="340962" y="4809993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SeparableBlock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11479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063E7C5-46DC-4BD6-BDB5-0E787CB04F6B}"/>
              </a:ext>
            </a:extLst>
          </p:cNvPr>
          <p:cNvSpPr txBox="1"/>
          <p:nvPr/>
        </p:nvSpPr>
        <p:spPr>
          <a:xfrm>
            <a:off x="568252" y="50334"/>
            <a:ext cx="7473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Modules – Text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Dropout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3B44FEE-2A4D-4F5B-8EAE-9B125B2BFBC3}"/>
              </a:ext>
            </a:extLst>
          </p:cNvPr>
          <p:cNvSpPr txBox="1"/>
          <p:nvPr/>
        </p:nvSpPr>
        <p:spPr>
          <a:xfrm>
            <a:off x="299802" y="3115766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RNNDropout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F67BA6F-9DBA-4524-AFED-A2C0BD018191}"/>
              </a:ext>
            </a:extLst>
          </p:cNvPr>
          <p:cNvSpPr txBox="1"/>
          <p:nvPr/>
        </p:nvSpPr>
        <p:spPr>
          <a:xfrm>
            <a:off x="2561748" y="3115766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Dropout with probability `p` that is consistent on the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seq_len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dimension.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FD61174-E756-4A0F-8CBF-B7442DA8FB25}"/>
              </a:ext>
            </a:extLst>
          </p:cNvPr>
          <p:cNvSpPr txBox="1"/>
          <p:nvPr/>
        </p:nvSpPr>
        <p:spPr>
          <a:xfrm>
            <a:off x="313122" y="975309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WeightDropout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35ED573-AB5B-49DE-BAA8-AAE3EF70576B}"/>
              </a:ext>
            </a:extLst>
          </p:cNvPr>
          <p:cNvSpPr txBox="1"/>
          <p:nvPr/>
        </p:nvSpPr>
        <p:spPr>
          <a:xfrm>
            <a:off x="2575068" y="975310"/>
            <a:ext cx="333294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 module that wraps another layer in which some weights will be replaced by 0 during training.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0A9BAF5-62E6-4B95-9FC3-48FFB8A2B769}"/>
              </a:ext>
            </a:extLst>
          </p:cNvPr>
          <p:cNvSpPr txBox="1"/>
          <p:nvPr/>
        </p:nvSpPr>
        <p:spPr>
          <a:xfrm>
            <a:off x="313122" y="2047591"/>
            <a:ext cx="203517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EmbeddingDropout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1AA4E93-63DC-4F63-8275-C84FCD2DE3DD}"/>
              </a:ext>
            </a:extLst>
          </p:cNvPr>
          <p:cNvSpPr txBox="1"/>
          <p:nvPr/>
        </p:nvSpPr>
        <p:spPr>
          <a:xfrm>
            <a:off x="2575068" y="2047591"/>
            <a:ext cx="333294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"Apply dropout with probability `embed_p` to an embedding layer `emb`.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ABDC152-C3DA-473C-8412-36E84B7B8A21}"/>
              </a:ext>
            </a:extLst>
          </p:cNvPr>
          <p:cNvSpPr txBox="1"/>
          <p:nvPr/>
        </p:nvSpPr>
        <p:spPr>
          <a:xfrm>
            <a:off x="6297308" y="4465014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AWD_LSTM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4990C6B-1EE0-4033-8B01-85ADBD204EE6}"/>
              </a:ext>
            </a:extLst>
          </p:cNvPr>
          <p:cNvSpPr txBox="1"/>
          <p:nvPr/>
        </p:nvSpPr>
        <p:spPr>
          <a:xfrm>
            <a:off x="8559254" y="4465012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AWD-LSTM inspired by https://arxiv.org/abs/1708.02182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6E9FC03-AA12-4848-8527-C6F4E196BD41}"/>
              </a:ext>
            </a:extLst>
          </p:cNvPr>
          <p:cNvSpPr txBox="1"/>
          <p:nvPr/>
        </p:nvSpPr>
        <p:spPr>
          <a:xfrm>
            <a:off x="6297308" y="4861070"/>
            <a:ext cx="207677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awd_lstm_lm_split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238A053-BABB-4720-BF13-5659FACA0234}"/>
              </a:ext>
            </a:extLst>
          </p:cNvPr>
          <p:cNvSpPr txBox="1"/>
          <p:nvPr/>
        </p:nvSpPr>
        <p:spPr>
          <a:xfrm>
            <a:off x="6297308" y="5226349"/>
            <a:ext cx="207677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awd_lstm_clas_split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1404205-3FFD-4697-B8C4-EEB114D66130}"/>
              </a:ext>
            </a:extLst>
          </p:cNvPr>
          <p:cNvSpPr txBox="1"/>
          <p:nvPr/>
        </p:nvSpPr>
        <p:spPr>
          <a:xfrm>
            <a:off x="6297308" y="5829623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AWD_QRNN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1D6BA96-571A-4AEE-9EA1-84871C3BE1CC}"/>
              </a:ext>
            </a:extLst>
          </p:cNvPr>
          <p:cNvSpPr txBox="1"/>
          <p:nvPr/>
        </p:nvSpPr>
        <p:spPr>
          <a:xfrm>
            <a:off x="8559254" y="5829621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Same as an AWD-LSTM, but using QRNNs instead of LSTMs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A9CC122-5C7D-4825-A231-96BE9D6A393B}"/>
              </a:ext>
            </a:extLst>
          </p:cNvPr>
          <p:cNvSpPr txBox="1"/>
          <p:nvPr/>
        </p:nvSpPr>
        <p:spPr>
          <a:xfrm>
            <a:off x="6297308" y="975841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SequentialRNN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13956B0-0F74-42C2-965D-BCA84ED265BC}"/>
              </a:ext>
            </a:extLst>
          </p:cNvPr>
          <p:cNvSpPr txBox="1"/>
          <p:nvPr/>
        </p:nvSpPr>
        <p:spPr>
          <a:xfrm>
            <a:off x="8559254" y="975841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 sequential module that passes the reset call to its children.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D1F0524-5F81-417A-B7D1-2E973837D3E1}"/>
              </a:ext>
            </a:extLst>
          </p:cNvPr>
          <p:cNvSpPr txBox="1"/>
          <p:nvPr/>
        </p:nvSpPr>
        <p:spPr>
          <a:xfrm>
            <a:off x="6310628" y="1827561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SentenceEncoder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A3766CE-153B-4CF5-A15A-59FE9B0BEB54}"/>
              </a:ext>
            </a:extLst>
          </p:cNvPr>
          <p:cNvSpPr txBox="1"/>
          <p:nvPr/>
        </p:nvSpPr>
        <p:spPr>
          <a:xfrm>
            <a:off x="8572574" y="1827561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Create an encoder over `module` that can process a full sentence.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1177FB5-E485-4357-A2D5-E06FBCB9240D}"/>
              </a:ext>
            </a:extLst>
          </p:cNvPr>
          <p:cNvSpPr txBox="1"/>
          <p:nvPr/>
        </p:nvSpPr>
        <p:spPr>
          <a:xfrm>
            <a:off x="6310628" y="2657548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LinearDecoder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68EABA3-B18E-4783-8FFF-49B53370269D}"/>
              </a:ext>
            </a:extLst>
          </p:cNvPr>
          <p:cNvSpPr txBox="1"/>
          <p:nvPr/>
        </p:nvSpPr>
        <p:spPr>
          <a:xfrm>
            <a:off x="8572574" y="2657548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To go on top of a RNNCore module and create a Language Model.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A548F17-FB00-4B28-87A2-34C362E71BF2}"/>
              </a:ext>
            </a:extLst>
          </p:cNvPr>
          <p:cNvSpPr txBox="1"/>
          <p:nvPr/>
        </p:nvSpPr>
        <p:spPr>
          <a:xfrm>
            <a:off x="6310628" y="3479501"/>
            <a:ext cx="2076774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PoolingLinearClassifier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2B9C66B1-297B-4B01-AB24-8C9D02E99181}"/>
              </a:ext>
            </a:extLst>
          </p:cNvPr>
          <p:cNvSpPr txBox="1"/>
          <p:nvPr/>
        </p:nvSpPr>
        <p:spPr>
          <a:xfrm>
            <a:off x="8572574" y="3479501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Create a linear classifier with pooling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E170E24-B11D-4BC7-9965-9B5E25A7094E}"/>
              </a:ext>
            </a:extLst>
          </p:cNvPr>
          <p:cNvSpPr txBox="1"/>
          <p:nvPr/>
        </p:nvSpPr>
        <p:spPr>
          <a:xfrm>
            <a:off x="299802" y="4465011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QRNNLayer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590337A-32BA-484D-B90F-0665DBAC6B56}"/>
              </a:ext>
            </a:extLst>
          </p:cNvPr>
          <p:cNvSpPr txBox="1"/>
          <p:nvPr/>
        </p:nvSpPr>
        <p:spPr>
          <a:xfrm>
            <a:off x="2561748" y="4465012"/>
            <a:ext cx="333294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Apply a single layer Quasi-Recurrent Neural Network (QRNN) to an input sequence.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8A07083-A213-4F9B-9A2B-032DB23002AF}"/>
              </a:ext>
            </a:extLst>
          </p:cNvPr>
          <p:cNvSpPr txBox="1"/>
          <p:nvPr/>
        </p:nvSpPr>
        <p:spPr>
          <a:xfrm>
            <a:off x="299802" y="5537293"/>
            <a:ext cx="203517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QRNN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2C07C43-C637-4E4A-88DC-5607F0361615}"/>
              </a:ext>
            </a:extLst>
          </p:cNvPr>
          <p:cNvSpPr txBox="1"/>
          <p:nvPr/>
        </p:nvSpPr>
        <p:spPr>
          <a:xfrm>
            <a:off x="2561748" y="5537293"/>
            <a:ext cx="3332944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Apply a multiple layer Quasi-Recurrent Neural Network (QRNN) to an input sequence.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4189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2FE81BB-770D-49F8-9D8F-08C19B9798E9}"/>
              </a:ext>
            </a:extLst>
          </p:cNvPr>
          <p:cNvSpPr txBox="1"/>
          <p:nvPr/>
        </p:nvSpPr>
        <p:spPr>
          <a:xfrm>
            <a:off x="568252" y="50334"/>
            <a:ext cx="6611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Modules –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Unet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GAN &amp;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Tabular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645A24B-5BE1-4453-B2FA-1B009F7C3689}"/>
              </a:ext>
            </a:extLst>
          </p:cNvPr>
          <p:cNvSpPr txBox="1"/>
          <p:nvPr/>
        </p:nvSpPr>
        <p:spPr>
          <a:xfrm>
            <a:off x="313122" y="1378264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UnetBlock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4D99251-A6EE-4C72-8A1A-328EB5DC429C}"/>
              </a:ext>
            </a:extLst>
          </p:cNvPr>
          <p:cNvSpPr txBox="1"/>
          <p:nvPr/>
        </p:nvSpPr>
        <p:spPr>
          <a:xfrm>
            <a:off x="2575068" y="1378265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 quasi-UNet block, using `PixelShuffle_ICNR upsampling`.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F09332D-2AF1-4466-8C1E-08FBC039AA60}"/>
              </a:ext>
            </a:extLst>
          </p:cNvPr>
          <p:cNvSpPr txBox="1"/>
          <p:nvPr/>
        </p:nvSpPr>
        <p:spPr>
          <a:xfrm>
            <a:off x="299804" y="2230464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DynamicUnet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E14B067-8319-45CF-B28E-178B56B4D970}"/>
              </a:ext>
            </a:extLst>
          </p:cNvPr>
          <p:cNvSpPr txBox="1"/>
          <p:nvPr/>
        </p:nvSpPr>
        <p:spPr>
          <a:xfrm>
            <a:off x="2561750" y="2230465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Create a U-Net from a given architecture.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BC76CA9-9075-42D6-893C-02B2FDCE9A22}"/>
              </a:ext>
            </a:extLst>
          </p:cNvPr>
          <p:cNvSpPr txBox="1"/>
          <p:nvPr/>
        </p:nvSpPr>
        <p:spPr>
          <a:xfrm>
            <a:off x="313122" y="3687081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TabularModel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21820F7-29AD-41F1-92C9-0C26E1E8E266}"/>
              </a:ext>
            </a:extLst>
          </p:cNvPr>
          <p:cNvSpPr txBox="1"/>
          <p:nvPr/>
        </p:nvSpPr>
        <p:spPr>
          <a:xfrm>
            <a:off x="2575068" y="3687082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400">
                <a:latin typeface="Arial" panose="020B0604020202020204" pitchFamily="34" charset="0"/>
                <a:cs typeface="Arial" panose="020B0604020202020204" pitchFamily="34" charset="0"/>
              </a:rPr>
              <a:t>Basic model for tabular data.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2C260A-AD2C-42B3-9544-2E3450F09AF0}"/>
              </a:ext>
            </a:extLst>
          </p:cNvPr>
          <p:cNvSpPr txBox="1"/>
          <p:nvPr/>
        </p:nvSpPr>
        <p:spPr>
          <a:xfrm>
            <a:off x="6270670" y="1378264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GANModule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6CC2188-CB9C-4562-A09C-04BF65862983}"/>
              </a:ext>
            </a:extLst>
          </p:cNvPr>
          <p:cNvSpPr txBox="1"/>
          <p:nvPr/>
        </p:nvSpPr>
        <p:spPr>
          <a:xfrm>
            <a:off x="8545934" y="1340969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Wrapper around a `generator` and a `critic` to create a GAN.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FADDA66-33A9-4C46-A58E-E45DC4B751AF}"/>
              </a:ext>
            </a:extLst>
          </p:cNvPr>
          <p:cNvSpPr txBox="1"/>
          <p:nvPr/>
        </p:nvSpPr>
        <p:spPr>
          <a:xfrm>
            <a:off x="6270670" y="3268847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AddChannels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149416D-BE34-4350-91BF-6FDE46CF2EF5}"/>
              </a:ext>
            </a:extLst>
          </p:cNvPr>
          <p:cNvSpPr txBox="1"/>
          <p:nvPr/>
        </p:nvSpPr>
        <p:spPr>
          <a:xfrm>
            <a:off x="8545934" y="3231552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Add `n_dim` channels at the end of the input.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91768BC-1E87-4D06-A3F7-64CB25E87095}"/>
              </a:ext>
            </a:extLst>
          </p:cNvPr>
          <p:cNvSpPr txBox="1"/>
          <p:nvPr/>
        </p:nvSpPr>
        <p:spPr>
          <a:xfrm>
            <a:off x="6270670" y="4121047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DenseResBlock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2210751-3F0E-4E88-B1C8-F57E222C0720}"/>
              </a:ext>
            </a:extLst>
          </p:cNvPr>
          <p:cNvSpPr txBox="1"/>
          <p:nvPr/>
        </p:nvSpPr>
        <p:spPr>
          <a:xfrm>
            <a:off x="8545934" y="4083752"/>
            <a:ext cx="333294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Dense Resnet block of `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nf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` features.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277E12B-803F-4C29-A9EA-5022CD05E9A8}"/>
              </a:ext>
            </a:extLst>
          </p:cNvPr>
          <p:cNvSpPr txBox="1"/>
          <p:nvPr/>
        </p:nvSpPr>
        <p:spPr>
          <a:xfrm>
            <a:off x="6297308" y="2230464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GANLoss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9CA7F61-B59D-44EB-A8B7-2970803C2447}"/>
              </a:ext>
            </a:extLst>
          </p:cNvPr>
          <p:cNvSpPr txBox="1"/>
          <p:nvPr/>
        </p:nvSpPr>
        <p:spPr>
          <a:xfrm>
            <a:off x="8572572" y="2193169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Wrapper around `crit_loss_func` and `gen_loss_func`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B13F2A9-4FAF-4FEB-A72F-E4ED520D13DF}"/>
              </a:ext>
            </a:extLst>
          </p:cNvPr>
          <p:cNvSpPr txBox="1"/>
          <p:nvPr/>
        </p:nvSpPr>
        <p:spPr>
          <a:xfrm>
            <a:off x="6297308" y="4798000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AdaptiveLoss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CD2F23F-66D2-4DFC-8A51-970054AF022F}"/>
              </a:ext>
            </a:extLst>
          </p:cNvPr>
          <p:cNvSpPr txBox="1"/>
          <p:nvPr/>
        </p:nvSpPr>
        <p:spPr>
          <a:xfrm>
            <a:off x="8572572" y="4760705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Expand the `target` to match the `output` size before applying `crit`.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657F544-30D8-430A-ABE9-A7944482EDDC}"/>
              </a:ext>
            </a:extLst>
          </p:cNvPr>
          <p:cNvSpPr txBox="1"/>
          <p:nvPr/>
        </p:nvSpPr>
        <p:spPr>
          <a:xfrm>
            <a:off x="299804" y="4354663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EmbeddingDotBias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6740E53-BF7D-45BD-9251-7F519FBEDE5F}"/>
              </a:ext>
            </a:extLst>
          </p:cNvPr>
          <p:cNvSpPr txBox="1"/>
          <p:nvPr/>
        </p:nvSpPr>
        <p:spPr>
          <a:xfrm>
            <a:off x="2561750" y="4354664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it-IT" sz="1400">
                <a:latin typeface="Arial" panose="020B0604020202020204" pitchFamily="34" charset="0"/>
                <a:cs typeface="Arial" panose="020B0604020202020204" pitchFamily="34" charset="0"/>
              </a:rPr>
              <a:t>Base dot model for collaborative filtering.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BAD8128-AAD4-4255-BFFC-0B94EEB0E354}"/>
              </a:ext>
            </a:extLst>
          </p:cNvPr>
          <p:cNvSpPr txBox="1"/>
          <p:nvPr/>
        </p:nvSpPr>
        <p:spPr>
          <a:xfrm>
            <a:off x="299804" y="5237597"/>
            <a:ext cx="20767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EmbeddingNN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42B49F3-E68F-422A-A57B-384834F5348F}"/>
              </a:ext>
            </a:extLst>
          </p:cNvPr>
          <p:cNvSpPr txBox="1"/>
          <p:nvPr/>
        </p:nvSpPr>
        <p:spPr>
          <a:xfrm>
            <a:off x="2561750" y="5237598"/>
            <a:ext cx="33329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Subclass `TabularModel` to create a NN suitable for collaborative filtering.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458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B8BF2D-AC66-4C64-B05D-48076C50CDBF}"/>
              </a:ext>
            </a:extLst>
          </p:cNvPr>
          <p:cNvSpPr txBox="1"/>
          <p:nvPr/>
        </p:nvSpPr>
        <p:spPr>
          <a:xfrm>
            <a:off x="573745" y="49814"/>
            <a:ext cx="4806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Inference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4E3567D-C656-484A-B847-44DB9828BBDD}"/>
              </a:ext>
            </a:extLst>
          </p:cNvPr>
          <p:cNvSpPr txBox="1"/>
          <p:nvPr/>
        </p:nvSpPr>
        <p:spPr>
          <a:xfrm>
            <a:off x="1810865" y="1488085"/>
            <a:ext cx="3334870" cy="461665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load_learner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en-US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lang="en-US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=True, </a:t>
            </a:r>
            <a:r>
              <a:rPr lang="en-US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pickle_module</a:t>
            </a:r>
            <a:r>
              <a:rPr lang="en-US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=pickle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0662C9E-A6FD-41E8-9B83-615B380EC933}"/>
              </a:ext>
            </a:extLst>
          </p:cNvPr>
          <p:cNvSpPr txBox="1"/>
          <p:nvPr/>
        </p:nvSpPr>
        <p:spPr>
          <a:xfrm>
            <a:off x="5334002" y="1580418"/>
            <a:ext cx="5271443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Load a `Learner` object from `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`, optionally on the `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28AF0B0-28A3-4E60-A9B5-2AE037B89C3B}"/>
              </a:ext>
            </a:extLst>
          </p:cNvPr>
          <p:cNvSpPr txBox="1"/>
          <p:nvPr/>
        </p:nvSpPr>
        <p:spPr>
          <a:xfrm>
            <a:off x="1810859" y="3692245"/>
            <a:ext cx="3334868" cy="276999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validate(</a:t>
            </a:r>
            <a:r>
              <a:rPr lang="it-IT" sz="1050" dirty="0">
                <a:latin typeface="Arial" panose="020B0604020202020204" pitchFamily="34" charset="0"/>
                <a:cs typeface="Arial" panose="020B0604020202020204" pitchFamily="34" charset="0"/>
              </a:rPr>
              <a:t>ds_idx=1, dl=None, cbs=None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0092DC4-9987-43D4-876E-0E9285C2D56A}"/>
              </a:ext>
            </a:extLst>
          </p:cNvPr>
          <p:cNvSpPr txBox="1"/>
          <p:nvPr/>
        </p:nvSpPr>
        <p:spPr>
          <a:xfrm>
            <a:off x="1810862" y="5438269"/>
            <a:ext cx="3334868" cy="461665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item,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rm_type_tfms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with_input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970D601-7C06-4C13-A165-F76D11256B09}"/>
              </a:ext>
            </a:extLst>
          </p:cNvPr>
          <p:cNvSpPr txBox="1"/>
          <p:nvPr/>
        </p:nvSpPr>
        <p:spPr>
          <a:xfrm>
            <a:off x="1810859" y="4140608"/>
            <a:ext cx="3334868" cy="977191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ds_idx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=1, dl=None,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with_input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with_decoded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with_loss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=False,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act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=None, inner=False,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reorder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cbs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save_preds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save_targs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concat_dim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=0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B4B24E4-16A2-41DD-A80B-471983EB2D9D}"/>
              </a:ext>
            </a:extLst>
          </p:cNvPr>
          <p:cNvSpPr txBox="1"/>
          <p:nvPr/>
        </p:nvSpPr>
        <p:spPr>
          <a:xfrm>
            <a:off x="1810859" y="2799341"/>
            <a:ext cx="3334868" cy="461665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ds_idx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=1, dl=None,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max_n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=9,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shuffle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, **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E24C8F5-BD8D-44F6-A468-692C7F1B4B9C}"/>
              </a:ext>
            </a:extLst>
          </p:cNvPr>
          <p:cNvSpPr txBox="1"/>
          <p:nvPr/>
        </p:nvSpPr>
        <p:spPr>
          <a:xfrm>
            <a:off x="5333996" y="3675290"/>
            <a:ext cx="5271443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Validate on `dl` with potential new `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cbs`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0011ABA-3BD0-49DD-8B96-77E76F0F2EB2}"/>
              </a:ext>
            </a:extLst>
          </p:cNvPr>
          <p:cNvSpPr txBox="1"/>
          <p:nvPr/>
        </p:nvSpPr>
        <p:spPr>
          <a:xfrm>
            <a:off x="1810862" y="6129834"/>
            <a:ext cx="3334868" cy="461665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tta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ds_idx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=1, dl=None, n=4,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item_tfms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=None,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batch_tfms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=None, beta=0.25, </a:t>
            </a:r>
            <a:r>
              <a:rPr lang="fr-FR" sz="1050" dirty="0" err="1">
                <a:latin typeface="Arial" panose="020B0604020202020204" pitchFamily="34" charset="0"/>
                <a:cs typeface="Arial" panose="020B0604020202020204" pitchFamily="34" charset="0"/>
              </a:rPr>
              <a:t>use_max</a:t>
            </a:r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FA2CAE1-6E29-42F1-993A-DE166B7EC434}"/>
              </a:ext>
            </a:extLst>
          </p:cNvPr>
          <p:cNvSpPr txBox="1"/>
          <p:nvPr/>
        </p:nvSpPr>
        <p:spPr>
          <a:xfrm>
            <a:off x="5333994" y="4340662"/>
            <a:ext cx="5271443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Get the predictions and targets on the `ds_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`-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dataset or `dl`, optionally `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with_input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` and `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with_loss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4CC5245-C71B-4FF0-B939-95C7DE3BD8FB}"/>
              </a:ext>
            </a:extLst>
          </p:cNvPr>
          <p:cNvSpPr txBox="1"/>
          <p:nvPr/>
        </p:nvSpPr>
        <p:spPr>
          <a:xfrm>
            <a:off x="5333997" y="5561379"/>
            <a:ext cx="5271443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Prediction on `item`, fully decoded, loss function decoded and probabilities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9260787-D294-4266-A764-9E91B5D014B4}"/>
              </a:ext>
            </a:extLst>
          </p:cNvPr>
          <p:cNvSpPr txBox="1"/>
          <p:nvPr/>
        </p:nvSpPr>
        <p:spPr>
          <a:xfrm>
            <a:off x="5333998" y="6252944"/>
            <a:ext cx="5271443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Return predictions on the `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ds_idx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` dataset or `dl` using Test Time Augmentation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01C9E87-571C-4D60-9DC1-9BF01A3953C6}"/>
              </a:ext>
            </a:extLst>
          </p:cNvPr>
          <p:cNvSpPr txBox="1"/>
          <p:nvPr/>
        </p:nvSpPr>
        <p:spPr>
          <a:xfrm>
            <a:off x="5333995" y="2922451"/>
            <a:ext cx="5271443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Show some predictions on `ds_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`-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dataset or `dl`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7A8326C-7120-440E-A1B7-92784F16D29F}"/>
              </a:ext>
            </a:extLst>
          </p:cNvPr>
          <p:cNvSpPr txBox="1"/>
          <p:nvPr/>
        </p:nvSpPr>
        <p:spPr>
          <a:xfrm>
            <a:off x="1810862" y="2355759"/>
            <a:ext cx="3334868" cy="276999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7060B98-06B1-493D-88FB-E26C99835908}"/>
              </a:ext>
            </a:extLst>
          </p:cNvPr>
          <p:cNvSpPr txBox="1"/>
          <p:nvPr/>
        </p:nvSpPr>
        <p:spPr>
          <a:xfrm>
            <a:off x="5333997" y="2353997"/>
            <a:ext cx="5271443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 a summary of the model, optimizer and loss function.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A7C6B50-9B99-42FF-AC1F-A189F9C11E69}"/>
              </a:ext>
            </a:extLst>
          </p:cNvPr>
          <p:cNvSpPr txBox="1"/>
          <p:nvPr/>
        </p:nvSpPr>
        <p:spPr>
          <a:xfrm>
            <a:off x="1810864" y="858194"/>
            <a:ext cx="3334870" cy="461665"/>
          </a:xfrm>
          <a:prstGeom prst="rect">
            <a:avLst/>
          </a:prstGeom>
          <a:solidFill>
            <a:srgbClr val="DAE3F3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learn.export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fr-FR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='</a:t>
            </a:r>
            <a:r>
              <a:rPr lang="fr-FR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export.pkl</a:t>
            </a:r>
            <a:r>
              <a:rPr lang="fr-FR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lang="fr-FR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pickle_module</a:t>
            </a:r>
            <a:r>
              <a:rPr lang="fr-FR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=pickle, </a:t>
            </a:r>
            <a:r>
              <a:rPr lang="fr-FR" sz="105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pickle_protocol</a:t>
            </a:r>
            <a:r>
              <a:rPr lang="fr-FR" sz="105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=2</a:t>
            </a:r>
            <a:r>
              <a:rPr lang="fr-FR" sz="12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050BE69-561A-4F9F-953E-62EDDCE77424}"/>
              </a:ext>
            </a:extLst>
          </p:cNvPr>
          <p:cNvSpPr txBox="1"/>
          <p:nvPr/>
        </p:nvSpPr>
        <p:spPr>
          <a:xfrm>
            <a:off x="5342959" y="888971"/>
            <a:ext cx="5307119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Export the content of `self` to `</a:t>
            </a:r>
            <a:r>
              <a:rPr lang="fr-FR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self.path</a:t>
            </a:r>
            <a:r>
              <a:rPr lang="fr-FR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fr-FR" sz="105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fr-FR" sz="105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without the items and the optimizer state for inference</a:t>
            </a:r>
            <a:endParaRPr lang="fr-F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C3F5CCE-38DB-4353-AC3E-36AC6035EFC3}"/>
              </a:ext>
            </a:extLst>
          </p:cNvPr>
          <p:cNvSpPr txBox="1"/>
          <p:nvPr/>
        </p:nvSpPr>
        <p:spPr>
          <a:xfrm rot="16200000">
            <a:off x="751686" y="4192328"/>
            <a:ext cx="1310137" cy="309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validate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63B627E-DD12-42FA-8F44-A3C8590F4982}"/>
              </a:ext>
            </a:extLst>
          </p:cNvPr>
          <p:cNvSpPr txBox="1"/>
          <p:nvPr/>
        </p:nvSpPr>
        <p:spPr>
          <a:xfrm rot="16200000">
            <a:off x="884280" y="2659572"/>
            <a:ext cx="1044953" cy="309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visualize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AAFD0F4-5C7A-42C0-84F7-892D6E272EBC}"/>
              </a:ext>
            </a:extLst>
          </p:cNvPr>
          <p:cNvSpPr txBox="1"/>
          <p:nvPr/>
        </p:nvSpPr>
        <p:spPr>
          <a:xfrm rot="16200000">
            <a:off x="799363" y="5890675"/>
            <a:ext cx="1214785" cy="309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E1B642B-7DDD-4AAD-BEFE-A22592BC5F46}"/>
              </a:ext>
            </a:extLst>
          </p:cNvPr>
          <p:cNvSpPr txBox="1"/>
          <p:nvPr/>
        </p:nvSpPr>
        <p:spPr>
          <a:xfrm rot="16200000">
            <a:off x="825727" y="1279764"/>
            <a:ext cx="1153111" cy="309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</a:p>
        </p:txBody>
      </p:sp>
    </p:spTree>
    <p:extLst>
      <p:ext uri="{BB962C8B-B14F-4D97-AF65-F5344CB8AC3E}">
        <p14:creationId xmlns:p14="http://schemas.microsoft.com/office/powerpoint/2010/main" val="214890629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3B212FC-3D77-4C7E-9352-6D2399D29119}"/>
              </a:ext>
            </a:extLst>
          </p:cNvPr>
          <p:cNvSpPr txBox="1"/>
          <p:nvPr/>
        </p:nvSpPr>
        <p:spPr>
          <a:xfrm>
            <a:off x="568252" y="50334"/>
            <a:ext cx="4022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Interface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480648-4ADE-40E5-9622-28CEB79D9366}"/>
              </a:ext>
            </a:extLst>
          </p:cNvPr>
          <p:cNvSpPr/>
          <p:nvPr/>
        </p:nvSpPr>
        <p:spPr>
          <a:xfrm>
            <a:off x="1943088" y="1212139"/>
            <a:ext cx="3129383" cy="353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class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F4DBAE2-4479-4065-B42B-427E1E027959}"/>
              </a:ext>
            </a:extLst>
          </p:cNvPr>
          <p:cNvSpPr txBox="1"/>
          <p:nvPr/>
        </p:nvSpPr>
        <p:spPr>
          <a:xfrm>
            <a:off x="2665538" y="1806346"/>
            <a:ext cx="2201394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reduction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9CCF733-D2AA-47F4-B0A1-853E76FC520A}"/>
              </a:ext>
            </a:extLst>
          </p:cNvPr>
          <p:cNvSpPr txBox="1"/>
          <p:nvPr/>
        </p:nvSpPr>
        <p:spPr>
          <a:xfrm>
            <a:off x="2665537" y="2397971"/>
            <a:ext cx="2201394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__call__(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targ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AD9FE8E-21C5-4875-B465-A1C166054788}"/>
              </a:ext>
            </a:extLst>
          </p:cNvPr>
          <p:cNvSpPr txBox="1"/>
          <p:nvPr/>
        </p:nvSpPr>
        <p:spPr>
          <a:xfrm>
            <a:off x="2665537" y="3925686"/>
            <a:ext cx="2201394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decodes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(x)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347432C-4621-4676-9279-4969875826C9}"/>
              </a:ext>
            </a:extLst>
          </p:cNvPr>
          <p:cNvSpPr txBox="1"/>
          <p:nvPr/>
        </p:nvSpPr>
        <p:spPr>
          <a:xfrm>
            <a:off x="2665537" y="3365164"/>
            <a:ext cx="2201394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activation(x)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BC59E45-A593-4ABB-93B6-7628DC35100F}"/>
              </a:ext>
            </a:extLst>
          </p:cNvPr>
          <p:cNvSpPr txBox="1"/>
          <p:nvPr/>
        </p:nvSpPr>
        <p:spPr>
          <a:xfrm rot="16200000">
            <a:off x="1712390" y="2133068"/>
            <a:ext cx="117260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b="1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9CF90D9-4868-4A3D-8619-C523A0DD2118}"/>
              </a:ext>
            </a:extLst>
          </p:cNvPr>
          <p:cNvSpPr txBox="1"/>
          <p:nvPr/>
        </p:nvSpPr>
        <p:spPr>
          <a:xfrm rot="16200000">
            <a:off x="1712389" y="3647922"/>
            <a:ext cx="117260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b="1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inference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A39B35C-489D-4DC9-AC85-7BAFF5CD02FB}"/>
              </a:ext>
            </a:extLst>
          </p:cNvPr>
          <p:cNvSpPr txBox="1"/>
          <p:nvPr/>
        </p:nvSpPr>
        <p:spPr>
          <a:xfrm>
            <a:off x="5263117" y="2397971"/>
            <a:ext cx="3974336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nn.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CrossEntropyLoss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targ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3E24898-118F-4CAF-A612-EF81687A927F}"/>
              </a:ext>
            </a:extLst>
          </p:cNvPr>
          <p:cNvSpPr txBox="1"/>
          <p:nvPr/>
        </p:nvSpPr>
        <p:spPr>
          <a:xfrm>
            <a:off x="5263117" y="3365164"/>
            <a:ext cx="3974336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F.softmax(x, dim=self.axis)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4ED0B54-8EC3-4A02-B361-CB082F6FA59C}"/>
              </a:ext>
            </a:extLst>
          </p:cNvPr>
          <p:cNvSpPr txBox="1"/>
          <p:nvPr/>
        </p:nvSpPr>
        <p:spPr>
          <a:xfrm>
            <a:off x="5263116" y="1806346"/>
            <a:ext cx="397433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nn.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CrossEntropyLoss.reduction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‘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6048DE2-8DE0-4571-BB5D-C52951E4A946}"/>
              </a:ext>
            </a:extLst>
          </p:cNvPr>
          <p:cNvSpPr txBox="1"/>
          <p:nvPr/>
        </p:nvSpPr>
        <p:spPr>
          <a:xfrm>
            <a:off x="5263116" y="1208485"/>
            <a:ext cx="397433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 :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E20BD06-9634-4AFD-BBA9-53246A6E40F0}"/>
              </a:ext>
            </a:extLst>
          </p:cNvPr>
          <p:cNvSpPr txBox="1"/>
          <p:nvPr/>
        </p:nvSpPr>
        <p:spPr>
          <a:xfrm>
            <a:off x="5263117" y="3938540"/>
            <a:ext cx="3974336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x.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argmax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self.axis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E2FFE32-7FBE-4363-9085-7F09BA0DE333}"/>
              </a:ext>
            </a:extLst>
          </p:cNvPr>
          <p:cNvSpPr txBox="1"/>
          <p:nvPr/>
        </p:nvSpPr>
        <p:spPr>
          <a:xfrm>
            <a:off x="1022948" y="5426157"/>
            <a:ext cx="4928633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BaseLoss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oss_cls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*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axis=-1, flatten=True,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floatify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=False, is_2d=True, **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97DD47F-0FB2-4697-946D-CD9AAEE31663}"/>
              </a:ext>
            </a:extLst>
          </p:cNvPr>
          <p:cNvSpPr txBox="1"/>
          <p:nvPr/>
        </p:nvSpPr>
        <p:spPr>
          <a:xfrm>
            <a:off x="6240421" y="5426157"/>
            <a:ext cx="4686795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Same as `loss_cls`, but flattens input and target.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70503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3B212FC-3D77-4C7E-9352-6D2399D29119}"/>
              </a:ext>
            </a:extLst>
          </p:cNvPr>
          <p:cNvSpPr txBox="1"/>
          <p:nvPr/>
        </p:nvSpPr>
        <p:spPr>
          <a:xfrm>
            <a:off x="568252" y="41945"/>
            <a:ext cx="7260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Classification &amp;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E2FFE32-7FBE-4363-9085-7F09BA0DE333}"/>
              </a:ext>
            </a:extLst>
          </p:cNvPr>
          <p:cNvSpPr txBox="1"/>
          <p:nvPr/>
        </p:nvSpPr>
        <p:spPr>
          <a:xfrm>
            <a:off x="891563" y="990371"/>
            <a:ext cx="492863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CrossEntropyLossFlat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*args, axis=-1, **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97DD47F-0FB2-4697-946D-CD9AAEE31663}"/>
              </a:ext>
            </a:extLst>
          </p:cNvPr>
          <p:cNvSpPr txBox="1"/>
          <p:nvPr/>
        </p:nvSpPr>
        <p:spPr>
          <a:xfrm>
            <a:off x="6152117" y="990371"/>
            <a:ext cx="588935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Same as `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nn.CrossEntropyLoss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`, but flattens input and target.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38250CC-FFB6-4FC7-BC46-B79E0A94AC71}"/>
              </a:ext>
            </a:extLst>
          </p:cNvPr>
          <p:cNvSpPr txBox="1"/>
          <p:nvPr/>
        </p:nvSpPr>
        <p:spPr>
          <a:xfrm>
            <a:off x="891565" y="2348378"/>
            <a:ext cx="492863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FocalLossFlat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*args, gamma=2, axis=-1, **kwargs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350FD59-CAD2-4945-B83D-BA2D2FA64FE0}"/>
              </a:ext>
            </a:extLst>
          </p:cNvPr>
          <p:cNvSpPr txBox="1"/>
          <p:nvPr/>
        </p:nvSpPr>
        <p:spPr>
          <a:xfrm>
            <a:off x="6152119" y="2348378"/>
            <a:ext cx="588935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Same as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CrossEntropyLossFlat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but with focal parameter, `gamma`.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23E71D5-F565-4775-9EA6-B65DE091385D}"/>
              </a:ext>
            </a:extLst>
          </p:cNvPr>
          <p:cNvSpPr txBox="1"/>
          <p:nvPr/>
        </p:nvSpPr>
        <p:spPr>
          <a:xfrm>
            <a:off x="891563" y="3397362"/>
            <a:ext cx="4928633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BCEWithLogitsLossFlat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axis=-1, 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floatify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=True, thresh=0.5, **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1DE751F-3AE1-4F45-8F59-BE13DD90B0E3}"/>
              </a:ext>
            </a:extLst>
          </p:cNvPr>
          <p:cNvSpPr txBox="1"/>
          <p:nvPr/>
        </p:nvSpPr>
        <p:spPr>
          <a:xfrm>
            <a:off x="891565" y="4263098"/>
            <a:ext cx="492863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BCELossFlat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*args, axis=-1,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floatify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**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F6D1BC6-2C2A-427C-9F0D-2BDC12F3E870}"/>
              </a:ext>
            </a:extLst>
          </p:cNvPr>
          <p:cNvSpPr txBox="1"/>
          <p:nvPr/>
        </p:nvSpPr>
        <p:spPr>
          <a:xfrm>
            <a:off x="6152117" y="3397362"/>
            <a:ext cx="588935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Same as `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nn.BCEWithLogitsLoss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`, but flattens input and target.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798C34F-4D1E-4C65-B26B-556D132613CA}"/>
              </a:ext>
            </a:extLst>
          </p:cNvPr>
          <p:cNvSpPr txBox="1"/>
          <p:nvPr/>
        </p:nvSpPr>
        <p:spPr>
          <a:xfrm>
            <a:off x="6152117" y="4263098"/>
            <a:ext cx="588935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Same as `nn.BCELoss`, but flattens input and target.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055F33E-6474-4770-AF6E-AE45297F3D38}"/>
              </a:ext>
            </a:extLst>
          </p:cNvPr>
          <p:cNvSpPr txBox="1"/>
          <p:nvPr/>
        </p:nvSpPr>
        <p:spPr>
          <a:xfrm>
            <a:off x="891563" y="5359808"/>
            <a:ext cx="492863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MSELossFlat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*args, axis=-1,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floatify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**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C321324-BF10-46B3-85C7-7E78A1A65629}"/>
              </a:ext>
            </a:extLst>
          </p:cNvPr>
          <p:cNvSpPr txBox="1"/>
          <p:nvPr/>
        </p:nvSpPr>
        <p:spPr>
          <a:xfrm>
            <a:off x="6152116" y="5359808"/>
            <a:ext cx="588935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Same as `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nn.MSELoss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`, but flattens input and target.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E0618FA-0A43-4DC5-B504-11478BC366A0}"/>
              </a:ext>
            </a:extLst>
          </p:cNvPr>
          <p:cNvSpPr txBox="1"/>
          <p:nvPr/>
        </p:nvSpPr>
        <p:spPr>
          <a:xfrm>
            <a:off x="891563" y="5974996"/>
            <a:ext cx="492863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L1LossFlat(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*args, axis=-1,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floatify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**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CF4D963-B8C4-4CC2-A74B-E2A5A8E68004}"/>
              </a:ext>
            </a:extLst>
          </p:cNvPr>
          <p:cNvSpPr txBox="1"/>
          <p:nvPr/>
        </p:nvSpPr>
        <p:spPr>
          <a:xfrm>
            <a:off x="6152115" y="5974996"/>
            <a:ext cx="588935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Same as `nn.L1Loss`, but flattens input and target.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87465A78-E155-480F-855C-8D7A7A822E4C}"/>
              </a:ext>
            </a:extLst>
          </p:cNvPr>
          <p:cNvSpPr txBox="1"/>
          <p:nvPr/>
        </p:nvSpPr>
        <p:spPr>
          <a:xfrm>
            <a:off x="891563" y="1538056"/>
            <a:ext cx="4928633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LabelSmoothingCrossEntropyFlat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*args,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eps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=0.1, axis=-1, *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C388638B-8B63-486B-8DC1-39CEA1B4B44D}"/>
              </a:ext>
            </a:extLst>
          </p:cNvPr>
          <p:cNvSpPr txBox="1"/>
          <p:nvPr/>
        </p:nvSpPr>
        <p:spPr>
          <a:xfrm>
            <a:off x="6152117" y="1538056"/>
            <a:ext cx="588935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Same as `LabelSmoothingCrossEntropy`, but flattens input and target.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6098B056-E186-4A2E-9DCB-EE7BB6EFC311}"/>
              </a:ext>
            </a:extLst>
          </p:cNvPr>
          <p:cNvSpPr txBox="1"/>
          <p:nvPr/>
        </p:nvSpPr>
        <p:spPr>
          <a:xfrm rot="16200000">
            <a:off x="-304028" y="1684763"/>
            <a:ext cx="1727339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b="1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FBF790F-F0DE-4DAF-B7DD-6B9D5A831E45}"/>
              </a:ext>
            </a:extLst>
          </p:cNvPr>
          <p:cNvSpPr txBox="1"/>
          <p:nvPr/>
        </p:nvSpPr>
        <p:spPr>
          <a:xfrm rot="16200000">
            <a:off x="-373007" y="3695096"/>
            <a:ext cx="1601154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</a:t>
            </a:r>
            <a:r>
              <a:rPr lang="fr-FR" sz="1600" b="1" dirty="0" err="1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endParaRPr lang="fr-FR" sz="1600" b="1" i="0" dirty="0">
              <a:solidFill>
                <a:srgbClr val="24292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600" b="1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C9D9E17D-5A7A-4493-8269-6A1DC26D9C77}"/>
              </a:ext>
            </a:extLst>
          </p:cNvPr>
          <p:cNvSpPr txBox="1"/>
          <p:nvPr/>
        </p:nvSpPr>
        <p:spPr>
          <a:xfrm rot="16200000">
            <a:off x="-88233" y="5698353"/>
            <a:ext cx="1341798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b="1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39793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0E5A6317-201D-4948-AFE4-12C13ABF0553}"/>
              </a:ext>
            </a:extLst>
          </p:cNvPr>
          <p:cNvSpPr/>
          <p:nvPr/>
        </p:nvSpPr>
        <p:spPr>
          <a:xfrm rot="16200000">
            <a:off x="-1801348" y="3465060"/>
            <a:ext cx="5207225" cy="53812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err="1">
                <a:latin typeface="Arial" panose="020B0604020202020204" pitchFamily="34" charset="0"/>
                <a:cs typeface="Arial" panose="020B0604020202020204" pitchFamily="34" charset="0"/>
              </a:rPr>
              <a:t>DataBlock</a:t>
            </a: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DE4E0F-27AB-4622-9375-ADEADD0B0F45}"/>
              </a:ext>
            </a:extLst>
          </p:cNvPr>
          <p:cNvSpPr/>
          <p:nvPr/>
        </p:nvSpPr>
        <p:spPr>
          <a:xfrm>
            <a:off x="1451296" y="1426127"/>
            <a:ext cx="1342238" cy="58477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Directory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275087-33E5-4EC8-AC10-A0427BFA2C0E}"/>
              </a:ext>
            </a:extLst>
          </p:cNvPr>
          <p:cNvSpPr/>
          <p:nvPr/>
        </p:nvSpPr>
        <p:spPr>
          <a:xfrm>
            <a:off x="1451296" y="2105996"/>
            <a:ext cx="1342238" cy="5847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Data File</a:t>
            </a:r>
          </a:p>
        </p:txBody>
      </p:sp>
      <p:sp>
        <p:nvSpPr>
          <p:cNvPr id="3" name="Flèche : pentagone 2">
            <a:extLst>
              <a:ext uri="{FF2B5EF4-FFF2-40B4-BE49-F238E27FC236}">
                <a16:creationId xmlns:a16="http://schemas.microsoft.com/office/drawing/2014/main" id="{5BFA9EE3-763C-4DAC-A5F7-D7B6BDF020C6}"/>
              </a:ext>
            </a:extLst>
          </p:cNvPr>
          <p:cNvSpPr/>
          <p:nvPr/>
        </p:nvSpPr>
        <p:spPr>
          <a:xfrm>
            <a:off x="2919369" y="1426128"/>
            <a:ext cx="1493240" cy="12646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get_items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ABE567-CD9E-430B-B45D-F19F25B6CFB6}"/>
              </a:ext>
            </a:extLst>
          </p:cNvPr>
          <p:cNvSpPr/>
          <p:nvPr/>
        </p:nvSpPr>
        <p:spPr>
          <a:xfrm>
            <a:off x="4538444" y="1426128"/>
            <a:ext cx="1342238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List of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paths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086353-4DDC-40E8-B919-7631FE154E3F}"/>
              </a:ext>
            </a:extLst>
          </p:cNvPr>
          <p:cNvSpPr/>
          <p:nvPr/>
        </p:nvSpPr>
        <p:spPr>
          <a:xfrm>
            <a:off x="4538444" y="2112286"/>
            <a:ext cx="1342238" cy="5847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Table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rows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lèche : pentagone 8">
            <a:extLst>
              <a:ext uri="{FF2B5EF4-FFF2-40B4-BE49-F238E27FC236}">
                <a16:creationId xmlns:a16="http://schemas.microsoft.com/office/drawing/2014/main" id="{38A52406-8AA2-4D3A-BBDC-A9BEA210A669}"/>
              </a:ext>
            </a:extLst>
          </p:cNvPr>
          <p:cNvSpPr/>
          <p:nvPr/>
        </p:nvSpPr>
        <p:spPr>
          <a:xfrm>
            <a:off x="6476007" y="1429068"/>
            <a:ext cx="1493240" cy="58477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get_x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lèche : pentagone 9">
            <a:extLst>
              <a:ext uri="{FF2B5EF4-FFF2-40B4-BE49-F238E27FC236}">
                <a16:creationId xmlns:a16="http://schemas.microsoft.com/office/drawing/2014/main" id="{33AC128E-0E6C-43B9-A8EA-73B9BC3033BA}"/>
              </a:ext>
            </a:extLst>
          </p:cNvPr>
          <p:cNvSpPr/>
          <p:nvPr/>
        </p:nvSpPr>
        <p:spPr>
          <a:xfrm>
            <a:off x="6464994" y="2115225"/>
            <a:ext cx="1493240" cy="58477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get_y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9A6C2E-70B5-478E-8B7D-96578E83F05C}"/>
              </a:ext>
            </a:extLst>
          </p:cNvPr>
          <p:cNvSpPr/>
          <p:nvPr/>
        </p:nvSpPr>
        <p:spPr>
          <a:xfrm>
            <a:off x="8095081" y="1429065"/>
            <a:ext cx="1342238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Image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B961BB-D9F2-4570-9962-D1622DCEA6EC}"/>
              </a:ext>
            </a:extLst>
          </p:cNvPr>
          <p:cNvSpPr/>
          <p:nvPr/>
        </p:nvSpPr>
        <p:spPr>
          <a:xfrm>
            <a:off x="8084069" y="2115225"/>
            <a:ext cx="1342238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Image label</a:t>
            </a:r>
          </a:p>
        </p:txBody>
      </p:sp>
      <p:sp>
        <p:nvSpPr>
          <p:cNvPr id="14" name="Flèche : pentagone 13">
            <a:extLst>
              <a:ext uri="{FF2B5EF4-FFF2-40B4-BE49-F238E27FC236}">
                <a16:creationId xmlns:a16="http://schemas.microsoft.com/office/drawing/2014/main" id="{8A4365CC-2069-4503-8546-54B1F40A270D}"/>
              </a:ext>
            </a:extLst>
          </p:cNvPr>
          <p:cNvSpPr/>
          <p:nvPr/>
        </p:nvSpPr>
        <p:spPr>
          <a:xfrm>
            <a:off x="9574165" y="1429065"/>
            <a:ext cx="1691955" cy="58477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ImageBlock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lèche : pentagone 15">
            <a:extLst>
              <a:ext uri="{FF2B5EF4-FFF2-40B4-BE49-F238E27FC236}">
                <a16:creationId xmlns:a16="http://schemas.microsoft.com/office/drawing/2014/main" id="{BF5F2F09-7C4A-4510-A411-13A5AF199BA9}"/>
              </a:ext>
            </a:extLst>
          </p:cNvPr>
          <p:cNvSpPr/>
          <p:nvPr/>
        </p:nvSpPr>
        <p:spPr>
          <a:xfrm>
            <a:off x="9563153" y="2115222"/>
            <a:ext cx="1691955" cy="58477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CategoryBlock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3231C7-5605-4DFA-9178-A586052F2549}"/>
              </a:ext>
            </a:extLst>
          </p:cNvPr>
          <p:cNvSpPr/>
          <p:nvPr/>
        </p:nvSpPr>
        <p:spPr>
          <a:xfrm>
            <a:off x="9574165" y="1008874"/>
            <a:ext cx="1691955" cy="318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blocks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5C8B8A-4F9F-4105-8656-29A24C87FCBF}"/>
              </a:ext>
            </a:extLst>
          </p:cNvPr>
          <p:cNvSpPr/>
          <p:nvPr/>
        </p:nvSpPr>
        <p:spPr>
          <a:xfrm>
            <a:off x="1451296" y="4438137"/>
            <a:ext cx="1342238" cy="5847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984CEF-A888-4CC7-90FB-7F6F26D91EF7}"/>
              </a:ext>
            </a:extLst>
          </p:cNvPr>
          <p:cNvSpPr/>
          <p:nvPr/>
        </p:nvSpPr>
        <p:spPr>
          <a:xfrm>
            <a:off x="1451296" y="5118006"/>
            <a:ext cx="1342238" cy="5847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index</a:t>
            </a:r>
          </a:p>
        </p:txBody>
      </p:sp>
      <p:sp>
        <p:nvSpPr>
          <p:cNvPr id="19" name="Flèche : pentagone 18">
            <a:extLst>
              <a:ext uri="{FF2B5EF4-FFF2-40B4-BE49-F238E27FC236}">
                <a16:creationId xmlns:a16="http://schemas.microsoft.com/office/drawing/2014/main" id="{673C332E-DB89-4DC4-8B63-4D5CF495F565}"/>
              </a:ext>
            </a:extLst>
          </p:cNvPr>
          <p:cNvSpPr/>
          <p:nvPr/>
        </p:nvSpPr>
        <p:spPr>
          <a:xfrm>
            <a:off x="2919369" y="4438138"/>
            <a:ext cx="1493240" cy="12646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item_tfms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D61985-0DFB-4C1A-AE56-D804F8947C1C}"/>
              </a:ext>
            </a:extLst>
          </p:cNvPr>
          <p:cNvSpPr/>
          <p:nvPr/>
        </p:nvSpPr>
        <p:spPr>
          <a:xfrm rot="16200000">
            <a:off x="5527147" y="1899042"/>
            <a:ext cx="1277228" cy="318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iterator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B60D93-A75E-4B29-90F8-A1A532319A17}"/>
              </a:ext>
            </a:extLst>
          </p:cNvPr>
          <p:cNvSpPr/>
          <p:nvPr/>
        </p:nvSpPr>
        <p:spPr>
          <a:xfrm>
            <a:off x="4538444" y="4431845"/>
            <a:ext cx="1342238" cy="5847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  <a:p>
            <a:pPr algn="ctr"/>
            <a:r>
              <a:rPr lang="fr-FR" sz="1200" b="1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resized</a:t>
            </a:r>
            <a:endParaRPr lang="fr-FR" sz="1200" b="1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AED305-6522-4517-A3E5-17438AD7282C}"/>
              </a:ext>
            </a:extLst>
          </p:cNvPr>
          <p:cNvSpPr/>
          <p:nvPr/>
        </p:nvSpPr>
        <p:spPr>
          <a:xfrm>
            <a:off x="4538444" y="5111714"/>
            <a:ext cx="1342238" cy="5847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index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8A0835-1A66-4878-8370-8AAEC4E96985}"/>
              </a:ext>
            </a:extLst>
          </p:cNvPr>
          <p:cNvSpPr/>
          <p:nvPr/>
        </p:nvSpPr>
        <p:spPr>
          <a:xfrm>
            <a:off x="3905168" y="2925380"/>
            <a:ext cx="2419998" cy="318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split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59A022-FA7E-4734-A723-0A01ECCD8BF9}"/>
              </a:ext>
            </a:extLst>
          </p:cNvPr>
          <p:cNvSpPr/>
          <p:nvPr/>
        </p:nvSpPr>
        <p:spPr>
          <a:xfrm>
            <a:off x="3905168" y="3407414"/>
            <a:ext cx="1107347" cy="5229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Indices train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36E752E-D81B-4E21-86C1-36CE01852EEB}"/>
              </a:ext>
            </a:extLst>
          </p:cNvPr>
          <p:cNvSpPr/>
          <p:nvPr/>
        </p:nvSpPr>
        <p:spPr>
          <a:xfrm>
            <a:off x="5217820" y="3407414"/>
            <a:ext cx="1107347" cy="5229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Indices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valid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42FB335-9D7B-4114-9D00-B057A4DDBBF3}"/>
              </a:ext>
            </a:extLst>
          </p:cNvPr>
          <p:cNvSpPr/>
          <p:nvPr/>
        </p:nvSpPr>
        <p:spPr>
          <a:xfrm rot="16200000">
            <a:off x="5527147" y="4911054"/>
            <a:ext cx="1277228" cy="318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batch</a:t>
            </a:r>
          </a:p>
        </p:txBody>
      </p:sp>
      <p:sp>
        <p:nvSpPr>
          <p:cNvPr id="29" name="Flèche : pentagone 28">
            <a:extLst>
              <a:ext uri="{FF2B5EF4-FFF2-40B4-BE49-F238E27FC236}">
                <a16:creationId xmlns:a16="http://schemas.microsoft.com/office/drawing/2014/main" id="{94BEFF6D-9866-474B-8BCE-25FB6FE0F18D}"/>
              </a:ext>
            </a:extLst>
          </p:cNvPr>
          <p:cNvSpPr/>
          <p:nvPr/>
        </p:nvSpPr>
        <p:spPr>
          <a:xfrm>
            <a:off x="6476007" y="4431844"/>
            <a:ext cx="1493240" cy="126464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batch_tfms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F481CE2-E508-4F8E-8840-BD05BDB7CEFE}"/>
              </a:ext>
            </a:extLst>
          </p:cNvPr>
          <p:cNvSpPr txBox="1"/>
          <p:nvPr/>
        </p:nvSpPr>
        <p:spPr>
          <a:xfrm>
            <a:off x="1417382" y="5780376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 (1) CPU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0148B36-C604-46DA-B940-4BA1AC93559F}"/>
              </a:ext>
            </a:extLst>
          </p:cNvPr>
          <p:cNvSpPr/>
          <p:nvPr/>
        </p:nvSpPr>
        <p:spPr>
          <a:xfrm>
            <a:off x="8095081" y="4428906"/>
            <a:ext cx="3389448" cy="5847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Images</a:t>
            </a:r>
          </a:p>
          <a:p>
            <a:pPr algn="ctr"/>
            <a:r>
              <a:rPr lang="fr-FR" sz="1200" b="1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augmented</a:t>
            </a:r>
            <a:endParaRPr lang="fr-FR" sz="1200" b="1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1939095-DAD3-47D8-A4BC-DDB89E820C57}"/>
              </a:ext>
            </a:extLst>
          </p:cNvPr>
          <p:cNvSpPr/>
          <p:nvPr/>
        </p:nvSpPr>
        <p:spPr>
          <a:xfrm>
            <a:off x="8095081" y="5108775"/>
            <a:ext cx="3389448" cy="5847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indexes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5E1746E-D4E3-4709-A325-B0857B5B6CBB}"/>
              </a:ext>
            </a:extLst>
          </p:cNvPr>
          <p:cNvSpPr txBox="1"/>
          <p:nvPr/>
        </p:nvSpPr>
        <p:spPr>
          <a:xfrm>
            <a:off x="4500583" y="5745953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 (1) CPU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26A25798-FE5F-41D8-9298-8C4E24446356}"/>
              </a:ext>
            </a:extLst>
          </p:cNvPr>
          <p:cNvSpPr txBox="1"/>
          <p:nvPr/>
        </p:nvSpPr>
        <p:spPr>
          <a:xfrm>
            <a:off x="8681007" y="5776289"/>
            <a:ext cx="2252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 (</a:t>
            </a:r>
            <a:r>
              <a:rPr lang="fr-FR" sz="14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batch_size</a:t>
            </a:r>
            <a:r>
              <a:rPr lang="fr-FR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GPU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692D99D-4DC3-4AA1-8BA8-2A31C84D8076}"/>
              </a:ext>
            </a:extLst>
          </p:cNvPr>
          <p:cNvSpPr/>
          <p:nvPr/>
        </p:nvSpPr>
        <p:spPr>
          <a:xfrm>
            <a:off x="6476007" y="1005935"/>
            <a:ext cx="955417" cy="318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n_inp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83D9D70-B71F-486B-8D72-E46A44631BD4}"/>
              </a:ext>
            </a:extLst>
          </p:cNvPr>
          <p:cNvSpPr/>
          <p:nvPr/>
        </p:nvSpPr>
        <p:spPr>
          <a:xfrm>
            <a:off x="6006357" y="5831515"/>
            <a:ext cx="955417" cy="318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bs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AF95021F-3591-468F-8417-104E3ACCD224}"/>
              </a:ext>
            </a:extLst>
          </p:cNvPr>
          <p:cNvSpPr txBox="1"/>
          <p:nvPr/>
        </p:nvSpPr>
        <p:spPr>
          <a:xfrm>
            <a:off x="568252" y="50334"/>
            <a:ext cx="3680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DataBlock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1560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6A32687-C2E4-4DA9-AA3A-84786AAA0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243" y="698718"/>
            <a:ext cx="9661514" cy="607539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07240F6-C562-4DA5-9A7C-B9F37490403B}"/>
              </a:ext>
            </a:extLst>
          </p:cNvPr>
          <p:cNvSpPr txBox="1"/>
          <p:nvPr/>
        </p:nvSpPr>
        <p:spPr>
          <a:xfrm>
            <a:off x="568252" y="50334"/>
            <a:ext cx="4104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80499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A274122-E5AF-4F92-8B9A-49B401A03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65" y="720580"/>
            <a:ext cx="10614870" cy="596798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43851A3-2F8F-4A20-A55B-836910ACA532}"/>
              </a:ext>
            </a:extLst>
          </p:cNvPr>
          <p:cNvSpPr txBox="1"/>
          <p:nvPr/>
        </p:nvSpPr>
        <p:spPr>
          <a:xfrm>
            <a:off x="568252" y="50334"/>
            <a:ext cx="3284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endParaRPr lang="fr-FR" sz="28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42323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ZoneTexte 38">
            <a:extLst>
              <a:ext uri="{FF2B5EF4-FFF2-40B4-BE49-F238E27FC236}">
                <a16:creationId xmlns:a16="http://schemas.microsoft.com/office/drawing/2014/main" id="{AF95021F-3591-468F-8417-104E3ACCD224}"/>
              </a:ext>
            </a:extLst>
          </p:cNvPr>
          <p:cNvSpPr txBox="1"/>
          <p:nvPr/>
        </p:nvSpPr>
        <p:spPr>
          <a:xfrm>
            <a:off x="568252" y="50334"/>
            <a:ext cx="3624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r>
              <a:rPr lang="fr-FR" sz="28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notes</a:t>
            </a:r>
          </a:p>
        </p:txBody>
      </p:sp>
      <p:sp>
        <p:nvSpPr>
          <p:cNvPr id="40" name="Espace réservé du contenu 2">
            <a:extLst>
              <a:ext uri="{FF2B5EF4-FFF2-40B4-BE49-F238E27FC236}">
                <a16:creationId xmlns:a16="http://schemas.microsoft.com/office/drawing/2014/main" id="{4D231823-C30D-4D3C-B3AD-5E13AEE75D70}"/>
              </a:ext>
            </a:extLst>
          </p:cNvPr>
          <p:cNvSpPr txBox="1">
            <a:spLocks/>
          </p:cNvSpPr>
          <p:nvPr/>
        </p:nvSpPr>
        <p:spPr>
          <a:xfrm>
            <a:off x="662031" y="1048623"/>
            <a:ext cx="10515600" cy="5682013"/>
          </a:xfrm>
          <a:prstGeom prst="rect">
            <a:avLst/>
          </a:prstGeom>
        </p:spPr>
        <p:txBody>
          <a:bodyPr>
            <a:normAutofit/>
          </a:bodyPr>
          <a:lstStyle>
            <a:lvl1pPr marL="228592" indent="-228592" algn="l" defTabSz="91436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6" indent="-228592" algn="l" defTabSz="91436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60" indent="-228592" algn="l" defTabSz="91436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42" indent="-228592" algn="l" defTabSz="91436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26" indent="-228592" algn="l" defTabSz="91436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2" indent="-228592" algn="l" defTabSz="91436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59" indent="-228592" algn="l" defTabSz="91436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fastai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"show" methods to work, the model architecture must :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the same number of values as the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ys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the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dataloader</a:t>
            </a:r>
            <a:endParaRPr lang="en-US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learn.get_preds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learn.predict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learn.show_results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work, the loss module must :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a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self.reduction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property, used to compute the forward method, and support reduction='none'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a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self.activation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method (optional sigmoid or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the activations) </a:t>
            </a:r>
            <a:b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en-US" sz="18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en-US" sz="18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a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self.decodes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method (apply on activations, result = align predictions with target, must be the SAME EXACT SHAPE, ex: argmax) </a:t>
            </a:r>
            <a:b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en-US" sz="18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get_preds</a:t>
            </a:r>
            <a:r>
              <a:rPr lang="en-US" sz="18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dirty="0" err="1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with_decoded</a:t>
            </a:r>
            <a:r>
              <a:rPr lang="en-US" sz="1800" dirty="0">
                <a:solidFill>
                  <a:srgbClr val="B5B5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=True) / predict</a:t>
            </a:r>
          </a:p>
          <a:p>
            <a:pPr lvl="1"/>
            <a:endParaRPr lang="en-US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914411">
              <a:lnSpc>
                <a:spcPct val="100000"/>
              </a:lnSpc>
              <a:buNone/>
            </a:pP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cnn_learner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things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done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manually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lvl="1" defTabSz="914411">
              <a:lnSpc>
                <a:spcPct val="100000"/>
              </a:lnSpc>
            </a:pP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splitter to select the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trainable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params</a:t>
            </a:r>
          </a:p>
          <a:p>
            <a:pPr lvl="1" defTabSz="914411">
              <a:lnSpc>
                <a:spcPct val="100000"/>
              </a:lnSpc>
            </a:pP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freeze the </a:t>
            </a:r>
            <a:r>
              <a:rPr lang="fr-FR" altLang="fr-FR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r>
              <a:rPr lang="fr-FR" altLang="fr-FR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body</a:t>
            </a:r>
          </a:p>
          <a:p>
            <a:pPr lvl="1"/>
            <a:endParaRPr 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867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38BC044-9E2E-431A-BC59-6CE721B44DCA}"/>
              </a:ext>
            </a:extLst>
          </p:cNvPr>
          <p:cNvSpPr txBox="1"/>
          <p:nvPr/>
        </p:nvSpPr>
        <p:spPr>
          <a:xfrm>
            <a:off x="577712" y="50334"/>
            <a:ext cx="4663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Diagnostics – How to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debug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C69A4BA-CFB0-424F-B0F7-A012DFD28CF3}"/>
              </a:ext>
            </a:extLst>
          </p:cNvPr>
          <p:cNvSpPr txBox="1"/>
          <p:nvPr/>
        </p:nvSpPr>
        <p:spPr>
          <a:xfrm>
            <a:off x="565449" y="1050553"/>
            <a:ext cx="495113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show_install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show_nvidia_smi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2124A8A-DA59-4CB9-9E56-163AE134771C}"/>
              </a:ext>
            </a:extLst>
          </p:cNvPr>
          <p:cNvSpPr txBox="1"/>
          <p:nvPr/>
        </p:nvSpPr>
        <p:spPr>
          <a:xfrm>
            <a:off x="5811057" y="1050553"/>
            <a:ext cx="589217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user’s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hardware, software, and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setup information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52A17D7-9A00-4038-BA7A-A4D93FCEC4BE}"/>
              </a:ext>
            </a:extLst>
          </p:cNvPr>
          <p:cNvSpPr txBox="1"/>
          <p:nvPr/>
        </p:nvSpPr>
        <p:spPr>
          <a:xfrm>
            <a:off x="577712" y="4717265"/>
            <a:ext cx="495113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learner.summary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AECC360-C330-4E0E-BDCF-51746E705678}"/>
              </a:ext>
            </a:extLst>
          </p:cNvPr>
          <p:cNvSpPr txBox="1"/>
          <p:nvPr/>
        </p:nvSpPr>
        <p:spPr>
          <a:xfrm>
            <a:off x="5825744" y="4717265"/>
            <a:ext cx="5892172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Prints a summary of the model (model type, input shape, for each layer : layer type, output shape, params count, trainable status, and total number of params), type of the optimizer and loss function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6918350-1780-4898-A29D-3D5C5352C881}"/>
              </a:ext>
            </a:extLst>
          </p:cNvPr>
          <p:cNvSpPr txBox="1"/>
          <p:nvPr/>
        </p:nvSpPr>
        <p:spPr>
          <a:xfrm>
            <a:off x="565449" y="1769490"/>
            <a:ext cx="495113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datablock.summary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source, bs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=4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show_batch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61D1FF2-D92F-48DA-8FDE-107555AC3A63}"/>
              </a:ext>
            </a:extLst>
          </p:cNvPr>
          <p:cNvSpPr txBox="1"/>
          <p:nvPr/>
        </p:nvSpPr>
        <p:spPr>
          <a:xfrm>
            <a:off x="5825744" y="1774182"/>
            <a:ext cx="5892172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Steps through the transform pipeline for one batch, and optionally calls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show_batch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(**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)` on the transient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Dataloaders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7844D33-9532-48D7-B040-70593E494BF0}"/>
              </a:ext>
            </a:extLst>
          </p:cNvPr>
          <p:cNvSpPr txBox="1"/>
          <p:nvPr/>
        </p:nvSpPr>
        <p:spPr>
          <a:xfrm>
            <a:off x="580138" y="3857482"/>
            <a:ext cx="495113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learner.s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how_training_loop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42DD122-30FF-4C14-A188-A2F11A78494E}"/>
              </a:ext>
            </a:extLst>
          </p:cNvPr>
          <p:cNvSpPr txBox="1"/>
          <p:nvPr/>
        </p:nvSpPr>
        <p:spPr>
          <a:xfrm>
            <a:off x="5825744" y="3867000"/>
            <a:ext cx="5892172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 the callbacks called at each step in the training loop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71C7A7E-FE91-4124-91BF-99556D7DA903}"/>
              </a:ext>
            </a:extLst>
          </p:cNvPr>
          <p:cNvSpPr txBox="1"/>
          <p:nvPr/>
        </p:nvSpPr>
        <p:spPr>
          <a:xfrm>
            <a:off x="580138" y="2720700"/>
            <a:ext cx="4951135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dataloader.show_batch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max_n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=9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ctxs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show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unique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4862088-100F-4065-9AC8-F410A157BEC3}"/>
              </a:ext>
            </a:extLst>
          </p:cNvPr>
          <p:cNvSpPr txBox="1"/>
          <p:nvPr/>
        </p:nvSpPr>
        <p:spPr>
          <a:xfrm>
            <a:off x="5825745" y="2720700"/>
            <a:ext cx="589217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 `b` (defaults to `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one_batch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`), a list of lists of pipeline outputs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7B710C6-C98B-4BD7-A9F1-8839FFDEB051}"/>
              </a:ext>
            </a:extLst>
          </p:cNvPr>
          <p:cNvSpPr txBox="1"/>
          <p:nvPr/>
        </p:nvSpPr>
        <p:spPr>
          <a:xfrm>
            <a:off x="577712" y="5883722"/>
            <a:ext cx="4951135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learner.</a:t>
            </a:r>
            <a:r>
              <a:rPr lang="fr-FR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r>
              <a:rPr lang="fr-FR" sz="16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ds_idx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dl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max_n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=9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shuffle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fr-FR" sz="16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D7749D3-30B2-446E-8FC6-F371295ECAB1}"/>
              </a:ext>
            </a:extLst>
          </p:cNvPr>
          <p:cNvSpPr txBox="1"/>
          <p:nvPr/>
        </p:nvSpPr>
        <p:spPr>
          <a:xfrm>
            <a:off x="5811057" y="5900214"/>
            <a:ext cx="5892172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 some predictions on `ds_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`-</a:t>
            </a:r>
            <a:r>
              <a:rPr lang="en-US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dataset or `dl`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639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F9229C7-4E40-42AD-A494-A38AC06C93D2}"/>
              </a:ext>
            </a:extLst>
          </p:cNvPr>
          <p:cNvSpPr txBox="1"/>
          <p:nvPr/>
        </p:nvSpPr>
        <p:spPr>
          <a:xfrm>
            <a:off x="613563" y="50334"/>
            <a:ext cx="6301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– Inputs,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targets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fr-FR" sz="2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predictions</a:t>
            </a:r>
            <a:endParaRPr lang="fr-FR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3BB3CBA-BAC3-4F9B-85B3-FF5399480502}"/>
              </a:ext>
            </a:extLst>
          </p:cNvPr>
          <p:cNvSpPr txBox="1"/>
          <p:nvPr/>
        </p:nvSpPr>
        <p:spPr>
          <a:xfrm>
            <a:off x="545327" y="2627157"/>
            <a:ext cx="537502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show_batch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x, y,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samples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ctxs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max_n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=9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0F750F4-4D6D-4C57-8F1E-D3AFF954A478}"/>
              </a:ext>
            </a:extLst>
          </p:cNvPr>
          <p:cNvSpPr txBox="1"/>
          <p:nvPr/>
        </p:nvSpPr>
        <p:spPr>
          <a:xfrm>
            <a:off x="6297478" y="2627157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Internal implementation,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are used only for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typedispatch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CD2F5E1-0086-4365-92E8-86B7F5002942}"/>
              </a:ext>
            </a:extLst>
          </p:cNvPr>
          <p:cNvSpPr txBox="1"/>
          <p:nvPr/>
        </p:nvSpPr>
        <p:spPr>
          <a:xfrm>
            <a:off x="545327" y="4993157"/>
            <a:ext cx="537502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show_results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x, y,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samples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outs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ctxs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max_n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=9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fr-FR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33494E3-D75A-48A2-9EBE-B53B15242267}"/>
              </a:ext>
            </a:extLst>
          </p:cNvPr>
          <p:cNvSpPr txBox="1"/>
          <p:nvPr/>
        </p:nvSpPr>
        <p:spPr>
          <a:xfrm>
            <a:off x="6297478" y="5008546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Internal implementation,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are used only for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typedispatch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71D0D5A-8718-4EDF-94F9-5055F072ED96}"/>
              </a:ext>
            </a:extLst>
          </p:cNvPr>
          <p:cNvSpPr txBox="1"/>
          <p:nvPr/>
        </p:nvSpPr>
        <p:spPr>
          <a:xfrm>
            <a:off x="545326" y="2066233"/>
            <a:ext cx="6242931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TfmDL.show_batch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max_n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=9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ctxs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show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unique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=False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369AFE6-9292-4350-A90A-83875B292620}"/>
              </a:ext>
            </a:extLst>
          </p:cNvPr>
          <p:cNvSpPr txBox="1"/>
          <p:nvPr/>
        </p:nvSpPr>
        <p:spPr>
          <a:xfrm>
            <a:off x="545327" y="4483215"/>
            <a:ext cx="624293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TfmDL.show_results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b, out,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max_n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=9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ctxs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show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0301654-DD1D-4B76-B606-520EB3472968}"/>
              </a:ext>
            </a:extLst>
          </p:cNvPr>
          <p:cNvSpPr txBox="1"/>
          <p:nvPr/>
        </p:nvSpPr>
        <p:spPr>
          <a:xfrm>
            <a:off x="7017342" y="2066232"/>
            <a:ext cx="4494345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Show the decoded samples of one batch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C9DE142-0FD3-4457-A7BE-B062CFCE95B4}"/>
              </a:ext>
            </a:extLst>
          </p:cNvPr>
          <p:cNvSpPr txBox="1"/>
          <p:nvPr/>
        </p:nvSpPr>
        <p:spPr>
          <a:xfrm>
            <a:off x="7017341" y="4503684"/>
            <a:ext cx="4494345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Show the decoded samples and predictions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2F75FF0-45C3-424A-94B7-B0471D6B6126}"/>
              </a:ext>
            </a:extLst>
          </p:cNvPr>
          <p:cNvSpPr txBox="1"/>
          <p:nvPr/>
        </p:nvSpPr>
        <p:spPr>
          <a:xfrm>
            <a:off x="545326" y="982330"/>
            <a:ext cx="5349197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TfmdLists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| Datasets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.show(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o, **</a:t>
            </a:r>
            <a:r>
              <a:rPr lang="en-US" sz="1200" b="0" i="0" dirty="0" err="1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FCBCFAB-1EE6-46E6-82DA-EEE2D1954614}"/>
              </a:ext>
            </a:extLst>
          </p:cNvPr>
          <p:cNvSpPr txBox="1"/>
          <p:nvPr/>
        </p:nvSpPr>
        <p:spPr>
          <a:xfrm>
            <a:off x="6297477" y="1136218"/>
            <a:ext cx="521420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Pipeline decode, then call show on each element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E866172-1CCE-4025-B088-319D8D516865}"/>
              </a:ext>
            </a:extLst>
          </p:cNvPr>
          <p:cNvSpPr txBox="1"/>
          <p:nvPr/>
        </p:nvSpPr>
        <p:spPr>
          <a:xfrm>
            <a:off x="545326" y="5404921"/>
            <a:ext cx="2655708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51F8D36-A430-4FB2-8F6F-13CE0DF35E45}"/>
              </a:ext>
            </a:extLst>
          </p:cNvPr>
          <p:cNvSpPr txBox="1"/>
          <p:nvPr/>
        </p:nvSpPr>
        <p:spPr>
          <a:xfrm>
            <a:off x="545326" y="5778173"/>
            <a:ext cx="2655708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TensorCategory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34849F3-377B-4A59-8EDE-8AE2772B29F9}"/>
              </a:ext>
            </a:extLst>
          </p:cNvPr>
          <p:cNvSpPr txBox="1"/>
          <p:nvPr/>
        </p:nvSpPr>
        <p:spPr>
          <a:xfrm>
            <a:off x="545326" y="6136302"/>
            <a:ext cx="534919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y:(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TensorMask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TensorPoint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TensorBBox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1716FB8-599A-47B4-86BE-9EFE36B719D8}"/>
              </a:ext>
            </a:extLst>
          </p:cNvPr>
          <p:cNvSpPr txBox="1"/>
          <p:nvPr/>
        </p:nvSpPr>
        <p:spPr>
          <a:xfrm>
            <a:off x="3316355" y="5775032"/>
            <a:ext cx="2576014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C40F540-25F6-485D-B5A9-FD2651710FDE}"/>
              </a:ext>
            </a:extLst>
          </p:cNvPr>
          <p:cNvSpPr txBox="1"/>
          <p:nvPr/>
        </p:nvSpPr>
        <p:spPr>
          <a:xfrm>
            <a:off x="545326" y="3758778"/>
            <a:ext cx="2655708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InvisibleTensor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F0CD554-390E-4293-A755-250BF0070C85}"/>
              </a:ext>
            </a:extLst>
          </p:cNvPr>
          <p:cNvSpPr txBox="1"/>
          <p:nvPr/>
        </p:nvSpPr>
        <p:spPr>
          <a:xfrm>
            <a:off x="6014152" y="5430170"/>
            <a:ext cx="2576014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TensorText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F61BDB7-295A-413F-83C4-FC5AF96292FD}"/>
              </a:ext>
            </a:extLst>
          </p:cNvPr>
          <p:cNvSpPr txBox="1"/>
          <p:nvPr/>
        </p:nvSpPr>
        <p:spPr>
          <a:xfrm>
            <a:off x="6014152" y="5770834"/>
            <a:ext cx="2576014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LMTensorText</a:t>
            </a:r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566435A-2FA7-4C9B-B5C8-2F0F7C80A44A}"/>
              </a:ext>
            </a:extLst>
          </p:cNvPr>
          <p:cNvSpPr txBox="1"/>
          <p:nvPr/>
        </p:nvSpPr>
        <p:spPr>
          <a:xfrm>
            <a:off x="545326" y="3044188"/>
            <a:ext cx="2655708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C6BB637-6589-4EFA-B1C5-200548866C9E}"/>
              </a:ext>
            </a:extLst>
          </p:cNvPr>
          <p:cNvSpPr txBox="1"/>
          <p:nvPr/>
        </p:nvSpPr>
        <p:spPr>
          <a:xfrm>
            <a:off x="545326" y="3391830"/>
            <a:ext cx="2655708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041B2002-9998-462A-A5F6-774C421EB814}"/>
              </a:ext>
            </a:extLst>
          </p:cNvPr>
          <p:cNvSpPr txBox="1"/>
          <p:nvPr/>
        </p:nvSpPr>
        <p:spPr>
          <a:xfrm>
            <a:off x="3320663" y="5430171"/>
            <a:ext cx="257386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InvisibleTensor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TensorImage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48ABFAA-AFC2-4846-884E-0DC2D8A4E070}"/>
              </a:ext>
            </a:extLst>
          </p:cNvPr>
          <p:cNvSpPr txBox="1"/>
          <p:nvPr/>
        </p:nvSpPr>
        <p:spPr>
          <a:xfrm>
            <a:off x="3320663" y="3044187"/>
            <a:ext cx="257386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TensorText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093E2AC-FA2A-48D2-B562-0C0DB201F895}"/>
              </a:ext>
            </a:extLst>
          </p:cNvPr>
          <p:cNvSpPr txBox="1"/>
          <p:nvPr/>
        </p:nvSpPr>
        <p:spPr>
          <a:xfrm>
            <a:off x="3320663" y="3395434"/>
            <a:ext cx="257386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 </a:t>
            </a:r>
            <a:r>
              <a:rPr lang="fr-FR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LMTensorText</a:t>
            </a:r>
            <a:r>
              <a:rPr lang="fr-FR" sz="1200" dirty="0">
                <a:solidFill>
                  <a:srgbClr val="24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0F6AB96-D2D8-48E4-88B5-D6FA223642CF}"/>
              </a:ext>
            </a:extLst>
          </p:cNvPr>
          <p:cNvSpPr txBox="1"/>
          <p:nvPr/>
        </p:nvSpPr>
        <p:spPr>
          <a:xfrm>
            <a:off x="6014152" y="6137462"/>
            <a:ext cx="2576014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Tabular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Tabular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050310C-EF5A-446E-A867-0F265DD2D808}"/>
              </a:ext>
            </a:extLst>
          </p:cNvPr>
          <p:cNvSpPr txBox="1"/>
          <p:nvPr/>
        </p:nvSpPr>
        <p:spPr>
          <a:xfrm>
            <a:off x="3320663" y="3748762"/>
            <a:ext cx="257386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x:</a:t>
            </a:r>
            <a:r>
              <a:rPr lang="fr-F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Tabular</a:t>
            </a:r>
            <a:r>
              <a:rPr lang="fr-FR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0838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27822</TotalTime>
  <Words>13721</Words>
  <Application>Microsoft Office PowerPoint</Application>
  <PresentationFormat>Grand écran</PresentationFormat>
  <Paragraphs>1707</Paragraphs>
  <Slides>75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75</vt:i4>
      </vt:variant>
    </vt:vector>
  </HeadingPairs>
  <TitlesOfParts>
    <vt:vector size="7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Laurent Prud'hon</dc:creator>
  <cp:lastModifiedBy>Laurent Prud'hon</cp:lastModifiedBy>
  <cp:revision>1139</cp:revision>
  <dcterms:created xsi:type="dcterms:W3CDTF">2021-01-23T14:25:31Z</dcterms:created>
  <dcterms:modified xsi:type="dcterms:W3CDTF">2021-05-08T15:16:25Z</dcterms:modified>
</cp:coreProperties>
</file>