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0" r:id="rId3"/>
    <p:sldId id="261" r:id="rId4"/>
    <p:sldId id="266" r:id="rId5"/>
    <p:sldId id="267" r:id="rId6"/>
    <p:sldId id="265" r:id="rId7"/>
    <p:sldId id="258" r:id="rId8"/>
    <p:sldId id="259" r:id="rId9"/>
    <p:sldId id="256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5"/>
    <p:restoredTop sz="96405"/>
  </p:normalViewPr>
  <p:slideViewPr>
    <p:cSldViewPr snapToGrid="0">
      <p:cViewPr varScale="1">
        <p:scale>
          <a:sx n="122" d="100"/>
          <a:sy n="122" d="100"/>
        </p:scale>
        <p:origin x="8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AF7C-A4F1-5A0A-DE35-90F00F444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9A381-5EF2-F5E1-0FCF-E584565AD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FB2BE-1924-EC90-DB09-839A338A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6DF-02FA-2C46-8676-E51AD8094F5E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9527F-B683-1CFF-FA3F-9212CB11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E8EDF-A9A2-7DC4-F901-CBE93266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5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F9E8-3963-CF35-8039-E33CD770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4731F-DA5F-230D-254C-108502DAB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31101-00EE-E5D0-96A7-18D97179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6DF-02FA-2C46-8676-E51AD8094F5E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EA587-8C49-E919-22E6-A3249CEB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12BA1-9E1F-BD51-D78E-3BA57B39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7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2F98C-61F5-2862-5E05-DE9D7FED2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3302C-9DC1-31A8-69DD-24EF98EDA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9B36E-2BBD-5689-DB36-B4054E3F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6DF-02FA-2C46-8676-E51AD8094F5E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2A2D5-1DCC-8B20-F185-78C06415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C78CF-B659-BA7A-BF49-39E1DD88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9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5A4B-FCE9-EEC1-E992-0B593A06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E9E3-5406-FE03-9E16-E2C7A596F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2EF4-E13D-2C2C-86BF-3C815035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6DF-02FA-2C46-8676-E51AD8094F5E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73E72-FF44-9AE7-447F-492D50EF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1D6FA-A1F0-93E0-9370-29E39787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4106-8FC9-5A82-460D-946FD618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615B5-BB44-CC31-EDF0-AACA32935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7F05E-B33F-F686-D640-B746A631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6DF-02FA-2C46-8676-E51AD8094F5E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39619-794C-74ED-0563-081EC6F7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BC6AC-7DD0-2B8C-D11E-0A4C96EC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9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D8D3-9C5A-C1DD-510C-AFC90B3E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0750-15F0-6FF6-4FF4-4FC96CB5D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F6438-DAC7-EA81-02B0-D66C5B091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BB1AB-2056-9917-6016-D5798482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6DF-02FA-2C46-8676-E51AD8094F5E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95C42-4CAC-EED8-99CD-F68E91E3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1FCC9-888D-A1BB-7619-004B37E0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5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AECE-E53A-8B51-6DB9-02D86C64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BBF40-CCD6-42C4-D784-BC31C94AB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8AFB1-8070-7B0A-566D-241296822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7B7EF2-3A98-5406-45AF-6B7BBDA04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37067-6CB0-B2FF-BD24-3C6D6F9D1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E81C5-540F-892D-9F8C-AEF171A1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6DF-02FA-2C46-8676-E51AD8094F5E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17AD3-FC67-285A-35CD-5D24748F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54651-0A5E-B3FC-F6B3-C290211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1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2DB3-65AF-A6D8-106C-27622314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E9502C-F2AD-CA26-6DC8-3170FB78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6DF-02FA-2C46-8676-E51AD8094F5E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35039-3E1F-AC76-F6B6-B80EF748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53730-298F-37CC-307D-349ABFB5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3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FB4A5-13ED-4303-AAF9-24CC69A5A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6DF-02FA-2C46-8676-E51AD8094F5E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983C0-999C-439F-AF1B-9774042F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19E38-5C41-1945-FEDA-5AF6211E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3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2A89-CC63-CAEF-0F8A-4ACFADB8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1512-E985-9530-FF48-DCFB19C0E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03E3C-A54A-F719-87E0-E842E6DF7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A3B36-D1D0-68EF-A667-8F426442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6DF-02FA-2C46-8676-E51AD8094F5E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C671F-370D-6D8B-9D59-DDCD06C5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9E2A7-098B-7CE8-0D25-B4CFB898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1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6AC5-1B3D-5C2F-44E4-C0B13E89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051B8B-B793-435B-3E0B-543860AD0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F44C4-F55A-0DC7-03B3-F0C7A5EF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A737F-4C17-4F28-C462-6ADFED32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6DF-02FA-2C46-8676-E51AD8094F5E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CB96D-160C-B6A1-46CF-91D0D17D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366DA-C4A1-1A2A-7DFA-012180A8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0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CC347E-8F6D-84A7-ACA5-7A54ACBC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94EF5-6707-FF7B-DD4A-CAA0CFF4B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80596-674C-9936-5D5D-993B332DA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06DF-02FA-2C46-8676-E51AD8094F5E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ABF2A-1BDF-30B9-3569-1EF675A80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6BE2F-7B1E-A58E-B80D-83434E4B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5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99FB-FE19-9C68-98EB-22762D7A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text&#10;&#10;Description automatically generated">
            <a:extLst>
              <a:ext uri="{FF2B5EF4-FFF2-40B4-BE49-F238E27FC236}">
                <a16:creationId xmlns:a16="http://schemas.microsoft.com/office/drawing/2014/main" id="{26C4EDDA-3320-85F3-8E25-F5C4AB2BF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068" y="1849958"/>
            <a:ext cx="2540000" cy="87630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A876324-7109-D587-77D4-80AE80327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68" y="3455138"/>
            <a:ext cx="3162300" cy="876300"/>
          </a:xfrm>
          <a:prstGeom prst="rect">
            <a:avLst/>
          </a:prstGeom>
        </p:spPr>
      </p:pic>
      <p:pic>
        <p:nvPicPr>
          <p:cNvPr id="9" name="Picture 8" descr="A white background with text and symbols&#10;&#10;Description automatically generated">
            <a:extLst>
              <a:ext uri="{FF2B5EF4-FFF2-40B4-BE49-F238E27FC236}">
                <a16:creationId xmlns:a16="http://schemas.microsoft.com/office/drawing/2014/main" id="{729C55BC-BA55-0461-53E7-D88CF0847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076" y="4252967"/>
            <a:ext cx="2540000" cy="1231900"/>
          </a:xfrm>
          <a:prstGeom prst="rect">
            <a:avLst/>
          </a:prstGeom>
        </p:spPr>
      </p:pic>
      <p:pic>
        <p:nvPicPr>
          <p:cNvPr id="11" name="Picture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2B725CB-0AB9-425E-1265-FCA6C7561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068" y="4716435"/>
            <a:ext cx="25781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5AE1A9-C5C5-F7F5-EE9E-DF91CDB160C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766320" y="2980231"/>
            <a:ext cx="913992" cy="256148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8E87D2-DD44-249D-CBF3-7AA4D0696684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4363988" y="3061689"/>
            <a:ext cx="287243" cy="251751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F11AEA-42E0-8DA6-CB46-1A6C6C882AA6}"/>
              </a:ext>
            </a:extLst>
          </p:cNvPr>
          <p:cNvCxnSpPr>
            <a:cxnSpLocks/>
          </p:cNvCxnSpPr>
          <p:nvPr/>
        </p:nvCxnSpPr>
        <p:spPr>
          <a:xfrm>
            <a:off x="4371340" y="3332480"/>
            <a:ext cx="322580" cy="35560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EC2A8A-4058-4264-FDAB-314CB4C78111}"/>
              </a:ext>
            </a:extLst>
          </p:cNvPr>
          <p:cNvCxnSpPr>
            <a:cxnSpLocks/>
          </p:cNvCxnSpPr>
          <p:nvPr/>
        </p:nvCxnSpPr>
        <p:spPr>
          <a:xfrm>
            <a:off x="4114800" y="3312160"/>
            <a:ext cx="1645920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830AC9D-383A-05AB-6351-4D9F0E6EEC62}"/>
              </a:ext>
            </a:extLst>
          </p:cNvPr>
          <p:cNvSpPr/>
          <p:nvPr/>
        </p:nvSpPr>
        <p:spPr>
          <a:xfrm>
            <a:off x="4579620" y="3601037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D7593D-C225-1AD0-6AA5-FDC7989D191C}"/>
              </a:ext>
            </a:extLst>
          </p:cNvPr>
          <p:cNvSpPr/>
          <p:nvPr/>
        </p:nvSpPr>
        <p:spPr>
          <a:xfrm>
            <a:off x="4257040" y="3197860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2B8BDD-AAC4-6B28-C79E-723661C05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31" y="4042398"/>
            <a:ext cx="4575658" cy="1271016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83F7C6C-4108-DFDE-2D72-4761D7DE3183}"/>
              </a:ext>
            </a:extLst>
          </p:cNvPr>
          <p:cNvSpPr/>
          <p:nvPr/>
        </p:nvSpPr>
        <p:spPr>
          <a:xfrm>
            <a:off x="7327556" y="4810896"/>
            <a:ext cx="902517" cy="2553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47796E-A58A-2A66-11C3-A5B4B01ECF2F}"/>
              </a:ext>
            </a:extLst>
          </p:cNvPr>
          <p:cNvCxnSpPr>
            <a:cxnSpLocks/>
          </p:cNvCxnSpPr>
          <p:nvPr/>
        </p:nvCxnSpPr>
        <p:spPr>
          <a:xfrm flipV="1">
            <a:off x="4780280" y="3377329"/>
            <a:ext cx="243840" cy="2348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F61B32D-BF3F-CE45-7FE3-9D288180DEC3}"/>
              </a:ext>
            </a:extLst>
          </p:cNvPr>
          <p:cNvSpPr/>
          <p:nvPr/>
        </p:nvSpPr>
        <p:spPr>
          <a:xfrm>
            <a:off x="4980869" y="3206348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8A3A10-CF89-4B50-F9FD-1857D8F73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268" y="1544586"/>
            <a:ext cx="3536769" cy="1234440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DB67006-48D0-1270-FE15-47087499D131}"/>
              </a:ext>
            </a:extLst>
          </p:cNvPr>
          <p:cNvSpPr/>
          <p:nvPr/>
        </p:nvSpPr>
        <p:spPr>
          <a:xfrm>
            <a:off x="5971947" y="2247677"/>
            <a:ext cx="804837" cy="283108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183813-E8BB-23D4-4DED-8FD8693C9D5E}"/>
              </a:ext>
            </a:extLst>
          </p:cNvPr>
          <p:cNvSpPr/>
          <p:nvPr/>
        </p:nvSpPr>
        <p:spPr>
          <a:xfrm>
            <a:off x="4617753" y="2866567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2CE82-D750-4D7D-CC23-72F1004B367F}"/>
              </a:ext>
            </a:extLst>
          </p:cNvPr>
          <p:cNvSpPr txBox="1"/>
          <p:nvPr/>
        </p:nvSpPr>
        <p:spPr>
          <a:xfrm>
            <a:off x="4579620" y="596115"/>
            <a:ext cx="2190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Corinne’s branch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deletes age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adds smoking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DEE9C0-22C4-47CC-E0B0-BFCEAC9F913A}"/>
              </a:ext>
            </a:extLst>
          </p:cNvPr>
          <p:cNvSpPr/>
          <p:nvPr/>
        </p:nvSpPr>
        <p:spPr>
          <a:xfrm>
            <a:off x="5646834" y="3202901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E1FD9D-BD2A-D0DD-0505-2D87BCC01DB9}"/>
              </a:ext>
            </a:extLst>
          </p:cNvPr>
          <p:cNvSpPr txBox="1"/>
          <p:nvPr/>
        </p:nvSpPr>
        <p:spPr>
          <a:xfrm>
            <a:off x="5789655" y="2787139"/>
            <a:ext cx="37022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Merge conflict!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The main branch changed since Corinne pulled the file. GitHub doesn’t know which changes to keep (i.e., should the model adjust only for smoking? What about age and comorbidities?) 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60523F8C-315B-BAFF-0307-0DEA750B0A4E}"/>
              </a:ext>
            </a:extLst>
          </p:cNvPr>
          <p:cNvCxnSpPr>
            <a:cxnSpLocks/>
            <a:stCxn id="15" idx="4"/>
            <a:endCxn id="12" idx="1"/>
          </p:cNvCxnSpPr>
          <p:nvPr/>
        </p:nvCxnSpPr>
        <p:spPr>
          <a:xfrm rot="5400000">
            <a:off x="4469571" y="4052308"/>
            <a:ext cx="1242958" cy="8238"/>
          </a:xfrm>
          <a:prstGeom prst="curvedConnector4">
            <a:avLst>
              <a:gd name="adj1" fmla="val 24436"/>
              <a:gd name="adj2" fmla="val 2874945"/>
            </a:avLst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16C703-0A84-93C6-81EC-72441C5418EC}"/>
              </a:ext>
            </a:extLst>
          </p:cNvPr>
          <p:cNvSpPr txBox="1"/>
          <p:nvPr/>
        </p:nvSpPr>
        <p:spPr>
          <a:xfrm>
            <a:off x="4227661" y="3136871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B43FE5-EC31-F99F-9E04-75F59B3B01E2}"/>
              </a:ext>
            </a:extLst>
          </p:cNvPr>
          <p:cNvSpPr txBox="1"/>
          <p:nvPr/>
        </p:nvSpPr>
        <p:spPr>
          <a:xfrm>
            <a:off x="4956642" y="3138811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573550-F92B-FEF1-F7EB-28165A554069}"/>
              </a:ext>
            </a:extLst>
          </p:cNvPr>
          <p:cNvSpPr txBox="1"/>
          <p:nvPr/>
        </p:nvSpPr>
        <p:spPr>
          <a:xfrm>
            <a:off x="5627241" y="3144876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8852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BFCA6A0-152F-8331-D4D4-63DC431A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084" y="2234852"/>
            <a:ext cx="4586702" cy="1271014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ED51E4B-8923-5E95-A2BA-41AABB48E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704" y="3717227"/>
            <a:ext cx="3502154" cy="1190387"/>
          </a:xfrm>
          <a:prstGeom prst="rect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4C06927-434B-20DF-5E37-A003F73E3392}"/>
              </a:ext>
            </a:extLst>
          </p:cNvPr>
          <p:cNvCxnSpPr>
            <a:cxnSpLocks/>
          </p:cNvCxnSpPr>
          <p:nvPr/>
        </p:nvCxnSpPr>
        <p:spPr>
          <a:xfrm>
            <a:off x="4819763" y="3522147"/>
            <a:ext cx="379705" cy="341903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281CD1-5216-AA47-CA46-7336D8224AF6}"/>
              </a:ext>
            </a:extLst>
          </p:cNvPr>
          <p:cNvCxnSpPr>
            <a:cxnSpLocks/>
          </p:cNvCxnSpPr>
          <p:nvPr/>
        </p:nvCxnSpPr>
        <p:spPr>
          <a:xfrm>
            <a:off x="5236410" y="2405202"/>
            <a:ext cx="322580" cy="35560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2D62AD-A7F0-B5B7-F47B-B6C4719E8A07}"/>
              </a:ext>
            </a:extLst>
          </p:cNvPr>
          <p:cNvCxnSpPr>
            <a:cxnSpLocks/>
          </p:cNvCxnSpPr>
          <p:nvPr/>
        </p:nvCxnSpPr>
        <p:spPr>
          <a:xfrm flipV="1">
            <a:off x="5315150" y="2875599"/>
            <a:ext cx="243840" cy="2348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083350-FF60-7498-07E0-0FE838D103B2}"/>
              </a:ext>
            </a:extLst>
          </p:cNvPr>
          <p:cNvCxnSpPr>
            <a:cxnSpLocks/>
          </p:cNvCxnSpPr>
          <p:nvPr/>
        </p:nvCxnSpPr>
        <p:spPr>
          <a:xfrm>
            <a:off x="5222236" y="2172929"/>
            <a:ext cx="0" cy="2054942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942AA1-703D-0B54-62A7-1A9515336722}"/>
              </a:ext>
            </a:extLst>
          </p:cNvPr>
          <p:cNvSpPr txBox="1"/>
          <p:nvPr/>
        </p:nvSpPr>
        <p:spPr>
          <a:xfrm>
            <a:off x="4875976" y="1842925"/>
            <a:ext cx="8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main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656916-911F-DF2B-B16D-3C95E6EF5ABD}"/>
              </a:ext>
            </a:extLst>
          </p:cNvPr>
          <p:cNvSpPr/>
          <p:nvPr/>
        </p:nvSpPr>
        <p:spPr>
          <a:xfrm>
            <a:off x="5111870" y="3749750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72269E-0907-30B9-DDDE-199376444307}"/>
              </a:ext>
            </a:extLst>
          </p:cNvPr>
          <p:cNvSpPr/>
          <p:nvPr/>
        </p:nvSpPr>
        <p:spPr>
          <a:xfrm>
            <a:off x="5098104" y="3042166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6282A4-0B35-73FE-6403-54DB69BC57DF}"/>
              </a:ext>
            </a:extLst>
          </p:cNvPr>
          <p:cNvSpPr/>
          <p:nvPr/>
        </p:nvSpPr>
        <p:spPr>
          <a:xfrm>
            <a:off x="5098104" y="2313661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077621-1E6F-763D-EB83-DB3C04571A3C}"/>
              </a:ext>
            </a:extLst>
          </p:cNvPr>
          <p:cNvSpPr txBox="1"/>
          <p:nvPr/>
        </p:nvSpPr>
        <p:spPr>
          <a:xfrm>
            <a:off x="1149552" y="373159"/>
            <a:ext cx="3053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Main branch (Time 1)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 model adjusts for age only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8F3AB66-38BC-8DC4-7823-8211C1C6151A}"/>
              </a:ext>
            </a:extLst>
          </p:cNvPr>
          <p:cNvCxnSpPr>
            <a:cxnSpLocks/>
            <a:stCxn id="11" idx="2"/>
          </p:cNvCxnSpPr>
          <p:nvPr/>
        </p:nvCxnSpPr>
        <p:spPr>
          <a:xfrm rot="10800000">
            <a:off x="3047176" y="2235005"/>
            <a:ext cx="2050928" cy="192956"/>
          </a:xfrm>
          <a:prstGeom prst="bentConnector2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1D892D1-CC84-545F-5396-1B9317702961}"/>
              </a:ext>
            </a:extLst>
          </p:cNvPr>
          <p:cNvSpPr/>
          <p:nvPr/>
        </p:nvSpPr>
        <p:spPr>
          <a:xfrm>
            <a:off x="5516672" y="2698769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E8A350-A20B-DE0E-F3E0-228738F3B84C}"/>
              </a:ext>
            </a:extLst>
          </p:cNvPr>
          <p:cNvSpPr txBox="1"/>
          <p:nvPr/>
        </p:nvSpPr>
        <p:spPr>
          <a:xfrm>
            <a:off x="5796848" y="3505866"/>
            <a:ext cx="4343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Lauren’s branch (Time 2)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rgbClr val="92D050"/>
                </a:solidFill>
              </a:rPr>
              <a:t>adds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comorbidities to adjustment set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97904E-46AF-7F52-1CAC-49204243BE30}"/>
              </a:ext>
            </a:extLst>
          </p:cNvPr>
          <p:cNvSpPr txBox="1"/>
          <p:nvPr/>
        </p:nvSpPr>
        <p:spPr>
          <a:xfrm>
            <a:off x="1176371" y="2768490"/>
            <a:ext cx="3812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Corinne’s branch (Time 4)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rgbClr val="FF0000"/>
                </a:solidFill>
              </a:rPr>
              <a:t>deletes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age and comorbidities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rgbClr val="92D050"/>
                </a:solidFill>
              </a:rPr>
              <a:t>adds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smoking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E9B6CC-8E87-1424-16BF-D36CF8A6F3DD}"/>
              </a:ext>
            </a:extLst>
          </p:cNvPr>
          <p:cNvCxnSpPr>
            <a:cxnSpLocks/>
          </p:cNvCxnSpPr>
          <p:nvPr/>
        </p:nvCxnSpPr>
        <p:spPr>
          <a:xfrm flipV="1">
            <a:off x="4849453" y="3258506"/>
            <a:ext cx="287243" cy="251751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0D364E0-6C8C-B0EF-1BD6-66404C73A8D7}"/>
              </a:ext>
            </a:extLst>
          </p:cNvPr>
          <p:cNvSpPr/>
          <p:nvPr/>
        </p:nvSpPr>
        <p:spPr>
          <a:xfrm>
            <a:off x="4720980" y="3380905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3E3ACCC-A6D6-35F0-9D12-9A35EC79B0E2}"/>
              </a:ext>
            </a:extLst>
          </p:cNvPr>
          <p:cNvCxnSpPr>
            <a:cxnSpLocks/>
            <a:stCxn id="33" idx="2"/>
          </p:cNvCxnSpPr>
          <p:nvPr/>
        </p:nvCxnSpPr>
        <p:spPr>
          <a:xfrm rot="10800000" flipV="1">
            <a:off x="3031466" y="3495204"/>
            <a:ext cx="1689514" cy="196615"/>
          </a:xfrm>
          <a:prstGeom prst="bentConnector2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609C22-B5D9-0A17-0D4B-123B00826479}"/>
              </a:ext>
            </a:extLst>
          </p:cNvPr>
          <p:cNvCxnSpPr>
            <a:cxnSpLocks/>
          </p:cNvCxnSpPr>
          <p:nvPr/>
        </p:nvCxnSpPr>
        <p:spPr>
          <a:xfrm>
            <a:off x="5745272" y="2813069"/>
            <a:ext cx="103812" cy="514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D0BB0BD-78A3-DDFF-0535-E9ECF95786CD}"/>
              </a:ext>
            </a:extLst>
          </p:cNvPr>
          <p:cNvSpPr txBox="1"/>
          <p:nvPr/>
        </p:nvSpPr>
        <p:spPr>
          <a:xfrm>
            <a:off x="5078440" y="2264630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1B2B99-E69C-E8E6-654B-7EB3EE0C3D85}"/>
              </a:ext>
            </a:extLst>
          </p:cNvPr>
          <p:cNvSpPr txBox="1"/>
          <p:nvPr/>
        </p:nvSpPr>
        <p:spPr>
          <a:xfrm>
            <a:off x="5080937" y="2997299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2C2054-9E4A-46C0-611E-0283AD42C81F}"/>
              </a:ext>
            </a:extLst>
          </p:cNvPr>
          <p:cNvSpPr txBox="1"/>
          <p:nvPr/>
        </p:nvSpPr>
        <p:spPr>
          <a:xfrm>
            <a:off x="5096193" y="3701958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28A0483-673C-E579-1F16-C99668403801}"/>
              </a:ext>
            </a:extLst>
          </p:cNvPr>
          <p:cNvSpPr/>
          <p:nvPr/>
        </p:nvSpPr>
        <p:spPr>
          <a:xfrm>
            <a:off x="7756159" y="3019306"/>
            <a:ext cx="1178560" cy="2743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459BB3-665F-A202-A541-C7212D22F3FA}"/>
              </a:ext>
            </a:extLst>
          </p:cNvPr>
          <p:cNvSpPr/>
          <p:nvPr/>
        </p:nvSpPr>
        <p:spPr>
          <a:xfrm>
            <a:off x="2672954" y="4427759"/>
            <a:ext cx="779894" cy="2743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CDD073-AD44-2196-63EF-88283E722AF5}"/>
              </a:ext>
            </a:extLst>
          </p:cNvPr>
          <p:cNvSpPr txBox="1"/>
          <p:nvPr/>
        </p:nvSpPr>
        <p:spPr>
          <a:xfrm>
            <a:off x="5493486" y="2646366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15F1D0-EA0B-B151-CEDD-FC95978E4C19}"/>
              </a:ext>
            </a:extLst>
          </p:cNvPr>
          <p:cNvSpPr txBox="1"/>
          <p:nvPr/>
        </p:nvSpPr>
        <p:spPr>
          <a:xfrm>
            <a:off x="4702305" y="3336589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4</a:t>
            </a:r>
          </a:p>
        </p:txBody>
      </p:sp>
      <p:pic>
        <p:nvPicPr>
          <p:cNvPr id="2" name="Content Placeholder 4" descr="A close-up of text&#10;&#10;Description automatically generated">
            <a:extLst>
              <a:ext uri="{FF2B5EF4-FFF2-40B4-BE49-F238E27FC236}">
                <a16:creationId xmlns:a16="http://schemas.microsoft.com/office/drawing/2014/main" id="{01578EFB-CC64-063D-99E8-5DA6AC4F1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63080" y="1019490"/>
            <a:ext cx="3445507" cy="1188700"/>
          </a:xfrm>
          <a:ln w="19050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161815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E9B6CC-8E87-1424-16BF-D36CF8A6F3DD}"/>
              </a:ext>
            </a:extLst>
          </p:cNvPr>
          <p:cNvCxnSpPr>
            <a:cxnSpLocks/>
          </p:cNvCxnSpPr>
          <p:nvPr/>
        </p:nvCxnSpPr>
        <p:spPr>
          <a:xfrm flipV="1">
            <a:off x="4849453" y="2398551"/>
            <a:ext cx="379375" cy="1111706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4C06927-434B-20DF-5E37-A003F73E3392}"/>
              </a:ext>
            </a:extLst>
          </p:cNvPr>
          <p:cNvCxnSpPr>
            <a:cxnSpLocks/>
          </p:cNvCxnSpPr>
          <p:nvPr/>
        </p:nvCxnSpPr>
        <p:spPr>
          <a:xfrm>
            <a:off x="4819763" y="3522147"/>
            <a:ext cx="379705" cy="341903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281CD1-5216-AA47-CA46-7336D8224AF6}"/>
              </a:ext>
            </a:extLst>
          </p:cNvPr>
          <p:cNvCxnSpPr>
            <a:cxnSpLocks/>
          </p:cNvCxnSpPr>
          <p:nvPr/>
        </p:nvCxnSpPr>
        <p:spPr>
          <a:xfrm>
            <a:off x="5236410" y="2405202"/>
            <a:ext cx="322580" cy="35560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2D62AD-A7F0-B5B7-F47B-B6C4719E8A07}"/>
              </a:ext>
            </a:extLst>
          </p:cNvPr>
          <p:cNvCxnSpPr>
            <a:cxnSpLocks/>
          </p:cNvCxnSpPr>
          <p:nvPr/>
        </p:nvCxnSpPr>
        <p:spPr>
          <a:xfrm flipV="1">
            <a:off x="5315150" y="2875599"/>
            <a:ext cx="243840" cy="2348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083350-FF60-7498-07E0-0FE838D103B2}"/>
              </a:ext>
            </a:extLst>
          </p:cNvPr>
          <p:cNvCxnSpPr>
            <a:cxnSpLocks/>
          </p:cNvCxnSpPr>
          <p:nvPr/>
        </p:nvCxnSpPr>
        <p:spPr>
          <a:xfrm>
            <a:off x="5222236" y="2172929"/>
            <a:ext cx="14174" cy="1691121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942AA1-703D-0B54-62A7-1A9515336722}"/>
              </a:ext>
            </a:extLst>
          </p:cNvPr>
          <p:cNvSpPr txBox="1"/>
          <p:nvPr/>
        </p:nvSpPr>
        <p:spPr>
          <a:xfrm>
            <a:off x="4875976" y="1842925"/>
            <a:ext cx="8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main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656916-911F-DF2B-B16D-3C95E6EF5ABD}"/>
              </a:ext>
            </a:extLst>
          </p:cNvPr>
          <p:cNvSpPr/>
          <p:nvPr/>
        </p:nvSpPr>
        <p:spPr>
          <a:xfrm>
            <a:off x="5111870" y="3749750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72269E-0907-30B9-DDDE-199376444307}"/>
              </a:ext>
            </a:extLst>
          </p:cNvPr>
          <p:cNvSpPr/>
          <p:nvPr/>
        </p:nvSpPr>
        <p:spPr>
          <a:xfrm>
            <a:off x="5098104" y="3042166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6282A4-0B35-73FE-6403-54DB69BC57DF}"/>
              </a:ext>
            </a:extLst>
          </p:cNvPr>
          <p:cNvSpPr/>
          <p:nvPr/>
        </p:nvSpPr>
        <p:spPr>
          <a:xfrm>
            <a:off x="5098104" y="2313661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077621-1E6F-763D-EB83-DB3C04571A3C}"/>
              </a:ext>
            </a:extLst>
          </p:cNvPr>
          <p:cNvSpPr txBox="1"/>
          <p:nvPr/>
        </p:nvSpPr>
        <p:spPr>
          <a:xfrm>
            <a:off x="1149552" y="373159"/>
            <a:ext cx="3053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Main branch (Time 1)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 model adjusts for age only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8F3AB66-38BC-8DC4-7823-8211C1C6151A}"/>
              </a:ext>
            </a:extLst>
          </p:cNvPr>
          <p:cNvCxnSpPr>
            <a:cxnSpLocks/>
            <a:stCxn id="11" idx="2"/>
          </p:cNvCxnSpPr>
          <p:nvPr/>
        </p:nvCxnSpPr>
        <p:spPr>
          <a:xfrm rot="10800000">
            <a:off x="3047176" y="2235005"/>
            <a:ext cx="2050928" cy="192956"/>
          </a:xfrm>
          <a:prstGeom prst="bentConnector2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1D892D1-CC84-545F-5396-1B9317702961}"/>
              </a:ext>
            </a:extLst>
          </p:cNvPr>
          <p:cNvSpPr/>
          <p:nvPr/>
        </p:nvSpPr>
        <p:spPr>
          <a:xfrm>
            <a:off x="5516672" y="2698769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E8A350-A20B-DE0E-F3E0-228738F3B84C}"/>
              </a:ext>
            </a:extLst>
          </p:cNvPr>
          <p:cNvSpPr txBox="1"/>
          <p:nvPr/>
        </p:nvSpPr>
        <p:spPr>
          <a:xfrm>
            <a:off x="5750810" y="3168639"/>
            <a:ext cx="4343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Lauren’s branch (Time 2)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rgbClr val="92D050"/>
                </a:solidFill>
              </a:rPr>
              <a:t>adds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comorbidities to adjustment set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97904E-46AF-7F52-1CAC-49204243BE30}"/>
              </a:ext>
            </a:extLst>
          </p:cNvPr>
          <p:cNvSpPr txBox="1"/>
          <p:nvPr/>
        </p:nvSpPr>
        <p:spPr>
          <a:xfrm>
            <a:off x="1176371" y="2768490"/>
            <a:ext cx="3812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Corinne’s branch (Time 2)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rgbClr val="FF0000"/>
                </a:solidFill>
              </a:rPr>
              <a:t>deletes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age and comorbidities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rgbClr val="92D050"/>
                </a:solidFill>
              </a:rPr>
              <a:t>adds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smoking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0D364E0-6C8C-B0EF-1BD6-66404C73A8D7}"/>
              </a:ext>
            </a:extLst>
          </p:cNvPr>
          <p:cNvSpPr/>
          <p:nvPr/>
        </p:nvSpPr>
        <p:spPr>
          <a:xfrm>
            <a:off x="4720980" y="3380905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3E3ACCC-A6D6-35F0-9D12-9A35EC79B0E2}"/>
              </a:ext>
            </a:extLst>
          </p:cNvPr>
          <p:cNvCxnSpPr>
            <a:cxnSpLocks/>
            <a:stCxn id="33" idx="2"/>
          </p:cNvCxnSpPr>
          <p:nvPr/>
        </p:nvCxnSpPr>
        <p:spPr>
          <a:xfrm rot="10800000" flipV="1">
            <a:off x="3031466" y="3495204"/>
            <a:ext cx="1689514" cy="196615"/>
          </a:xfrm>
          <a:prstGeom prst="bentConnector2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D0BB0BD-78A3-DDFF-0535-E9ECF95786CD}"/>
              </a:ext>
            </a:extLst>
          </p:cNvPr>
          <p:cNvSpPr txBox="1"/>
          <p:nvPr/>
        </p:nvSpPr>
        <p:spPr>
          <a:xfrm>
            <a:off x="5078440" y="2264630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1B2B99-E69C-E8E6-654B-7EB3EE0C3D85}"/>
              </a:ext>
            </a:extLst>
          </p:cNvPr>
          <p:cNvSpPr txBox="1"/>
          <p:nvPr/>
        </p:nvSpPr>
        <p:spPr>
          <a:xfrm>
            <a:off x="5080937" y="2997299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15F1D0-EA0B-B151-CEDD-FC95978E4C19}"/>
              </a:ext>
            </a:extLst>
          </p:cNvPr>
          <p:cNvSpPr txBox="1"/>
          <p:nvPr/>
        </p:nvSpPr>
        <p:spPr>
          <a:xfrm>
            <a:off x="4703040" y="3327747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C80B9-C45C-ED20-E22E-A1811EEC0165}"/>
              </a:ext>
            </a:extLst>
          </p:cNvPr>
          <p:cNvSpPr txBox="1"/>
          <p:nvPr/>
        </p:nvSpPr>
        <p:spPr>
          <a:xfrm>
            <a:off x="5037530" y="4022034"/>
            <a:ext cx="25028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Merge conflict!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The main branch changed since Corinne pulled the file. GitHub doesn’t know which changes to keep (i.e., should the model adjust only for smoking? What about age and comorbidities?)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91618D-B32D-AFC9-5984-72DBCC56EB29}"/>
              </a:ext>
            </a:extLst>
          </p:cNvPr>
          <p:cNvSpPr txBox="1"/>
          <p:nvPr/>
        </p:nvSpPr>
        <p:spPr>
          <a:xfrm>
            <a:off x="5086361" y="3701056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BD4E851C-9DCA-1D69-FCAA-3087EA0DBFA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5662102" y="2511787"/>
            <a:ext cx="155853" cy="218112"/>
          </a:xfrm>
          <a:prstGeom prst="bent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E608DF7-F164-7712-4176-B17309E0A2F1}"/>
              </a:ext>
            </a:extLst>
          </p:cNvPr>
          <p:cNvSpPr txBox="1"/>
          <p:nvPr/>
        </p:nvSpPr>
        <p:spPr>
          <a:xfrm>
            <a:off x="5500223" y="2650057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2" name="Content Placeholder 4" descr="A close-up of text&#10;&#10;Description automatically generated">
            <a:extLst>
              <a:ext uri="{FF2B5EF4-FFF2-40B4-BE49-F238E27FC236}">
                <a16:creationId xmlns:a16="http://schemas.microsoft.com/office/drawing/2014/main" id="{CDF61F18-1685-E382-5C75-EEB412B9D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080" y="1019490"/>
            <a:ext cx="3445507" cy="1188700"/>
          </a:xfrm>
          <a:ln w="19050">
            <a:solidFill>
              <a:schemeClr val="accent3"/>
            </a:solidFill>
          </a:ln>
        </p:spPr>
      </p:pic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F84D299-0385-2911-7B28-AA74975A0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704" y="3717227"/>
            <a:ext cx="3502154" cy="1190387"/>
          </a:xfrm>
          <a:prstGeom prst="rect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3A9E84-E4CC-0E9E-65D1-B1CD50546844}"/>
              </a:ext>
            </a:extLst>
          </p:cNvPr>
          <p:cNvSpPr/>
          <p:nvPr/>
        </p:nvSpPr>
        <p:spPr>
          <a:xfrm>
            <a:off x="2672954" y="4427759"/>
            <a:ext cx="779894" cy="2743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0BE3494-2849-C754-2DBD-27A73A99A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741" y="1932761"/>
            <a:ext cx="4586702" cy="1271014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CE5898D-0ED4-8B4E-C392-95844020AC7E}"/>
              </a:ext>
            </a:extLst>
          </p:cNvPr>
          <p:cNvSpPr/>
          <p:nvPr/>
        </p:nvSpPr>
        <p:spPr>
          <a:xfrm>
            <a:off x="7754816" y="2717215"/>
            <a:ext cx="1178560" cy="2743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3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BB80CF-73F5-70AA-4985-834585EAE384}"/>
              </a:ext>
            </a:extLst>
          </p:cNvPr>
          <p:cNvCxnSpPr>
            <a:cxnSpLocks/>
          </p:cNvCxnSpPr>
          <p:nvPr/>
        </p:nvCxnSpPr>
        <p:spPr>
          <a:xfrm>
            <a:off x="4371340" y="3332480"/>
            <a:ext cx="322580" cy="35560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545EEB-66C6-1567-0432-136883E3AABC}"/>
              </a:ext>
            </a:extLst>
          </p:cNvPr>
          <p:cNvCxnSpPr>
            <a:cxnSpLocks/>
            <a:endCxn id="24" idx="6"/>
          </p:cNvCxnSpPr>
          <p:nvPr/>
        </p:nvCxnSpPr>
        <p:spPr>
          <a:xfrm>
            <a:off x="4114800" y="3312160"/>
            <a:ext cx="1094669" cy="8488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8D874C4-2BB6-07C6-C99A-818EE97375FA}"/>
              </a:ext>
            </a:extLst>
          </p:cNvPr>
          <p:cNvSpPr/>
          <p:nvPr/>
        </p:nvSpPr>
        <p:spPr>
          <a:xfrm>
            <a:off x="4579620" y="3601037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9A4E90-490B-4B99-663C-AFE04652945E}"/>
              </a:ext>
            </a:extLst>
          </p:cNvPr>
          <p:cNvSpPr/>
          <p:nvPr/>
        </p:nvSpPr>
        <p:spPr>
          <a:xfrm>
            <a:off x="4257040" y="3197860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A27E6D-EC0C-AA15-C029-862156BCD40F}"/>
              </a:ext>
            </a:extLst>
          </p:cNvPr>
          <p:cNvSpPr txBox="1"/>
          <p:nvPr/>
        </p:nvSpPr>
        <p:spPr>
          <a:xfrm>
            <a:off x="3528956" y="3106224"/>
            <a:ext cx="138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main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81CF7B-90EC-0EB2-8B76-0CAF74C96DCA}"/>
              </a:ext>
            </a:extLst>
          </p:cNvPr>
          <p:cNvCxnSpPr>
            <a:cxnSpLocks/>
          </p:cNvCxnSpPr>
          <p:nvPr/>
        </p:nvCxnSpPr>
        <p:spPr>
          <a:xfrm flipV="1">
            <a:off x="4780280" y="3377329"/>
            <a:ext cx="243840" cy="2348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02C98D0-262A-0FAF-A503-AA058D6A54B4}"/>
              </a:ext>
            </a:extLst>
          </p:cNvPr>
          <p:cNvSpPr/>
          <p:nvPr/>
        </p:nvSpPr>
        <p:spPr>
          <a:xfrm>
            <a:off x="4980869" y="3206348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65445B-43E4-700F-FBA2-6F893051B60C}"/>
              </a:ext>
            </a:extLst>
          </p:cNvPr>
          <p:cNvSpPr txBox="1"/>
          <p:nvPr/>
        </p:nvSpPr>
        <p:spPr>
          <a:xfrm>
            <a:off x="4485640" y="5252590"/>
            <a:ext cx="219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Lauren’s branch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adds comorbid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FAF15E43-A166-4245-064F-1B59AF461EB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11308" y="2485255"/>
            <a:ext cx="1242644" cy="322580"/>
          </a:xfrm>
          <a:prstGeom prst="curvedConnector4">
            <a:avLst>
              <a:gd name="adj1" fmla="val 40997"/>
              <a:gd name="adj2" fmla="val 170866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DF34A79-81E0-69EA-9DA9-ECA1ED49C104}"/>
              </a:ext>
            </a:extLst>
          </p:cNvPr>
          <p:cNvCxnSpPr>
            <a:cxnSpLocks/>
            <a:stCxn id="6" idx="2"/>
          </p:cNvCxnSpPr>
          <p:nvPr/>
        </p:nvCxnSpPr>
        <p:spPr>
          <a:xfrm rot="10800000" flipV="1">
            <a:off x="4527550" y="3715336"/>
            <a:ext cx="52070" cy="864605"/>
          </a:xfrm>
          <a:prstGeom prst="curvedConnector3">
            <a:avLst>
              <a:gd name="adj1" fmla="val 539024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DA986F3-B7C6-95A3-B6F9-AF05025BACE4}"/>
              </a:ext>
            </a:extLst>
          </p:cNvPr>
          <p:cNvSpPr txBox="1"/>
          <p:nvPr/>
        </p:nvSpPr>
        <p:spPr>
          <a:xfrm>
            <a:off x="5150842" y="3143295"/>
            <a:ext cx="295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Successful merge into main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7E111C-0599-4A6F-FBD1-348A679E5AE3}"/>
              </a:ext>
            </a:extLst>
          </p:cNvPr>
          <p:cNvSpPr txBox="1"/>
          <p:nvPr/>
        </p:nvSpPr>
        <p:spPr>
          <a:xfrm>
            <a:off x="4227661" y="3136871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33B41D-3895-5CF2-4651-86AEE4A9DCC9}"/>
              </a:ext>
            </a:extLst>
          </p:cNvPr>
          <p:cNvSpPr txBox="1"/>
          <p:nvPr/>
        </p:nvSpPr>
        <p:spPr>
          <a:xfrm>
            <a:off x="4967152" y="3149321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45DC3D-D45A-5B84-98FC-CE34A9E322F0}"/>
              </a:ext>
            </a:extLst>
          </p:cNvPr>
          <p:cNvSpPr txBox="1"/>
          <p:nvPr/>
        </p:nvSpPr>
        <p:spPr>
          <a:xfrm>
            <a:off x="4556171" y="3544556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E611F22-D9BA-1A92-DE9D-41C5867B9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71" y="4013872"/>
            <a:ext cx="4586702" cy="1271014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E139C2-58EF-E549-96D8-04AC2A322C04}"/>
              </a:ext>
            </a:extLst>
          </p:cNvPr>
          <p:cNvSpPr/>
          <p:nvPr/>
        </p:nvSpPr>
        <p:spPr>
          <a:xfrm>
            <a:off x="6463246" y="4798326"/>
            <a:ext cx="1178560" cy="2743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4" descr="A close-up of text&#10;&#10;Description automatically generated">
            <a:extLst>
              <a:ext uri="{FF2B5EF4-FFF2-40B4-BE49-F238E27FC236}">
                <a16:creationId xmlns:a16="http://schemas.microsoft.com/office/drawing/2014/main" id="{415BABC8-2877-5B07-14FE-051A7C36F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76" y="1019489"/>
            <a:ext cx="3655811" cy="1261255"/>
          </a:xfrm>
          <a:prstGeom prst="rect">
            <a:avLst/>
          </a:prstGeom>
          <a:ln w="19050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91468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BB80CF-73F5-70AA-4985-834585EAE384}"/>
              </a:ext>
            </a:extLst>
          </p:cNvPr>
          <p:cNvCxnSpPr>
            <a:cxnSpLocks/>
          </p:cNvCxnSpPr>
          <p:nvPr/>
        </p:nvCxnSpPr>
        <p:spPr>
          <a:xfrm>
            <a:off x="4361282" y="3364237"/>
            <a:ext cx="470985" cy="38020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545EEB-66C6-1567-0432-136883E3AABC}"/>
              </a:ext>
            </a:extLst>
          </p:cNvPr>
          <p:cNvCxnSpPr>
            <a:cxnSpLocks/>
          </p:cNvCxnSpPr>
          <p:nvPr/>
        </p:nvCxnSpPr>
        <p:spPr>
          <a:xfrm>
            <a:off x="4381221" y="3304014"/>
            <a:ext cx="2984561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69A4E90-490B-4B99-663C-AFE04652945E}"/>
              </a:ext>
            </a:extLst>
          </p:cNvPr>
          <p:cNvSpPr/>
          <p:nvPr/>
        </p:nvSpPr>
        <p:spPr>
          <a:xfrm>
            <a:off x="4257040" y="3197860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A27E6D-EC0C-AA15-C029-862156BCD40F}"/>
              </a:ext>
            </a:extLst>
          </p:cNvPr>
          <p:cNvSpPr txBox="1"/>
          <p:nvPr/>
        </p:nvSpPr>
        <p:spPr>
          <a:xfrm>
            <a:off x="3528956" y="3106224"/>
            <a:ext cx="138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main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2C98D0-262A-0FAF-A503-AA058D6A54B4}"/>
              </a:ext>
            </a:extLst>
          </p:cNvPr>
          <p:cNvSpPr/>
          <p:nvPr/>
        </p:nvSpPr>
        <p:spPr>
          <a:xfrm>
            <a:off x="5194740" y="3198202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65445B-43E4-700F-FBA2-6F893051B60C}"/>
              </a:ext>
            </a:extLst>
          </p:cNvPr>
          <p:cNvSpPr txBox="1"/>
          <p:nvPr/>
        </p:nvSpPr>
        <p:spPr>
          <a:xfrm>
            <a:off x="2222721" y="5661029"/>
            <a:ext cx="3445507" cy="92333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Lauren’s forked repository</a:t>
            </a:r>
          </a:p>
          <a:p>
            <a:r>
              <a:rPr lang="en-US" dirty="0">
                <a:solidFill>
                  <a:schemeClr val="accent3"/>
                </a:solidFill>
              </a:rPr>
              <a:t>- Same as main, but now on a parallel and independent track!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65F916-FAEA-7725-97D0-646EEDD6C60E}"/>
              </a:ext>
            </a:extLst>
          </p:cNvPr>
          <p:cNvSpPr/>
          <p:nvPr/>
        </p:nvSpPr>
        <p:spPr>
          <a:xfrm>
            <a:off x="5877982" y="3196151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CCAF45-0921-8CEE-71DB-9C7508AB9E3F}"/>
              </a:ext>
            </a:extLst>
          </p:cNvPr>
          <p:cNvCxnSpPr>
            <a:cxnSpLocks/>
          </p:cNvCxnSpPr>
          <p:nvPr/>
        </p:nvCxnSpPr>
        <p:spPr>
          <a:xfrm>
            <a:off x="7393684" y="3302889"/>
            <a:ext cx="530564" cy="0"/>
          </a:xfrm>
          <a:prstGeom prst="line">
            <a:avLst/>
          </a:prstGeom>
          <a:ln w="57150">
            <a:solidFill>
              <a:schemeClr val="accent3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B7290B-28DC-E8BE-41E5-0D45948D3316}"/>
              </a:ext>
            </a:extLst>
          </p:cNvPr>
          <p:cNvCxnSpPr>
            <a:cxnSpLocks/>
          </p:cNvCxnSpPr>
          <p:nvPr/>
        </p:nvCxnSpPr>
        <p:spPr>
          <a:xfrm>
            <a:off x="6979566" y="3731076"/>
            <a:ext cx="944682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ight Bracket 39">
            <a:extLst>
              <a:ext uri="{FF2B5EF4-FFF2-40B4-BE49-F238E27FC236}">
                <a16:creationId xmlns:a16="http://schemas.microsoft.com/office/drawing/2014/main" id="{64CC05A1-F082-5E73-6C3D-D4173EC25813}"/>
              </a:ext>
            </a:extLst>
          </p:cNvPr>
          <p:cNvSpPr/>
          <p:nvPr/>
        </p:nvSpPr>
        <p:spPr>
          <a:xfrm>
            <a:off x="8024449" y="3290890"/>
            <a:ext cx="228600" cy="467178"/>
          </a:xfrm>
          <a:prstGeom prst="rightBracket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6DF3E2-7920-6D25-A756-6A7399EBEA6A}"/>
              </a:ext>
            </a:extLst>
          </p:cNvPr>
          <p:cNvCxnSpPr>
            <a:cxnSpLocks/>
          </p:cNvCxnSpPr>
          <p:nvPr/>
        </p:nvCxnSpPr>
        <p:spPr>
          <a:xfrm flipV="1">
            <a:off x="8253049" y="3504427"/>
            <a:ext cx="207779" cy="151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4BD4A4E-665C-35FC-6DF6-B1148DD11896}"/>
              </a:ext>
            </a:extLst>
          </p:cNvPr>
          <p:cNvSpPr txBox="1"/>
          <p:nvPr/>
        </p:nvSpPr>
        <p:spPr>
          <a:xfrm>
            <a:off x="8475715" y="2547588"/>
            <a:ext cx="2717841" cy="1754326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These never merge and have no interaction after point 1. There would be no merge conflict here since they are separate repositories now!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419CF8-7121-F513-4F3F-6538E4750215}"/>
              </a:ext>
            </a:extLst>
          </p:cNvPr>
          <p:cNvSpPr txBox="1"/>
          <p:nvPr/>
        </p:nvSpPr>
        <p:spPr>
          <a:xfrm>
            <a:off x="4227661" y="3136871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02094D-8E17-088C-F691-FA7C6BCDF68C}"/>
              </a:ext>
            </a:extLst>
          </p:cNvPr>
          <p:cNvCxnSpPr>
            <a:cxnSpLocks/>
          </p:cNvCxnSpPr>
          <p:nvPr/>
        </p:nvCxnSpPr>
        <p:spPr>
          <a:xfrm>
            <a:off x="4946796" y="3722123"/>
            <a:ext cx="1986679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F2C4067-2ACF-CB2D-5E2B-FF7B6C86FD17}"/>
              </a:ext>
            </a:extLst>
          </p:cNvPr>
          <p:cNvCxnSpPr>
            <a:cxnSpLocks/>
          </p:cNvCxnSpPr>
          <p:nvPr/>
        </p:nvCxnSpPr>
        <p:spPr>
          <a:xfrm flipV="1">
            <a:off x="4361282" y="2722179"/>
            <a:ext cx="0" cy="473972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EAC0DEA-70D3-9093-0DC0-4C4857A35B06}"/>
              </a:ext>
            </a:extLst>
          </p:cNvPr>
          <p:cNvCxnSpPr>
            <a:cxnSpLocks/>
          </p:cNvCxnSpPr>
          <p:nvPr/>
        </p:nvCxnSpPr>
        <p:spPr>
          <a:xfrm>
            <a:off x="6865266" y="3845376"/>
            <a:ext cx="0" cy="5482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4" descr="A close-up of text&#10;&#10;Description automatically generated">
            <a:extLst>
              <a:ext uri="{FF2B5EF4-FFF2-40B4-BE49-F238E27FC236}">
                <a16:creationId xmlns:a16="http://schemas.microsoft.com/office/drawing/2014/main" id="{C3E5A529-5B2D-8B91-7F88-4AB6A6A5D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528" y="1430029"/>
            <a:ext cx="3445507" cy="1188700"/>
          </a:xfrm>
          <a:prstGeom prst="rect">
            <a:avLst/>
          </a:prstGeom>
          <a:ln w="19050">
            <a:solidFill>
              <a:schemeClr val="accent3"/>
            </a:solidFill>
          </a:ln>
        </p:spPr>
      </p:pic>
      <p:pic>
        <p:nvPicPr>
          <p:cNvPr id="23" name="Content Placeholder 4" descr="A close-up of text&#10;&#10;Description automatically generated">
            <a:extLst>
              <a:ext uri="{FF2B5EF4-FFF2-40B4-BE49-F238E27FC236}">
                <a16:creationId xmlns:a16="http://schemas.microsoft.com/office/drawing/2014/main" id="{8B763CBC-780C-3593-9834-C4174B24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21" y="4393663"/>
            <a:ext cx="3445507" cy="1188700"/>
          </a:xfrm>
          <a:prstGeom prst="rect">
            <a:avLst/>
          </a:prstGeom>
          <a:ln w="19050">
            <a:solidFill>
              <a:schemeClr val="accent3"/>
            </a:solidFill>
          </a:ln>
        </p:spPr>
      </p:pic>
      <p:pic>
        <p:nvPicPr>
          <p:cNvPr id="29" name="Picture 28" descr="A white background with text and symbols&#10;&#10;Description automatically generated">
            <a:extLst>
              <a:ext uri="{FF2B5EF4-FFF2-40B4-BE49-F238E27FC236}">
                <a16:creationId xmlns:a16="http://schemas.microsoft.com/office/drawing/2014/main" id="{AFE6AB4D-B97E-ADFA-D053-084CB6525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93663"/>
            <a:ext cx="3206580" cy="1555191"/>
          </a:xfrm>
          <a:prstGeom prst="rect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2BC12B-14CE-BC8F-CB32-D30E7534207E}"/>
              </a:ext>
            </a:extLst>
          </p:cNvPr>
          <p:cNvCxnSpPr/>
          <p:nvPr/>
        </p:nvCxnSpPr>
        <p:spPr>
          <a:xfrm>
            <a:off x="4815419" y="3845375"/>
            <a:ext cx="0" cy="54828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2438C15-1FD3-8A7F-3834-A7001AD41A09}"/>
              </a:ext>
            </a:extLst>
          </p:cNvPr>
          <p:cNvSpPr/>
          <p:nvPr/>
        </p:nvSpPr>
        <p:spPr>
          <a:xfrm>
            <a:off x="6933475" y="3170584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7F988CE-E970-D9CD-F78E-B95E8BE4E7B6}"/>
              </a:ext>
            </a:extLst>
          </p:cNvPr>
          <p:cNvSpPr/>
          <p:nvPr/>
        </p:nvSpPr>
        <p:spPr>
          <a:xfrm>
            <a:off x="4707301" y="3581368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F32607-465A-3283-1AC6-65875132EAFF}"/>
              </a:ext>
            </a:extLst>
          </p:cNvPr>
          <p:cNvSpPr/>
          <p:nvPr/>
        </p:nvSpPr>
        <p:spPr>
          <a:xfrm>
            <a:off x="5548018" y="3596974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D6ACCD8-7492-B4B8-1816-7CFE4F1A1E06}"/>
              </a:ext>
            </a:extLst>
          </p:cNvPr>
          <p:cNvSpPr/>
          <p:nvPr/>
        </p:nvSpPr>
        <p:spPr>
          <a:xfrm>
            <a:off x="6735551" y="3596974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2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D8B0-9CC4-ED4D-79C3-46A98C4D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AF16-96B3-373C-70D5-844BEFEEA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8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983CF0-C874-C645-1625-6F1002696827}"/>
              </a:ext>
            </a:extLst>
          </p:cNvPr>
          <p:cNvCxnSpPr>
            <a:cxnSpLocks/>
          </p:cNvCxnSpPr>
          <p:nvPr/>
        </p:nvCxnSpPr>
        <p:spPr>
          <a:xfrm>
            <a:off x="5451398" y="2995453"/>
            <a:ext cx="379705" cy="341903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70ADA39-2DC0-7650-5253-B729DAE9D8C1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5075188" y="3061689"/>
            <a:ext cx="287243" cy="251751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CC05EE-EDE8-12C4-0D78-455CB009BCB4}"/>
              </a:ext>
            </a:extLst>
          </p:cNvPr>
          <p:cNvCxnSpPr>
            <a:cxnSpLocks/>
          </p:cNvCxnSpPr>
          <p:nvPr/>
        </p:nvCxnSpPr>
        <p:spPr>
          <a:xfrm>
            <a:off x="5069836" y="3299600"/>
            <a:ext cx="1094669" cy="8488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BB80CF-73F5-70AA-4985-834585EAE384}"/>
              </a:ext>
            </a:extLst>
          </p:cNvPr>
          <p:cNvCxnSpPr>
            <a:cxnSpLocks/>
          </p:cNvCxnSpPr>
          <p:nvPr/>
        </p:nvCxnSpPr>
        <p:spPr>
          <a:xfrm>
            <a:off x="4371340" y="3332480"/>
            <a:ext cx="322580" cy="35560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545EEB-66C6-1567-0432-136883E3AABC}"/>
              </a:ext>
            </a:extLst>
          </p:cNvPr>
          <p:cNvCxnSpPr>
            <a:cxnSpLocks/>
            <a:endCxn id="24" idx="6"/>
          </p:cNvCxnSpPr>
          <p:nvPr/>
        </p:nvCxnSpPr>
        <p:spPr>
          <a:xfrm>
            <a:off x="4114800" y="3312160"/>
            <a:ext cx="1094669" cy="8488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8D874C4-2BB6-07C6-C99A-818EE97375FA}"/>
              </a:ext>
            </a:extLst>
          </p:cNvPr>
          <p:cNvSpPr/>
          <p:nvPr/>
        </p:nvSpPr>
        <p:spPr>
          <a:xfrm>
            <a:off x="4579620" y="3601037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9A4E90-490B-4B99-663C-AFE04652945E}"/>
              </a:ext>
            </a:extLst>
          </p:cNvPr>
          <p:cNvSpPr/>
          <p:nvPr/>
        </p:nvSpPr>
        <p:spPr>
          <a:xfrm>
            <a:off x="4257040" y="3197860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E81D47-D07F-7A9E-8691-02A18F1CE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39"/>
          <a:stretch/>
        </p:blipFill>
        <p:spPr>
          <a:xfrm>
            <a:off x="1036320" y="1406053"/>
            <a:ext cx="3657600" cy="1238339"/>
          </a:xfrm>
          <a:prstGeom prst="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A27E6D-EC0C-AA15-C029-862156BCD40F}"/>
              </a:ext>
            </a:extLst>
          </p:cNvPr>
          <p:cNvSpPr txBox="1"/>
          <p:nvPr/>
        </p:nvSpPr>
        <p:spPr>
          <a:xfrm>
            <a:off x="3528956" y="3106224"/>
            <a:ext cx="8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main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A0292C6-DB5E-56C8-67D2-2E5A92E32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550" y="3944434"/>
            <a:ext cx="4575658" cy="1271016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30850B9-8B83-DC60-074B-1FAE554AEE07}"/>
              </a:ext>
            </a:extLst>
          </p:cNvPr>
          <p:cNvSpPr/>
          <p:nvPr/>
        </p:nvSpPr>
        <p:spPr>
          <a:xfrm>
            <a:off x="6522720" y="4724400"/>
            <a:ext cx="1178560" cy="2743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81CF7B-90EC-0EB2-8B76-0CAF74C96DCA}"/>
              </a:ext>
            </a:extLst>
          </p:cNvPr>
          <p:cNvCxnSpPr>
            <a:cxnSpLocks/>
          </p:cNvCxnSpPr>
          <p:nvPr/>
        </p:nvCxnSpPr>
        <p:spPr>
          <a:xfrm flipV="1">
            <a:off x="4780280" y="3377329"/>
            <a:ext cx="243840" cy="2348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02C98D0-262A-0FAF-A503-AA058D6A54B4}"/>
              </a:ext>
            </a:extLst>
          </p:cNvPr>
          <p:cNvSpPr/>
          <p:nvPr/>
        </p:nvSpPr>
        <p:spPr>
          <a:xfrm>
            <a:off x="4980869" y="3206348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65445B-43E4-700F-FBA2-6F893051B60C}"/>
              </a:ext>
            </a:extLst>
          </p:cNvPr>
          <p:cNvSpPr txBox="1"/>
          <p:nvPr/>
        </p:nvSpPr>
        <p:spPr>
          <a:xfrm>
            <a:off x="4485639" y="5252590"/>
            <a:ext cx="4343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Lauren’s branch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rgbClr val="92D050"/>
                </a:solidFill>
              </a:rPr>
              <a:t>adds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comorbidities to adjustment set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FAF15E43-A166-4245-064F-1B59AF461EBB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 flipH="1" flipV="1">
            <a:off x="3911308" y="2485255"/>
            <a:ext cx="1242644" cy="322580"/>
          </a:xfrm>
          <a:prstGeom prst="curvedConnector4">
            <a:avLst>
              <a:gd name="adj1" fmla="val 40997"/>
              <a:gd name="adj2" fmla="val 170866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DF34A79-81E0-69EA-9DA9-ECA1ED49C104}"/>
              </a:ext>
            </a:extLst>
          </p:cNvPr>
          <p:cNvCxnSpPr>
            <a:stCxn id="6" idx="2"/>
            <a:endCxn id="17" idx="1"/>
          </p:cNvCxnSpPr>
          <p:nvPr/>
        </p:nvCxnSpPr>
        <p:spPr>
          <a:xfrm rot="10800000" flipV="1">
            <a:off x="4527550" y="3715336"/>
            <a:ext cx="52070" cy="864605"/>
          </a:xfrm>
          <a:prstGeom prst="curvedConnector3">
            <a:avLst>
              <a:gd name="adj1" fmla="val 539024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DA986F3-B7C6-95A3-B6F9-AF05025BACE4}"/>
              </a:ext>
            </a:extLst>
          </p:cNvPr>
          <p:cNvSpPr txBox="1"/>
          <p:nvPr/>
        </p:nvSpPr>
        <p:spPr>
          <a:xfrm>
            <a:off x="6095999" y="3114794"/>
            <a:ext cx="353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Two successful merges into main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7E111C-0599-4A6F-FBD1-348A679E5AE3}"/>
              </a:ext>
            </a:extLst>
          </p:cNvPr>
          <p:cNvSpPr txBox="1"/>
          <p:nvPr/>
        </p:nvSpPr>
        <p:spPr>
          <a:xfrm>
            <a:off x="4227661" y="3136871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33B41D-3895-5CF2-4651-86AEE4A9DCC9}"/>
              </a:ext>
            </a:extLst>
          </p:cNvPr>
          <p:cNvSpPr txBox="1"/>
          <p:nvPr/>
        </p:nvSpPr>
        <p:spPr>
          <a:xfrm>
            <a:off x="5220652" y="2148768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6B082-FA11-B207-A59D-2419E14C0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468" y="1544586"/>
            <a:ext cx="3536769" cy="1234440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CC82F1-55DA-5067-D7F3-B38864C657DB}"/>
              </a:ext>
            </a:extLst>
          </p:cNvPr>
          <p:cNvSpPr txBox="1"/>
          <p:nvPr/>
        </p:nvSpPr>
        <p:spPr>
          <a:xfrm>
            <a:off x="5290820" y="596115"/>
            <a:ext cx="3812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Corinne’s branch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rgbClr val="FF0000"/>
                </a:solidFill>
              </a:rPr>
              <a:t>deletes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age and comorbidities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rgbClr val="92D050"/>
                </a:solidFill>
              </a:rPr>
              <a:t>adds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smoking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8FDA0CF-6291-7965-27DF-E0091227C173}"/>
              </a:ext>
            </a:extLst>
          </p:cNvPr>
          <p:cNvSpPr/>
          <p:nvPr/>
        </p:nvSpPr>
        <p:spPr>
          <a:xfrm>
            <a:off x="5328953" y="2866567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D2D985-47B2-42B9-B7CE-F6B3A4F10038}"/>
              </a:ext>
            </a:extLst>
          </p:cNvPr>
          <p:cNvSpPr/>
          <p:nvPr/>
        </p:nvSpPr>
        <p:spPr>
          <a:xfrm>
            <a:off x="5705409" y="3195135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CB9BF7-1B80-D932-95A2-8D7E0A62B8BE}"/>
              </a:ext>
            </a:extLst>
          </p:cNvPr>
          <p:cNvSpPr txBox="1"/>
          <p:nvPr/>
        </p:nvSpPr>
        <p:spPr>
          <a:xfrm>
            <a:off x="5676217" y="3130183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A84419-4C56-1882-900A-19A3376A571A}"/>
              </a:ext>
            </a:extLst>
          </p:cNvPr>
          <p:cNvSpPr txBox="1"/>
          <p:nvPr/>
        </p:nvSpPr>
        <p:spPr>
          <a:xfrm>
            <a:off x="4963110" y="3144163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9E7F92-52E5-E83E-1F6D-A9FCCD8B9DA2}"/>
              </a:ext>
            </a:extLst>
          </p:cNvPr>
          <p:cNvSpPr txBox="1"/>
          <p:nvPr/>
        </p:nvSpPr>
        <p:spPr>
          <a:xfrm>
            <a:off x="1036320" y="772714"/>
            <a:ext cx="3053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Main branch (Time 1)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 model adjusts for age only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7A3A0B3-2BD3-00E3-D3A9-BBD41FB2B876}"/>
              </a:ext>
            </a:extLst>
          </p:cNvPr>
          <p:cNvCxnSpPr>
            <a:cxnSpLocks/>
          </p:cNvCxnSpPr>
          <p:nvPr/>
        </p:nvCxnSpPr>
        <p:spPr>
          <a:xfrm rot="5400000" flipH="1">
            <a:off x="4920230" y="2470545"/>
            <a:ext cx="899883" cy="231607"/>
          </a:xfrm>
          <a:prstGeom prst="curvedConnector4">
            <a:avLst>
              <a:gd name="adj1" fmla="val 16037"/>
              <a:gd name="adj2" fmla="val 198702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016E283-372A-8DCE-668F-033D8ED4997B}"/>
              </a:ext>
            </a:extLst>
          </p:cNvPr>
          <p:cNvSpPr/>
          <p:nvPr/>
        </p:nvSpPr>
        <p:spPr>
          <a:xfrm>
            <a:off x="6700406" y="2299411"/>
            <a:ext cx="779894" cy="2743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5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D734C55B-C00A-408A-0D04-B9F215070B2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7712" y="3987118"/>
            <a:ext cx="1477513" cy="244970"/>
          </a:xfrm>
          <a:prstGeom prst="curvedConnector2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983CF0-C874-C645-1625-6F1002696827}"/>
              </a:ext>
            </a:extLst>
          </p:cNvPr>
          <p:cNvCxnSpPr>
            <a:cxnSpLocks/>
          </p:cNvCxnSpPr>
          <p:nvPr/>
        </p:nvCxnSpPr>
        <p:spPr>
          <a:xfrm>
            <a:off x="5451398" y="2995453"/>
            <a:ext cx="379705" cy="341903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70ADA39-2DC0-7650-5253-B729DAE9D8C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348535" y="2980867"/>
            <a:ext cx="980418" cy="322977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CC05EE-EDE8-12C4-0D78-455CB009BCB4}"/>
              </a:ext>
            </a:extLst>
          </p:cNvPr>
          <p:cNvCxnSpPr>
            <a:cxnSpLocks/>
          </p:cNvCxnSpPr>
          <p:nvPr/>
        </p:nvCxnSpPr>
        <p:spPr>
          <a:xfrm>
            <a:off x="5069836" y="3299600"/>
            <a:ext cx="731520" cy="8488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BB80CF-73F5-70AA-4985-834585EAE384}"/>
              </a:ext>
            </a:extLst>
          </p:cNvPr>
          <p:cNvCxnSpPr>
            <a:cxnSpLocks/>
          </p:cNvCxnSpPr>
          <p:nvPr/>
        </p:nvCxnSpPr>
        <p:spPr>
          <a:xfrm>
            <a:off x="4371340" y="3332480"/>
            <a:ext cx="322580" cy="35560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545EEB-66C6-1567-0432-136883E3AABC}"/>
              </a:ext>
            </a:extLst>
          </p:cNvPr>
          <p:cNvCxnSpPr>
            <a:cxnSpLocks/>
            <a:endCxn id="24" idx="6"/>
          </p:cNvCxnSpPr>
          <p:nvPr/>
        </p:nvCxnSpPr>
        <p:spPr>
          <a:xfrm>
            <a:off x="4114800" y="3312160"/>
            <a:ext cx="1094669" cy="8488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8D874C4-2BB6-07C6-C99A-818EE97375FA}"/>
              </a:ext>
            </a:extLst>
          </p:cNvPr>
          <p:cNvSpPr/>
          <p:nvPr/>
        </p:nvSpPr>
        <p:spPr>
          <a:xfrm>
            <a:off x="4579620" y="3601037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9A4E90-490B-4B99-663C-AFE04652945E}"/>
              </a:ext>
            </a:extLst>
          </p:cNvPr>
          <p:cNvSpPr/>
          <p:nvPr/>
        </p:nvSpPr>
        <p:spPr>
          <a:xfrm>
            <a:off x="4257040" y="3197860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E81D47-D07F-7A9E-8691-02A18F1CE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39"/>
          <a:stretch/>
        </p:blipFill>
        <p:spPr>
          <a:xfrm>
            <a:off x="1036320" y="1406053"/>
            <a:ext cx="3657600" cy="1238339"/>
          </a:xfrm>
          <a:prstGeom prst="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A27E6D-EC0C-AA15-C029-862156BCD40F}"/>
              </a:ext>
            </a:extLst>
          </p:cNvPr>
          <p:cNvSpPr txBox="1"/>
          <p:nvPr/>
        </p:nvSpPr>
        <p:spPr>
          <a:xfrm>
            <a:off x="3528956" y="3106224"/>
            <a:ext cx="8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main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81CF7B-90EC-0EB2-8B76-0CAF74C96DCA}"/>
              </a:ext>
            </a:extLst>
          </p:cNvPr>
          <p:cNvCxnSpPr>
            <a:cxnSpLocks/>
          </p:cNvCxnSpPr>
          <p:nvPr/>
        </p:nvCxnSpPr>
        <p:spPr>
          <a:xfrm flipV="1">
            <a:off x="4780280" y="3377329"/>
            <a:ext cx="243840" cy="2348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02C98D0-262A-0FAF-A503-AA058D6A54B4}"/>
              </a:ext>
            </a:extLst>
          </p:cNvPr>
          <p:cNvSpPr/>
          <p:nvPr/>
        </p:nvSpPr>
        <p:spPr>
          <a:xfrm>
            <a:off x="4980869" y="3206348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FAF15E43-A166-4245-064F-1B59AF461EBB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 flipH="1" flipV="1">
            <a:off x="3911308" y="2485255"/>
            <a:ext cx="1242644" cy="322580"/>
          </a:xfrm>
          <a:prstGeom prst="curvedConnector4">
            <a:avLst>
              <a:gd name="adj1" fmla="val 40997"/>
              <a:gd name="adj2" fmla="val 170866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37E111C-0599-4A6F-FBD1-348A679E5AE3}"/>
              </a:ext>
            </a:extLst>
          </p:cNvPr>
          <p:cNvSpPr txBox="1"/>
          <p:nvPr/>
        </p:nvSpPr>
        <p:spPr>
          <a:xfrm>
            <a:off x="4227661" y="3136871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33B41D-3895-5CF2-4651-86AEE4A9DCC9}"/>
              </a:ext>
            </a:extLst>
          </p:cNvPr>
          <p:cNvSpPr txBox="1"/>
          <p:nvPr/>
        </p:nvSpPr>
        <p:spPr>
          <a:xfrm>
            <a:off x="5220652" y="2148768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6B082-FA11-B207-A59D-2419E14C0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326" y="1406053"/>
            <a:ext cx="3536769" cy="1234440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CC82F1-55DA-5067-D7F3-B38864C657DB}"/>
              </a:ext>
            </a:extLst>
          </p:cNvPr>
          <p:cNvSpPr txBox="1"/>
          <p:nvPr/>
        </p:nvSpPr>
        <p:spPr>
          <a:xfrm>
            <a:off x="5290820" y="481815"/>
            <a:ext cx="3812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Corinne’s branch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rgbClr val="FF0000"/>
                </a:solidFill>
              </a:rPr>
              <a:t>deletes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age and comorbidities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rgbClr val="92D050"/>
                </a:solidFill>
              </a:rPr>
              <a:t>adds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smoking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8FDA0CF-6291-7965-27DF-E0091227C173}"/>
              </a:ext>
            </a:extLst>
          </p:cNvPr>
          <p:cNvSpPr/>
          <p:nvPr/>
        </p:nvSpPr>
        <p:spPr>
          <a:xfrm>
            <a:off x="5328953" y="2866567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D2D985-47B2-42B9-B7CE-F6B3A4F10038}"/>
              </a:ext>
            </a:extLst>
          </p:cNvPr>
          <p:cNvSpPr/>
          <p:nvPr/>
        </p:nvSpPr>
        <p:spPr>
          <a:xfrm>
            <a:off x="5705409" y="3195135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CB9BF7-1B80-D932-95A2-8D7E0A62B8BE}"/>
              </a:ext>
            </a:extLst>
          </p:cNvPr>
          <p:cNvSpPr txBox="1"/>
          <p:nvPr/>
        </p:nvSpPr>
        <p:spPr>
          <a:xfrm>
            <a:off x="5676217" y="3130183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A84419-4C56-1882-900A-19A3376A571A}"/>
              </a:ext>
            </a:extLst>
          </p:cNvPr>
          <p:cNvSpPr txBox="1"/>
          <p:nvPr/>
        </p:nvSpPr>
        <p:spPr>
          <a:xfrm>
            <a:off x="4963110" y="3144163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9E7F92-52E5-E83E-1F6D-A9FCCD8B9DA2}"/>
              </a:ext>
            </a:extLst>
          </p:cNvPr>
          <p:cNvSpPr txBox="1"/>
          <p:nvPr/>
        </p:nvSpPr>
        <p:spPr>
          <a:xfrm>
            <a:off x="1036319" y="772714"/>
            <a:ext cx="417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Main branch (Time 1)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 model adjusts for age only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7A3A0B3-2BD3-00E3-D3A9-BBD41FB2B876}"/>
              </a:ext>
            </a:extLst>
          </p:cNvPr>
          <p:cNvCxnSpPr>
            <a:cxnSpLocks/>
          </p:cNvCxnSpPr>
          <p:nvPr/>
        </p:nvCxnSpPr>
        <p:spPr>
          <a:xfrm rot="5400000" flipH="1">
            <a:off x="4920230" y="2470545"/>
            <a:ext cx="899883" cy="231607"/>
          </a:xfrm>
          <a:prstGeom prst="curvedConnector4">
            <a:avLst>
              <a:gd name="adj1" fmla="val 16037"/>
              <a:gd name="adj2" fmla="val 198702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4E3B37A-ECA3-8D5A-9B3B-44ED6112D50B}"/>
              </a:ext>
            </a:extLst>
          </p:cNvPr>
          <p:cNvSpPr txBox="1"/>
          <p:nvPr/>
        </p:nvSpPr>
        <p:spPr>
          <a:xfrm>
            <a:off x="5272103" y="4080055"/>
            <a:ext cx="417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Main branch (Time 2)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 model adjusts for age and comorbidities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E808FA-3DD6-C522-D452-E18BA8C4C43A}"/>
              </a:ext>
            </a:extLst>
          </p:cNvPr>
          <p:cNvSpPr txBox="1"/>
          <p:nvPr/>
        </p:nvSpPr>
        <p:spPr>
          <a:xfrm>
            <a:off x="5910572" y="2811470"/>
            <a:ext cx="38196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Merge conflict!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The main branch changed since Corinne pulled the file. GitHub doesn’t know which changes to keep (i.e., should the model adjust only for smoking? What about age and comorbidities?)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1953808-E915-8C40-0AF2-1376CCD48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01" y="4713006"/>
            <a:ext cx="4575658" cy="1271016"/>
          </a:xfrm>
          <a:prstGeom prst="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82B4C26-1917-6A07-DC05-07161B87E057}"/>
              </a:ext>
            </a:extLst>
          </p:cNvPr>
          <p:cNvSpPr/>
          <p:nvPr/>
        </p:nvSpPr>
        <p:spPr>
          <a:xfrm>
            <a:off x="6700406" y="2147011"/>
            <a:ext cx="779894" cy="2743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0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BB80CF-73F5-70AA-4985-834585EAE384}"/>
              </a:ext>
            </a:extLst>
          </p:cNvPr>
          <p:cNvCxnSpPr>
            <a:cxnSpLocks/>
          </p:cNvCxnSpPr>
          <p:nvPr/>
        </p:nvCxnSpPr>
        <p:spPr>
          <a:xfrm>
            <a:off x="4371340" y="3332480"/>
            <a:ext cx="322580" cy="35560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545EEB-66C6-1567-0432-136883E3AABC}"/>
              </a:ext>
            </a:extLst>
          </p:cNvPr>
          <p:cNvCxnSpPr>
            <a:cxnSpLocks/>
            <a:endCxn id="24" idx="6"/>
          </p:cNvCxnSpPr>
          <p:nvPr/>
        </p:nvCxnSpPr>
        <p:spPr>
          <a:xfrm>
            <a:off x="4114800" y="3312160"/>
            <a:ext cx="1094669" cy="8488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8D874C4-2BB6-07C6-C99A-818EE97375FA}"/>
              </a:ext>
            </a:extLst>
          </p:cNvPr>
          <p:cNvSpPr/>
          <p:nvPr/>
        </p:nvSpPr>
        <p:spPr>
          <a:xfrm>
            <a:off x="4579620" y="3601037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9A4E90-490B-4B99-663C-AFE04652945E}"/>
              </a:ext>
            </a:extLst>
          </p:cNvPr>
          <p:cNvSpPr/>
          <p:nvPr/>
        </p:nvSpPr>
        <p:spPr>
          <a:xfrm>
            <a:off x="4257040" y="3197860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E81D47-D07F-7A9E-8691-02A18F1CE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39"/>
          <a:stretch/>
        </p:blipFill>
        <p:spPr>
          <a:xfrm>
            <a:off x="1036320" y="1406053"/>
            <a:ext cx="3657600" cy="1238339"/>
          </a:xfrm>
          <a:prstGeom prst="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A27E6D-EC0C-AA15-C029-862156BCD40F}"/>
              </a:ext>
            </a:extLst>
          </p:cNvPr>
          <p:cNvSpPr txBox="1"/>
          <p:nvPr/>
        </p:nvSpPr>
        <p:spPr>
          <a:xfrm>
            <a:off x="3528956" y="3106224"/>
            <a:ext cx="138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main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A0292C6-DB5E-56C8-67D2-2E5A92E32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550" y="3944434"/>
            <a:ext cx="4575658" cy="1271016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30850B9-8B83-DC60-074B-1FAE554AEE07}"/>
              </a:ext>
            </a:extLst>
          </p:cNvPr>
          <p:cNvSpPr/>
          <p:nvPr/>
        </p:nvSpPr>
        <p:spPr>
          <a:xfrm>
            <a:off x="6522720" y="4724400"/>
            <a:ext cx="1178560" cy="2336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81CF7B-90EC-0EB2-8B76-0CAF74C96DCA}"/>
              </a:ext>
            </a:extLst>
          </p:cNvPr>
          <p:cNvCxnSpPr>
            <a:cxnSpLocks/>
          </p:cNvCxnSpPr>
          <p:nvPr/>
        </p:nvCxnSpPr>
        <p:spPr>
          <a:xfrm flipV="1">
            <a:off x="4780280" y="3377329"/>
            <a:ext cx="243840" cy="2348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02C98D0-262A-0FAF-A503-AA058D6A54B4}"/>
              </a:ext>
            </a:extLst>
          </p:cNvPr>
          <p:cNvSpPr/>
          <p:nvPr/>
        </p:nvSpPr>
        <p:spPr>
          <a:xfrm>
            <a:off x="4980869" y="3206348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65445B-43E4-700F-FBA2-6F893051B60C}"/>
              </a:ext>
            </a:extLst>
          </p:cNvPr>
          <p:cNvSpPr txBox="1"/>
          <p:nvPr/>
        </p:nvSpPr>
        <p:spPr>
          <a:xfrm>
            <a:off x="4485640" y="5252590"/>
            <a:ext cx="219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Lauren’s branch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adds comorbid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FAF15E43-A166-4245-064F-1B59AF461EBB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 flipH="1" flipV="1">
            <a:off x="3911308" y="2485255"/>
            <a:ext cx="1242644" cy="322580"/>
          </a:xfrm>
          <a:prstGeom prst="curvedConnector4">
            <a:avLst>
              <a:gd name="adj1" fmla="val 40997"/>
              <a:gd name="adj2" fmla="val 170866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DF34A79-81E0-69EA-9DA9-ECA1ED49C104}"/>
              </a:ext>
            </a:extLst>
          </p:cNvPr>
          <p:cNvCxnSpPr>
            <a:stCxn id="6" idx="2"/>
            <a:endCxn id="17" idx="1"/>
          </p:cNvCxnSpPr>
          <p:nvPr/>
        </p:nvCxnSpPr>
        <p:spPr>
          <a:xfrm rot="10800000" flipV="1">
            <a:off x="4527550" y="3715336"/>
            <a:ext cx="52070" cy="864605"/>
          </a:xfrm>
          <a:prstGeom prst="curvedConnector3">
            <a:avLst>
              <a:gd name="adj1" fmla="val 539024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DA986F3-B7C6-95A3-B6F9-AF05025BACE4}"/>
              </a:ext>
            </a:extLst>
          </p:cNvPr>
          <p:cNvSpPr txBox="1"/>
          <p:nvPr/>
        </p:nvSpPr>
        <p:spPr>
          <a:xfrm>
            <a:off x="5150842" y="3143295"/>
            <a:ext cx="295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Successful merged into main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7E111C-0599-4A6F-FBD1-348A679E5AE3}"/>
              </a:ext>
            </a:extLst>
          </p:cNvPr>
          <p:cNvSpPr txBox="1"/>
          <p:nvPr/>
        </p:nvSpPr>
        <p:spPr>
          <a:xfrm>
            <a:off x="4227661" y="3136871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33B41D-3895-5CF2-4651-86AEE4A9DCC9}"/>
              </a:ext>
            </a:extLst>
          </p:cNvPr>
          <p:cNvSpPr txBox="1"/>
          <p:nvPr/>
        </p:nvSpPr>
        <p:spPr>
          <a:xfrm>
            <a:off x="4956642" y="3138811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8506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367</Words>
  <Application>Microsoft Macintosh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Old versions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Riddell, Corinne Aileen</dc:creator>
  <cp:lastModifiedBy>Lauren B Wilner</cp:lastModifiedBy>
  <cp:revision>30</cp:revision>
  <cp:lastPrinted>2024-05-01T23:41:45Z</cp:lastPrinted>
  <dcterms:created xsi:type="dcterms:W3CDTF">2024-04-25T17:16:51Z</dcterms:created>
  <dcterms:modified xsi:type="dcterms:W3CDTF">2024-05-01T23:43:09Z</dcterms:modified>
</cp:coreProperties>
</file>