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58" r:id="rId4"/>
    <p:sldId id="265" r:id="rId5"/>
    <p:sldId id="259" r:id="rId6"/>
    <p:sldId id="261" r:id="rId7"/>
    <p:sldId id="262" r:id="rId8"/>
    <p:sldId id="267" r:id="rId9"/>
    <p:sldId id="263" r:id="rId10"/>
    <p:sldId id="268" r:id="rId11"/>
    <p:sldId id="270" r:id="rId12"/>
    <p:sldId id="266" r:id="rId13"/>
    <p:sldId id="26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EEB"/>
    <a:srgbClr val="0084A4"/>
    <a:srgbClr val="004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96"/>
    <p:restoredTop sz="86460"/>
  </p:normalViewPr>
  <p:slideViewPr>
    <p:cSldViewPr snapToGrid="0">
      <p:cViewPr varScale="1">
        <p:scale>
          <a:sx n="121" d="100"/>
          <a:sy n="121" d="100"/>
        </p:scale>
        <p:origin x="1832" y="176"/>
      </p:cViewPr>
      <p:guideLst>
        <p:guide orient="horz" pos="2160"/>
        <p:guide pos="3840"/>
      </p:guideLst>
    </p:cSldViewPr>
  </p:slideViewPr>
  <p:notesTextViewPr>
    <p:cViewPr>
      <p:scale>
        <a:sx n="1" d="1"/>
        <a:sy n="1" d="1"/>
      </p:scale>
      <p:origin x="0" y="-21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0EF81-9DD7-1240-A7E2-2BB182FB32BB}"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A3399-7FD3-8646-8FFC-D55E12BB5276}" type="slidenum">
              <a:rPr lang="en-US" smtClean="0"/>
              <a:t>‹#›</a:t>
            </a:fld>
            <a:endParaRPr lang="en-US"/>
          </a:p>
        </p:txBody>
      </p:sp>
    </p:spTree>
    <p:extLst>
      <p:ext uri="{BB962C8B-B14F-4D97-AF65-F5344CB8AC3E}">
        <p14:creationId xmlns:p14="http://schemas.microsoft.com/office/powerpoint/2010/main" val="331252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a:t>
            </a:fld>
            <a:endParaRPr lang="en-US"/>
          </a:p>
        </p:txBody>
      </p:sp>
    </p:spTree>
    <p:extLst>
      <p:ext uri="{BB962C8B-B14F-4D97-AF65-F5344CB8AC3E}">
        <p14:creationId xmlns:p14="http://schemas.microsoft.com/office/powerpoint/2010/main" val="346507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WALKBOUTR HERE</a:t>
            </a:r>
          </a:p>
        </p:txBody>
      </p:sp>
      <p:sp>
        <p:nvSpPr>
          <p:cNvPr id="4" name="Slide Number Placeholder 3"/>
          <p:cNvSpPr>
            <a:spLocks noGrp="1"/>
          </p:cNvSpPr>
          <p:nvPr>
            <p:ph type="sldNum" sz="quarter" idx="5"/>
          </p:nvPr>
        </p:nvSpPr>
        <p:spPr/>
        <p:txBody>
          <a:bodyPr/>
          <a:lstStyle/>
          <a:p>
            <a:fld id="{6A4A3399-7FD3-8646-8FFC-D55E12BB5276}" type="slidenum">
              <a:rPr lang="en-US" smtClean="0"/>
              <a:t>10</a:t>
            </a:fld>
            <a:endParaRPr lang="en-US"/>
          </a:p>
        </p:txBody>
      </p:sp>
    </p:spTree>
    <p:extLst>
      <p:ext uri="{BB962C8B-B14F-4D97-AF65-F5344CB8AC3E}">
        <p14:creationId xmlns:p14="http://schemas.microsoft.com/office/powerpoint/2010/main" val="459038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200" b="0" i="0" dirty="0">
                <a:solidFill>
                  <a:srgbClr val="222222"/>
                </a:solidFill>
                <a:effectLst/>
                <a:latin typeface="Source Sans Pro" panose="020B0503030403020204" pitchFamily="34" charset="0"/>
              </a:rPr>
              <a:t>Data can be collected at multiple sites, by multiple researchers, with identifying information.</a:t>
            </a:r>
          </a:p>
          <a:p>
            <a:pPr marL="0" indent="0" algn="ctr">
              <a:buNone/>
            </a:pPr>
            <a:endParaRPr lang="en-US" sz="1200" dirty="0">
              <a:solidFill>
                <a:srgbClr val="222222"/>
              </a:solidFill>
              <a:latin typeface="Source Sans Pro" panose="020B0503030403020204" pitchFamily="34" charset="0"/>
            </a:endParaRPr>
          </a:p>
          <a:p>
            <a:pPr marL="0" indent="0" algn="ctr">
              <a:buNone/>
            </a:pPr>
            <a:r>
              <a:rPr lang="en-US" sz="1200" b="0" i="0" dirty="0">
                <a:solidFill>
                  <a:srgbClr val="222222"/>
                </a:solidFill>
                <a:effectLst/>
                <a:latin typeface="Source Sans Pro" panose="020B0503030403020204" pitchFamily="34" charset="0"/>
              </a:rPr>
              <a:t>Data are run through walkboutr.</a:t>
            </a:r>
          </a:p>
          <a:p>
            <a:pPr marL="0" indent="0" algn="ctr">
              <a:buNone/>
            </a:pPr>
            <a:endParaRPr lang="en-US" sz="1200" dirty="0">
              <a:solidFill>
                <a:srgbClr val="222222"/>
              </a:solidFill>
              <a:latin typeface="Source Sans Pro" panose="020B0503030403020204" pitchFamily="34" charset="0"/>
            </a:endParaRPr>
          </a:p>
          <a:p>
            <a:pPr marL="0" indent="0" algn="ctr">
              <a:buNone/>
            </a:pPr>
            <a:r>
              <a:rPr lang="en-US" sz="1200" b="0" i="0" dirty="0">
                <a:solidFill>
                  <a:srgbClr val="222222"/>
                </a:solidFill>
                <a:effectLst/>
                <a:latin typeface="Source Sans Pro" panose="020B0503030403020204" pitchFamily="34" charset="0"/>
              </a:rPr>
              <a:t>Data are de-identified, shareable, </a:t>
            </a:r>
            <a:r>
              <a:rPr lang="en-US" sz="1200" b="0" i="0" dirty="0" err="1">
                <a:solidFill>
                  <a:srgbClr val="222222"/>
                </a:solidFill>
                <a:effectLst/>
                <a:latin typeface="Source Sans Pro" panose="020B0503030403020204" pitchFamily="34" charset="0"/>
              </a:rPr>
              <a:t>poolable</a:t>
            </a:r>
            <a:r>
              <a:rPr lang="en-US" sz="1200" dirty="0">
                <a:solidFill>
                  <a:srgbClr val="222222"/>
                </a:solidFill>
                <a:latin typeface="Source Sans Pro" panose="020B0503030403020204" pitchFamily="34" charset="0"/>
              </a:rPr>
              <a:t>. </a:t>
            </a:r>
          </a:p>
          <a:p>
            <a:pPr marL="0" indent="0" algn="ctr">
              <a:buNone/>
            </a:pPr>
            <a:endParaRPr lang="en-US" sz="1200" b="0" i="0" dirty="0">
              <a:solidFill>
                <a:srgbClr val="222222"/>
              </a:solidFill>
              <a:effectLst/>
              <a:latin typeface="Source Sans Pro" panose="020B0503030403020204" pitchFamily="34" charset="0"/>
            </a:endParaRPr>
          </a:p>
          <a:p>
            <a:pPr marL="0" indent="0" algn="ctr">
              <a:buNone/>
            </a:pPr>
            <a:r>
              <a:rPr lang="en-US" sz="1200" dirty="0">
                <a:solidFill>
                  <a:srgbClr val="222222"/>
                </a:solidFill>
                <a:latin typeface="Source Sans Pro" panose="020B0503030403020204" pitchFamily="34" charset="0"/>
              </a:rPr>
              <a:t>Datasets for analyzing walking are now comprehensive, larger, more inclusive than any individual site has access to. </a:t>
            </a:r>
            <a:endParaRPr lang="en-US" sz="1200" b="0" i="0" dirty="0">
              <a:solidFill>
                <a:srgbClr val="222222"/>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11</a:t>
            </a:fld>
            <a:endParaRPr lang="en-US"/>
          </a:p>
        </p:txBody>
      </p:sp>
    </p:spTree>
    <p:extLst>
      <p:ext uri="{BB962C8B-B14F-4D97-AF65-F5344CB8AC3E}">
        <p14:creationId xmlns:p14="http://schemas.microsoft.com/office/powerpoint/2010/main" val="1662434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i="1" dirty="0">
              <a:solidFill>
                <a:schemeClr val="bg2">
                  <a:lumMod val="50000"/>
                </a:schemeClr>
              </a:solidFill>
            </a:endParaRPr>
          </a:p>
          <a:p>
            <a:pPr marL="0" indent="0" algn="l">
              <a:buNone/>
            </a:pPr>
            <a:r>
              <a:rPr lang="en-US" dirty="0"/>
              <a:t>walkboutr follows a general model: </a:t>
            </a:r>
          </a:p>
          <a:p>
            <a:pPr marL="0" indent="0" algn="l">
              <a:buNone/>
            </a:pPr>
            <a:r>
              <a:rPr lang="en-US" i="1" dirty="0"/>
              <a:t>identifiable input data </a:t>
            </a:r>
            <a:r>
              <a:rPr lang="en-US" i="1" dirty="0">
                <a:sym typeface="Wingdings" pitchFamily="2" charset="2"/>
              </a:rPr>
              <a:t> </a:t>
            </a:r>
            <a:r>
              <a:rPr lang="en-US" i="1" dirty="0"/>
              <a:t>shareable, </a:t>
            </a:r>
            <a:r>
              <a:rPr lang="en-US" i="1" dirty="0" err="1"/>
              <a:t>poolable</a:t>
            </a:r>
            <a:r>
              <a:rPr lang="en-US" i="1" dirty="0"/>
              <a:t>, de-identified data </a:t>
            </a:r>
            <a:endParaRPr lang="en-US" dirty="0">
              <a:solidFill>
                <a:schemeClr val="bg2">
                  <a:lumMod val="50000"/>
                </a:schemeClr>
              </a:solidFill>
            </a:endParaRPr>
          </a:p>
          <a:p>
            <a:pPr marL="457200" lvl="1" indent="0" algn="l">
              <a:buNone/>
            </a:pPr>
            <a:endParaRPr lang="en-US" dirty="0">
              <a:solidFill>
                <a:schemeClr val="bg2">
                  <a:lumMod val="50000"/>
                </a:schemeClr>
              </a:solidFill>
            </a:endParaRPr>
          </a:p>
          <a:p>
            <a:pPr marL="800100" lvl="1" indent="-342900" algn="l">
              <a:buFont typeface="Arial" panose="020B0604020202020204" pitchFamily="34" charset="0"/>
              <a:buChar char="•"/>
            </a:pPr>
            <a:r>
              <a:rPr lang="en-US" sz="1900" dirty="0">
                <a:solidFill>
                  <a:schemeClr val="bg2">
                    <a:lumMod val="50000"/>
                  </a:schemeClr>
                </a:solidFill>
              </a:rPr>
              <a:t>Transform sensitive, identifying information (GPS data) into usable, and relevant research datasets without sharing the GPS data itself </a:t>
            </a:r>
          </a:p>
          <a:p>
            <a:pPr marL="800100" lvl="1" indent="-342900">
              <a:buFont typeface="Arial" panose="020B0604020202020204" pitchFamily="34" charset="0"/>
              <a:buChar char="•"/>
            </a:pPr>
            <a:r>
              <a:rPr lang="en-US" sz="1900" dirty="0">
                <a:solidFill>
                  <a:schemeClr val="bg2">
                    <a:lumMod val="50000"/>
                  </a:schemeClr>
                </a:solidFill>
              </a:rPr>
              <a:t>Ensure essential information for use cases are preserved without sensitive data</a:t>
            </a:r>
          </a:p>
          <a:p>
            <a:pPr marL="800100" lvl="1" indent="-342900">
              <a:buFont typeface="Arial" panose="020B0604020202020204" pitchFamily="34" charset="0"/>
              <a:buChar char="•"/>
            </a:pPr>
            <a:endParaRPr lang="en-US" sz="1900" dirty="0">
              <a:solidFill>
                <a:schemeClr val="bg2">
                  <a:lumMod val="50000"/>
                </a:schemeClr>
              </a:solidFill>
            </a:endParaRPr>
          </a:p>
          <a:p>
            <a:pPr marL="800100" lvl="1" indent="-342900">
              <a:buFont typeface="Arial" panose="020B0604020202020204" pitchFamily="34" charset="0"/>
              <a:buChar char="•"/>
            </a:pPr>
            <a:endParaRPr lang="en-US" sz="1900" dirty="0">
              <a:solidFill>
                <a:schemeClr val="bg2">
                  <a:lumMod val="50000"/>
                </a:schemeClr>
              </a:solidFill>
            </a:endParaRPr>
          </a:p>
          <a:p>
            <a:pPr marL="0" indent="0">
              <a:buNone/>
            </a:pPr>
            <a:r>
              <a:rPr lang="en-US" dirty="0"/>
              <a:t>How can we use this model with different data sources? </a:t>
            </a:r>
          </a:p>
          <a:p>
            <a:pPr marL="0" indent="0">
              <a:buNone/>
            </a:pPr>
            <a:endParaRPr lang="en-US" dirty="0"/>
          </a:p>
          <a:p>
            <a:pPr lvl="1"/>
            <a:r>
              <a:rPr lang="en-US" sz="1900" dirty="0">
                <a:solidFill>
                  <a:schemeClr val="bg2">
                    <a:lumMod val="50000"/>
                  </a:schemeClr>
                </a:solidFill>
              </a:rPr>
              <a:t>Can we write an algorithm that processes EHR data from various health systems and outputs a dataset that is de-identified and </a:t>
            </a:r>
            <a:r>
              <a:rPr lang="en-US" sz="1900" dirty="0" err="1">
                <a:solidFill>
                  <a:schemeClr val="bg2">
                    <a:lumMod val="50000"/>
                  </a:schemeClr>
                </a:solidFill>
              </a:rPr>
              <a:t>poolable</a:t>
            </a:r>
            <a:r>
              <a:rPr lang="en-US" sz="1900" dirty="0">
                <a:solidFill>
                  <a:schemeClr val="bg2">
                    <a:lumMod val="50000"/>
                  </a:schemeClr>
                </a:solidFill>
              </a:rPr>
              <a:t>? </a:t>
            </a:r>
          </a:p>
          <a:p>
            <a:pPr lvl="1"/>
            <a:r>
              <a:rPr lang="en-US" sz="1900" dirty="0">
                <a:solidFill>
                  <a:schemeClr val="bg2">
                    <a:lumMod val="50000"/>
                  </a:schemeClr>
                </a:solidFill>
              </a:rPr>
              <a:t>Can we develop a schema for large cohort studies whereby we can run data through a complex algorithm to de-identify the data in a standard, uniform way? </a:t>
            </a:r>
          </a:p>
          <a:p>
            <a:pPr marL="800100" lvl="1" indent="-342900">
              <a:buFont typeface="Arial" panose="020B0604020202020204" pitchFamily="34" charset="0"/>
              <a:buChar char="•"/>
            </a:pPr>
            <a:endParaRPr lang="en-US" sz="1900" dirty="0">
              <a:solidFill>
                <a:schemeClr val="bg2">
                  <a:lumMod val="50000"/>
                </a:schemeClr>
              </a:solidFill>
            </a:endParaRPr>
          </a:p>
          <a:p>
            <a:r>
              <a:rPr lang="en-US" dirty="0"/>
              <a:t>Use words like “preprocessing” and ”deidentifying”</a:t>
            </a:r>
          </a:p>
          <a:p>
            <a:r>
              <a:rPr lang="en-US" dirty="0"/>
              <a:t>The role walkboutr can play in diff spaces – </a:t>
            </a:r>
            <a:r>
              <a:rPr lang="en-US" dirty="0" err="1"/>
              <a:t>ie</a:t>
            </a:r>
            <a:r>
              <a:rPr lang="en-US" dirty="0"/>
              <a:t> sharing EHRs is not something we can readily do, but sharing de-identified, unidentifiable time periods of high ER use throughout a given calendar year is something we can share. If hospitals around Washington state were to do this and share the results, there could be a pooled dataset with significantly more data to do a large analysis of peak ER use times and how to allocate staffing.  Or, can we perturb the data such that the individuals represented in the EHR database are completely unrecognizable or traceable. And every medical provider could run EHR data through said algorithm and then pool with other providers in order to look at a much larger dataset of whichever outcome is </a:t>
            </a:r>
            <a:r>
              <a:rPr lang="en-US"/>
              <a:t>of interest? </a:t>
            </a:r>
            <a:endParaRPr lang="en-US" dirty="0"/>
          </a:p>
          <a:p>
            <a:endParaRPr lang="en-US" dirty="0"/>
          </a:p>
          <a:p>
            <a:r>
              <a:rPr lang="en-US" dirty="0"/>
              <a:t>Mention how this premise can be used when there is a standardized formats</a:t>
            </a:r>
          </a:p>
          <a:p>
            <a:r>
              <a:rPr lang="en-US" dirty="0"/>
              <a:t>But if there is something else that is identifying but not the same format, this </a:t>
            </a:r>
          </a:p>
          <a:p>
            <a:r>
              <a:rPr lang="en-US" dirty="0"/>
              <a:t>Is difficult but not impossible. </a:t>
            </a:r>
          </a:p>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12</a:t>
            </a:fld>
            <a:endParaRPr lang="en-US"/>
          </a:p>
        </p:txBody>
      </p:sp>
    </p:spTree>
    <p:extLst>
      <p:ext uri="{BB962C8B-B14F-4D97-AF65-F5344CB8AC3E}">
        <p14:creationId xmlns:p14="http://schemas.microsoft.com/office/powerpoint/2010/main" val="105316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14</a:t>
            </a:fld>
            <a:endParaRPr lang="en-US"/>
          </a:p>
        </p:txBody>
      </p:sp>
    </p:spTree>
    <p:extLst>
      <p:ext uri="{BB962C8B-B14F-4D97-AF65-F5344CB8AC3E}">
        <p14:creationId xmlns:p14="http://schemas.microsoft.com/office/powerpoint/2010/main" val="20187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2</a:t>
            </a:fld>
            <a:endParaRPr lang="en-US"/>
          </a:p>
        </p:txBody>
      </p:sp>
    </p:spTree>
    <p:extLst>
      <p:ext uri="{BB962C8B-B14F-4D97-AF65-F5344CB8AC3E}">
        <p14:creationId xmlns:p14="http://schemas.microsoft.com/office/powerpoint/2010/main" val="365818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sharing is a critical piece of public health research:</a:t>
            </a:r>
          </a:p>
          <a:p>
            <a:pPr marL="285750" indent="-285750">
              <a:buFont typeface="Arial" panose="020B0604020202020204" pitchFamily="34" charset="0"/>
              <a:buChar char="•"/>
            </a:pPr>
            <a:r>
              <a:rPr lang="en-US" dirty="0"/>
              <a:t>Coordination and collaboration among researchers</a:t>
            </a:r>
          </a:p>
          <a:p>
            <a:pPr marL="285750" indent="-285750">
              <a:buFont typeface="Arial" panose="020B0604020202020204" pitchFamily="34" charset="0"/>
              <a:buChar char="•"/>
            </a:pPr>
            <a:r>
              <a:rPr lang="en-US" dirty="0"/>
              <a:t>Timely and accurate surveillance</a:t>
            </a:r>
          </a:p>
          <a:p>
            <a:pPr marL="285750" indent="-285750">
              <a:buFont typeface="Arial" panose="020B0604020202020204" pitchFamily="34" charset="0"/>
              <a:buChar char="•"/>
            </a:pPr>
            <a:r>
              <a:rPr lang="en-US" dirty="0"/>
              <a:t>Gains in cost-effectiveness of research</a:t>
            </a:r>
          </a:p>
          <a:p>
            <a:pPr marL="285750" indent="-285750">
              <a:buFont typeface="Arial" panose="020B0604020202020204" pitchFamily="34" charset="0"/>
              <a:buChar char="•"/>
            </a:pPr>
            <a:r>
              <a:rPr lang="en-US" dirty="0"/>
              <a:t>More data to inform models and therapies</a:t>
            </a:r>
          </a:p>
          <a:p>
            <a:pPr marL="285750" indent="-285750">
              <a:buFont typeface="Arial" panose="020B0604020202020204" pitchFamily="34" charset="0"/>
              <a:buChar char="•"/>
            </a:pPr>
            <a:r>
              <a:rPr lang="en-US" dirty="0"/>
              <a:t>Essential for advancement in health equity </a:t>
            </a:r>
          </a:p>
          <a:p>
            <a:pPr marL="285750" indent="-2857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r>
              <a:rPr lang="en-US" dirty="0"/>
              <a:t>https://</a:t>
            </a:r>
            <a:r>
              <a:rPr lang="en-US" dirty="0" err="1"/>
              <a:t>www.who.int</a:t>
            </a:r>
            <a:r>
              <a:rPr lang="en-US" dirty="0"/>
              <a:t>/news/item/16-09-2022-new-who-policy-requires-sharing-of-all-research-data#:~:text=Science%20and%20public%20health%20can,using%20the%20best%20available%20evidence.</a:t>
            </a:r>
          </a:p>
          <a:p>
            <a:r>
              <a:rPr lang="en-US" dirty="0"/>
              <a:t>https://</a:t>
            </a:r>
            <a:r>
              <a:rPr lang="en-US" dirty="0" err="1"/>
              <a:t>www.cdc.gov</a:t>
            </a:r>
            <a:r>
              <a:rPr lang="en-US" dirty="0"/>
              <a:t>/surveillance/pdfs/Surveillance-Series-</a:t>
            </a:r>
            <a:r>
              <a:rPr lang="en-US" dirty="0" err="1"/>
              <a:t>Bookleth.pdf</a:t>
            </a:r>
            <a:endParaRPr lang="en-US" dirty="0"/>
          </a:p>
          <a:p>
            <a:r>
              <a:rPr lang="en-US" dirty="0"/>
              <a:t>https://</a:t>
            </a:r>
            <a:r>
              <a:rPr lang="en-US" dirty="0" err="1"/>
              <a:t>www.cdc.gov</a:t>
            </a:r>
            <a:r>
              <a:rPr lang="en-US" dirty="0"/>
              <a:t>/</a:t>
            </a:r>
            <a:r>
              <a:rPr lang="en-US" dirty="0" err="1"/>
              <a:t>nchhstp</a:t>
            </a:r>
            <a:r>
              <a:rPr lang="en-US" dirty="0"/>
              <a:t>/</a:t>
            </a:r>
            <a:r>
              <a:rPr lang="en-US" dirty="0" err="1"/>
              <a:t>programintegration</a:t>
            </a:r>
            <a:r>
              <a:rPr lang="en-US" dirty="0"/>
              <a:t>/</a:t>
            </a:r>
            <a:r>
              <a:rPr lang="en-US" dirty="0" err="1"/>
              <a:t>tenguidingprinciples.htm</a:t>
            </a:r>
            <a:endParaRPr lang="en-US" dirty="0"/>
          </a:p>
          <a:p>
            <a:r>
              <a:rPr lang="en-US" dirty="0"/>
              <a:t>https://</a:t>
            </a:r>
            <a:r>
              <a:rPr lang="en-US" dirty="0" err="1"/>
              <a:t>sharing.nih.gov</a:t>
            </a:r>
            <a:r>
              <a:rPr lang="en-US" dirty="0"/>
              <a:t>/other-sharing-policies/</a:t>
            </a:r>
            <a:r>
              <a:rPr lang="en-US" dirty="0" err="1"/>
              <a:t>nih</a:t>
            </a:r>
            <a:r>
              <a:rPr lang="en-US" dirty="0"/>
              <a:t>-institute-and-center-data-sharing-policies</a:t>
            </a:r>
          </a:p>
        </p:txBody>
      </p:sp>
      <p:sp>
        <p:nvSpPr>
          <p:cNvPr id="4" name="Slide Number Placeholder 3"/>
          <p:cNvSpPr>
            <a:spLocks noGrp="1"/>
          </p:cNvSpPr>
          <p:nvPr>
            <p:ph type="sldNum" sz="quarter" idx="5"/>
          </p:nvPr>
        </p:nvSpPr>
        <p:spPr/>
        <p:txBody>
          <a:bodyPr/>
          <a:lstStyle/>
          <a:p>
            <a:fld id="{6A4A3399-7FD3-8646-8FFC-D55E12BB5276}" type="slidenum">
              <a:rPr lang="en-US" smtClean="0"/>
              <a:t>3</a:t>
            </a:fld>
            <a:endParaRPr lang="en-US"/>
          </a:p>
        </p:txBody>
      </p:sp>
    </p:spTree>
    <p:extLst>
      <p:ext uri="{BB962C8B-B14F-4D97-AF65-F5344CB8AC3E}">
        <p14:creationId xmlns:p14="http://schemas.microsoft.com/office/powerpoint/2010/main" val="375558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 regulatory agencies that require privacy (HIPAA) </a:t>
            </a:r>
          </a:p>
        </p:txBody>
      </p:sp>
      <p:sp>
        <p:nvSpPr>
          <p:cNvPr id="4" name="Slide Number Placeholder 3"/>
          <p:cNvSpPr>
            <a:spLocks noGrp="1"/>
          </p:cNvSpPr>
          <p:nvPr>
            <p:ph type="sldNum" sz="quarter" idx="5"/>
          </p:nvPr>
        </p:nvSpPr>
        <p:spPr/>
        <p:txBody>
          <a:bodyPr/>
          <a:lstStyle/>
          <a:p>
            <a:fld id="{6A4A3399-7FD3-8646-8FFC-D55E12BB5276}" type="slidenum">
              <a:rPr lang="en-US" smtClean="0"/>
              <a:t>4</a:t>
            </a:fld>
            <a:endParaRPr lang="en-US"/>
          </a:p>
        </p:txBody>
      </p:sp>
    </p:spTree>
    <p:extLst>
      <p:ext uri="{BB962C8B-B14F-4D97-AF65-F5344CB8AC3E}">
        <p14:creationId xmlns:p14="http://schemas.microsoft.com/office/powerpoint/2010/main" val="305553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E2E2E"/>
                </a:solidFill>
                <a:effectLst/>
                <a:latin typeface="ElsevierGulliver"/>
              </a:rPr>
              <a:t>“Differential privacy is a mathematically rigorous definition of privacy that aims to protect against all possible adversaries. In layperson's terms, statistical noise is applied to the data so that overall patterns can be described, but data on individuals are unlikely to be extracted.”</a:t>
            </a:r>
          </a:p>
          <a:p>
            <a:endParaRPr lang="en-US" dirty="0"/>
          </a:p>
          <a:p>
            <a:r>
              <a:rPr lang="en-US" dirty="0"/>
              <a:t>https://</a:t>
            </a:r>
            <a:r>
              <a:rPr lang="en-US" dirty="0" err="1"/>
              <a:t>www.census.gov</a:t>
            </a:r>
            <a:r>
              <a:rPr lang="en-US" dirty="0"/>
              <a:t>/about/policies/privacy/</a:t>
            </a:r>
            <a:r>
              <a:rPr lang="en-US" dirty="0" err="1"/>
              <a:t>statistical_safeguards.html</a:t>
            </a:r>
            <a:endParaRPr lang="en-US" dirty="0"/>
          </a:p>
          <a:p>
            <a:r>
              <a:rPr lang="en-US" dirty="0"/>
              <a:t>https://</a:t>
            </a:r>
            <a:r>
              <a:rPr lang="en-US" dirty="0" err="1"/>
              <a:t>www.census.gov</a:t>
            </a:r>
            <a:r>
              <a:rPr lang="en-US" dirty="0"/>
              <a:t>/library/working-papers/2022/</a:t>
            </a:r>
            <a:r>
              <a:rPr lang="en-US" dirty="0" err="1"/>
              <a:t>adrm</a:t>
            </a:r>
            <a:r>
              <a:rPr lang="en-US" dirty="0"/>
              <a:t>/CED-WP-2022-004.html</a:t>
            </a:r>
          </a:p>
          <a:p>
            <a:r>
              <a:rPr lang="en-US" dirty="0"/>
              <a:t>https://</a:t>
            </a:r>
            <a:r>
              <a:rPr lang="en-US" dirty="0" err="1"/>
              <a:t>www.sciencedirect.com</a:t>
            </a:r>
            <a:r>
              <a:rPr lang="en-US" dirty="0"/>
              <a:t>/science/article/</a:t>
            </a:r>
            <a:r>
              <a:rPr lang="en-US" dirty="0" err="1"/>
              <a:t>pii</a:t>
            </a:r>
            <a:r>
              <a:rPr lang="en-US" dirty="0"/>
              <a:t>/S2666389921002282</a:t>
            </a:r>
          </a:p>
          <a:p>
            <a:r>
              <a:rPr lang="en-US" dirty="0"/>
              <a:t>https://</a:t>
            </a:r>
            <a:r>
              <a:rPr lang="en-US" dirty="0" err="1"/>
              <a:t>www.jmir.org</a:t>
            </a:r>
            <a:r>
              <a:rPr lang="en-US" dirty="0"/>
              <a:t>/2023/1/e43664</a:t>
            </a:r>
          </a:p>
          <a:p>
            <a:r>
              <a:rPr lang="en-US" dirty="0"/>
              <a:t>https://</a:t>
            </a:r>
            <a:r>
              <a:rPr lang="en-US" dirty="0" err="1"/>
              <a:t>www.sciencedirect.com</a:t>
            </a:r>
            <a:r>
              <a:rPr lang="en-US" dirty="0"/>
              <a:t>/science/article/abs/</a:t>
            </a:r>
            <a:r>
              <a:rPr lang="en-US" dirty="0" err="1"/>
              <a:t>pii</a:t>
            </a:r>
            <a:r>
              <a:rPr lang="en-US" dirty="0"/>
              <a:t>/S0065245819300269</a:t>
            </a:r>
          </a:p>
        </p:txBody>
      </p:sp>
      <p:sp>
        <p:nvSpPr>
          <p:cNvPr id="4" name="Slide Number Placeholder 3"/>
          <p:cNvSpPr>
            <a:spLocks noGrp="1"/>
          </p:cNvSpPr>
          <p:nvPr>
            <p:ph type="sldNum" sz="quarter" idx="5"/>
          </p:nvPr>
        </p:nvSpPr>
        <p:spPr/>
        <p:txBody>
          <a:bodyPr/>
          <a:lstStyle/>
          <a:p>
            <a:fld id="{6A4A3399-7FD3-8646-8FFC-D55E12BB5276}" type="slidenum">
              <a:rPr lang="en-US" smtClean="0"/>
              <a:t>5</a:t>
            </a:fld>
            <a:endParaRPr lang="en-US"/>
          </a:p>
        </p:txBody>
      </p:sp>
    </p:spTree>
    <p:extLst>
      <p:ext uri="{BB962C8B-B14F-4D97-AF65-F5344CB8AC3E}">
        <p14:creationId xmlns:p14="http://schemas.microsoft.com/office/powerpoint/2010/main" val="279782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6</a:t>
            </a:fld>
            <a:endParaRPr lang="en-US"/>
          </a:p>
        </p:txBody>
      </p:sp>
    </p:spTree>
    <p:extLst>
      <p:ext uri="{BB962C8B-B14F-4D97-AF65-F5344CB8AC3E}">
        <p14:creationId xmlns:p14="http://schemas.microsoft.com/office/powerpoint/2010/main" val="3683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Source Sans Pro" panose="020B0503030403020204" pitchFamily="34" charset="0"/>
              </a:rPr>
              <a:t>The goal of walkboutr is to process GPS and accelerometry data into walking bouts. walkboutr will either return the original dataset along with bout labels and categories, or a summarized and de-identified dataset that can be shared for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22222"/>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Source Sans Pro" panose="020B0503030403020204" pitchFamily="34" charset="0"/>
              </a:rPr>
              <a:t>Make sure to define walk bout</a:t>
            </a:r>
          </a:p>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7</a:t>
            </a:fld>
            <a:endParaRPr lang="en-US"/>
          </a:p>
        </p:txBody>
      </p:sp>
    </p:spTree>
    <p:extLst>
      <p:ext uri="{BB962C8B-B14F-4D97-AF65-F5344CB8AC3E}">
        <p14:creationId xmlns:p14="http://schemas.microsoft.com/office/powerpoint/2010/main" val="112204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8</a:t>
            </a:fld>
            <a:endParaRPr lang="en-US"/>
          </a:p>
        </p:txBody>
      </p:sp>
    </p:spTree>
    <p:extLst>
      <p:ext uri="{BB962C8B-B14F-4D97-AF65-F5344CB8AC3E}">
        <p14:creationId xmlns:p14="http://schemas.microsoft.com/office/powerpoint/2010/main" val="3905339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label data points, then collapse data. In the summarization, we de-identify the data</a:t>
            </a:r>
          </a:p>
          <a:p>
            <a:pPr marL="171450" indent="-171450">
              <a:buFontTx/>
              <a:buChar char="-"/>
            </a:pPr>
            <a:r>
              <a:rPr lang="en-US" dirty="0"/>
              <a:t>Mention simulation of data </a:t>
            </a:r>
          </a:p>
        </p:txBody>
      </p:sp>
      <p:sp>
        <p:nvSpPr>
          <p:cNvPr id="4" name="Slide Number Placeholder 3"/>
          <p:cNvSpPr>
            <a:spLocks noGrp="1"/>
          </p:cNvSpPr>
          <p:nvPr>
            <p:ph type="sldNum" sz="quarter" idx="5"/>
          </p:nvPr>
        </p:nvSpPr>
        <p:spPr/>
        <p:txBody>
          <a:bodyPr/>
          <a:lstStyle/>
          <a:p>
            <a:fld id="{6A4A3399-7FD3-8646-8FFC-D55E12BB5276}" type="slidenum">
              <a:rPr lang="en-US" smtClean="0"/>
              <a:t>9</a:t>
            </a:fld>
            <a:endParaRPr lang="en-US"/>
          </a:p>
        </p:txBody>
      </p:sp>
    </p:spTree>
    <p:extLst>
      <p:ext uri="{BB962C8B-B14F-4D97-AF65-F5344CB8AC3E}">
        <p14:creationId xmlns:p14="http://schemas.microsoft.com/office/powerpoint/2010/main" val="401404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C093-E2D5-3005-A7B5-BDA4E31F5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18EE9-7DD9-E03B-519C-0635BAC9D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085BF9-EF56-D993-47B7-8735E2066A14}"/>
              </a:ext>
            </a:extLst>
          </p:cNvPr>
          <p:cNvSpPr>
            <a:spLocks noGrp="1"/>
          </p:cNvSpPr>
          <p:nvPr>
            <p:ph type="dt" sz="half" idx="10"/>
          </p:nvPr>
        </p:nvSpPr>
        <p:spPr/>
        <p:txBody>
          <a:bodyPr/>
          <a:lstStyle/>
          <a:p>
            <a:fld id="{34E4992A-80CD-BB46-B1D7-EF10B18A32BB}" type="datetime1">
              <a:rPr lang="en-US" smtClean="0"/>
              <a:t>6/5/23</a:t>
            </a:fld>
            <a:endParaRPr lang="en-US"/>
          </a:p>
        </p:txBody>
      </p:sp>
      <p:sp>
        <p:nvSpPr>
          <p:cNvPr id="5" name="Footer Placeholder 4">
            <a:extLst>
              <a:ext uri="{FF2B5EF4-FFF2-40B4-BE49-F238E27FC236}">
                <a16:creationId xmlns:a16="http://schemas.microsoft.com/office/drawing/2014/main" id="{3B30D59A-EADC-AE24-2189-8AC78B37434F}"/>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FB4EA8E4-D3DD-D2E1-4234-0EED94695DDD}"/>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3659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897-FCC2-EC24-E4EC-88B97BCFE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89ADC-58C1-6E92-5F29-6C5985037B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8B8A3-73CD-6303-6BFE-8194DE8ABDEA}"/>
              </a:ext>
            </a:extLst>
          </p:cNvPr>
          <p:cNvSpPr>
            <a:spLocks noGrp="1"/>
          </p:cNvSpPr>
          <p:nvPr>
            <p:ph type="dt" sz="half" idx="10"/>
          </p:nvPr>
        </p:nvSpPr>
        <p:spPr/>
        <p:txBody>
          <a:bodyPr/>
          <a:lstStyle/>
          <a:p>
            <a:fld id="{705F820B-3D46-E441-A2F8-5ED5A06B3FA1}" type="datetime1">
              <a:rPr lang="en-US" smtClean="0"/>
              <a:t>6/5/23</a:t>
            </a:fld>
            <a:endParaRPr lang="en-US"/>
          </a:p>
        </p:txBody>
      </p:sp>
      <p:sp>
        <p:nvSpPr>
          <p:cNvPr id="5" name="Footer Placeholder 4">
            <a:extLst>
              <a:ext uri="{FF2B5EF4-FFF2-40B4-BE49-F238E27FC236}">
                <a16:creationId xmlns:a16="http://schemas.microsoft.com/office/drawing/2014/main" id="{4E494140-9A28-077B-E568-09915D89C470}"/>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091ADCD2-0292-C9B4-4143-23E925943B8B}"/>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260194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3B638-98DE-4900-0716-F3E7D4085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72A37-1A20-0BBA-7CE7-0A1D53C3B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82AC5-FBDE-BFD8-6588-83B3D890EFE9}"/>
              </a:ext>
            </a:extLst>
          </p:cNvPr>
          <p:cNvSpPr>
            <a:spLocks noGrp="1"/>
          </p:cNvSpPr>
          <p:nvPr>
            <p:ph type="dt" sz="half" idx="10"/>
          </p:nvPr>
        </p:nvSpPr>
        <p:spPr/>
        <p:txBody>
          <a:bodyPr/>
          <a:lstStyle/>
          <a:p>
            <a:fld id="{34A0F4F2-50D1-9248-8AA0-BAD51EC4411C}" type="datetime1">
              <a:rPr lang="en-US" smtClean="0"/>
              <a:t>6/5/23</a:t>
            </a:fld>
            <a:endParaRPr lang="en-US"/>
          </a:p>
        </p:txBody>
      </p:sp>
      <p:sp>
        <p:nvSpPr>
          <p:cNvPr id="5" name="Footer Placeholder 4">
            <a:extLst>
              <a:ext uri="{FF2B5EF4-FFF2-40B4-BE49-F238E27FC236}">
                <a16:creationId xmlns:a16="http://schemas.microsoft.com/office/drawing/2014/main" id="{589189E5-6D26-04B3-2D8B-8CC9E68CB1AB}"/>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113636BD-63CE-99D0-07C7-3287FCB0311E}"/>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390046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30EC-7813-CCEE-667E-EE96E34D6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9DE14-6241-60FA-BBF0-AC181D85B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E5F58-40BF-E8AF-EA6E-9FAABDBA3FEC}"/>
              </a:ext>
            </a:extLst>
          </p:cNvPr>
          <p:cNvSpPr>
            <a:spLocks noGrp="1"/>
          </p:cNvSpPr>
          <p:nvPr>
            <p:ph type="dt" sz="half" idx="10"/>
          </p:nvPr>
        </p:nvSpPr>
        <p:spPr/>
        <p:txBody>
          <a:bodyPr/>
          <a:lstStyle/>
          <a:p>
            <a:fld id="{B73FC8CB-DF48-D846-B518-F285F0BF2D29}" type="datetime1">
              <a:rPr lang="en-US" smtClean="0"/>
              <a:t>6/5/23</a:t>
            </a:fld>
            <a:endParaRPr lang="en-US"/>
          </a:p>
        </p:txBody>
      </p:sp>
      <p:sp>
        <p:nvSpPr>
          <p:cNvPr id="5" name="Footer Placeholder 4">
            <a:extLst>
              <a:ext uri="{FF2B5EF4-FFF2-40B4-BE49-F238E27FC236}">
                <a16:creationId xmlns:a16="http://schemas.microsoft.com/office/drawing/2014/main" id="{083A32D7-DF56-6B4C-AFA3-BD775D0E407C}"/>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9EA7F476-7C5C-CA80-60A9-C011066B4605}"/>
              </a:ext>
            </a:extLst>
          </p:cNvPr>
          <p:cNvSpPr>
            <a:spLocks noGrp="1"/>
          </p:cNvSpPr>
          <p:nvPr>
            <p:ph type="sldNum" sz="quarter" idx="12"/>
          </p:nvPr>
        </p:nvSpPr>
        <p:spPr>
          <a:xfrm>
            <a:off x="838200" y="6362142"/>
            <a:ext cx="2743200" cy="365125"/>
          </a:xfrm>
        </p:spPr>
        <p:txBody>
          <a:bodyPr/>
          <a:lstStyle>
            <a:lvl1pPr algn="l">
              <a:defRPr/>
            </a:lvl1pPr>
          </a:lstStyle>
          <a:p>
            <a:fld id="{C5D9C8A6-59F5-D94F-847C-EAE0DEB1F565}" type="slidenum">
              <a:rPr lang="en-US" smtClean="0"/>
              <a:pPr/>
              <a:t>‹#›</a:t>
            </a:fld>
            <a:endParaRPr lang="en-US" dirty="0"/>
          </a:p>
        </p:txBody>
      </p:sp>
    </p:spTree>
    <p:extLst>
      <p:ext uri="{BB962C8B-B14F-4D97-AF65-F5344CB8AC3E}">
        <p14:creationId xmlns:p14="http://schemas.microsoft.com/office/powerpoint/2010/main" val="15484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8A4B-C61F-CBDC-C4D5-521DE6B6B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7A4CC-0D6D-A190-0486-0FB20A7AA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9DBA8-504A-02EC-96CD-FC9D146C2B9B}"/>
              </a:ext>
            </a:extLst>
          </p:cNvPr>
          <p:cNvSpPr>
            <a:spLocks noGrp="1"/>
          </p:cNvSpPr>
          <p:nvPr>
            <p:ph type="dt" sz="half" idx="10"/>
          </p:nvPr>
        </p:nvSpPr>
        <p:spPr/>
        <p:txBody>
          <a:bodyPr/>
          <a:lstStyle/>
          <a:p>
            <a:fld id="{62533CE3-0F4A-F849-BA2D-B41E543DA552}" type="datetime1">
              <a:rPr lang="en-US" smtClean="0"/>
              <a:t>6/5/23</a:t>
            </a:fld>
            <a:endParaRPr lang="en-US"/>
          </a:p>
        </p:txBody>
      </p:sp>
      <p:sp>
        <p:nvSpPr>
          <p:cNvPr id="5" name="Footer Placeholder 4">
            <a:extLst>
              <a:ext uri="{FF2B5EF4-FFF2-40B4-BE49-F238E27FC236}">
                <a16:creationId xmlns:a16="http://schemas.microsoft.com/office/drawing/2014/main" id="{82F76ED9-2356-01CA-27CD-2EA85D9C6EC5}"/>
              </a:ext>
            </a:extLst>
          </p:cNvPr>
          <p:cNvSpPr>
            <a:spLocks noGrp="1"/>
          </p:cNvSpPr>
          <p:nvPr>
            <p:ph type="ftr" sz="quarter" idx="11"/>
          </p:nvPr>
        </p:nvSpPr>
        <p:spPr/>
        <p:txBody>
          <a:bodyPr/>
          <a:lstStyle/>
          <a:p>
            <a:r>
              <a:rPr lang="en-US"/>
              <a:t>&lt;#&gt;</a:t>
            </a:r>
            <a:endParaRPr lang="en-US" dirty="0"/>
          </a:p>
        </p:txBody>
      </p:sp>
      <p:sp>
        <p:nvSpPr>
          <p:cNvPr id="6" name="Slide Number Placeholder 5">
            <a:extLst>
              <a:ext uri="{FF2B5EF4-FFF2-40B4-BE49-F238E27FC236}">
                <a16:creationId xmlns:a16="http://schemas.microsoft.com/office/drawing/2014/main" id="{410D14D0-098A-0182-7425-F54A87B74A0B}"/>
              </a:ext>
            </a:extLst>
          </p:cNvPr>
          <p:cNvSpPr>
            <a:spLocks noGrp="1"/>
          </p:cNvSpPr>
          <p:nvPr>
            <p:ph type="sldNum" sz="quarter" idx="12"/>
          </p:nvPr>
        </p:nvSpPr>
        <p:spPr>
          <a:xfrm>
            <a:off x="838200" y="6356349"/>
            <a:ext cx="2743200" cy="365125"/>
          </a:xfrm>
        </p:spPr>
        <p:txBody>
          <a:bodyPr/>
          <a:lstStyle>
            <a:lvl1pPr algn="l">
              <a:defRPr/>
            </a:lvl1pPr>
          </a:lstStyle>
          <a:p>
            <a:r>
              <a:rPr lang="en-US"/>
              <a:t>&lt;#&gt;</a:t>
            </a:r>
            <a:endParaRPr lang="en-US" dirty="0"/>
          </a:p>
        </p:txBody>
      </p:sp>
    </p:spTree>
    <p:extLst>
      <p:ext uri="{BB962C8B-B14F-4D97-AF65-F5344CB8AC3E}">
        <p14:creationId xmlns:p14="http://schemas.microsoft.com/office/powerpoint/2010/main" val="3481007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F8F-9459-9F7A-5406-2966FF0F6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FF325-5751-7AFC-7F3F-805D08DD0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C349F0-46D4-B742-39AB-B50FD885E7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A700F-C964-93AE-4091-FBF7B9D7EA6E}"/>
              </a:ext>
            </a:extLst>
          </p:cNvPr>
          <p:cNvSpPr>
            <a:spLocks noGrp="1"/>
          </p:cNvSpPr>
          <p:nvPr>
            <p:ph type="dt" sz="half" idx="10"/>
          </p:nvPr>
        </p:nvSpPr>
        <p:spPr/>
        <p:txBody>
          <a:bodyPr/>
          <a:lstStyle/>
          <a:p>
            <a:fld id="{DCCD61A8-BCDB-5144-8E08-E8AFD471CB2A}" type="datetime1">
              <a:rPr lang="en-US" smtClean="0"/>
              <a:t>6/5/23</a:t>
            </a:fld>
            <a:endParaRPr lang="en-US"/>
          </a:p>
        </p:txBody>
      </p:sp>
      <p:sp>
        <p:nvSpPr>
          <p:cNvPr id="6" name="Footer Placeholder 5">
            <a:extLst>
              <a:ext uri="{FF2B5EF4-FFF2-40B4-BE49-F238E27FC236}">
                <a16:creationId xmlns:a16="http://schemas.microsoft.com/office/drawing/2014/main" id="{CAFE5F80-2674-3D3A-5830-E1C8DB7306A5}"/>
              </a:ext>
            </a:extLst>
          </p:cNvPr>
          <p:cNvSpPr>
            <a:spLocks noGrp="1"/>
          </p:cNvSpPr>
          <p:nvPr>
            <p:ph type="ftr" sz="quarter" idx="11"/>
          </p:nvPr>
        </p:nvSpPr>
        <p:spPr/>
        <p:txBody>
          <a:bodyPr/>
          <a:lstStyle/>
          <a:p>
            <a:r>
              <a:rPr lang="en-US"/>
              <a:t>&lt;#&gt;</a:t>
            </a:r>
          </a:p>
        </p:txBody>
      </p:sp>
      <p:sp>
        <p:nvSpPr>
          <p:cNvPr id="7" name="Slide Number Placeholder 6">
            <a:extLst>
              <a:ext uri="{FF2B5EF4-FFF2-40B4-BE49-F238E27FC236}">
                <a16:creationId xmlns:a16="http://schemas.microsoft.com/office/drawing/2014/main" id="{3DEA84F0-E551-F632-F0AB-FC426F54481E}"/>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396276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59A5-4A1E-5150-6C59-B9F4D49026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C6E66-E180-36D1-B68B-69502DAC0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8FC3C-A9CA-AA56-407D-92514C1366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E610-8B97-C974-8A23-74F8447E6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F4A5B-C0BC-C33F-E084-1B32E5B2C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0E873E-55E3-F63D-ADA0-6817E2963D3E}"/>
              </a:ext>
            </a:extLst>
          </p:cNvPr>
          <p:cNvSpPr>
            <a:spLocks noGrp="1"/>
          </p:cNvSpPr>
          <p:nvPr>
            <p:ph type="dt" sz="half" idx="10"/>
          </p:nvPr>
        </p:nvSpPr>
        <p:spPr/>
        <p:txBody>
          <a:bodyPr/>
          <a:lstStyle/>
          <a:p>
            <a:fld id="{EEED7125-1DE7-E34C-8726-98E575FA2F7D}" type="datetime1">
              <a:rPr lang="en-US" smtClean="0"/>
              <a:t>6/5/23</a:t>
            </a:fld>
            <a:endParaRPr lang="en-US"/>
          </a:p>
        </p:txBody>
      </p:sp>
      <p:sp>
        <p:nvSpPr>
          <p:cNvPr id="8" name="Footer Placeholder 7">
            <a:extLst>
              <a:ext uri="{FF2B5EF4-FFF2-40B4-BE49-F238E27FC236}">
                <a16:creationId xmlns:a16="http://schemas.microsoft.com/office/drawing/2014/main" id="{FCA071B6-6D4E-476F-C421-8107BF57EA95}"/>
              </a:ext>
            </a:extLst>
          </p:cNvPr>
          <p:cNvSpPr>
            <a:spLocks noGrp="1"/>
          </p:cNvSpPr>
          <p:nvPr>
            <p:ph type="ftr" sz="quarter" idx="11"/>
          </p:nvPr>
        </p:nvSpPr>
        <p:spPr/>
        <p:txBody>
          <a:bodyPr/>
          <a:lstStyle/>
          <a:p>
            <a:r>
              <a:rPr lang="en-US"/>
              <a:t>&lt;#&gt;</a:t>
            </a:r>
          </a:p>
        </p:txBody>
      </p:sp>
      <p:sp>
        <p:nvSpPr>
          <p:cNvPr id="9" name="Slide Number Placeholder 8">
            <a:extLst>
              <a:ext uri="{FF2B5EF4-FFF2-40B4-BE49-F238E27FC236}">
                <a16:creationId xmlns:a16="http://schemas.microsoft.com/office/drawing/2014/main" id="{193BC9F6-E22A-1608-CE8B-ABF60C3C57D7}"/>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5756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6173-7B2B-CBD8-7F41-69191DBC8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27206-9D90-4A4A-D403-5CC9B27C3545}"/>
              </a:ext>
            </a:extLst>
          </p:cNvPr>
          <p:cNvSpPr>
            <a:spLocks noGrp="1"/>
          </p:cNvSpPr>
          <p:nvPr>
            <p:ph type="dt" sz="half" idx="10"/>
          </p:nvPr>
        </p:nvSpPr>
        <p:spPr/>
        <p:txBody>
          <a:bodyPr/>
          <a:lstStyle/>
          <a:p>
            <a:fld id="{934ED2C5-EF0C-C846-A26B-4198EC4885AB}" type="datetime1">
              <a:rPr lang="en-US" smtClean="0"/>
              <a:t>6/5/23</a:t>
            </a:fld>
            <a:endParaRPr lang="en-US"/>
          </a:p>
        </p:txBody>
      </p:sp>
      <p:sp>
        <p:nvSpPr>
          <p:cNvPr id="4" name="Footer Placeholder 3">
            <a:extLst>
              <a:ext uri="{FF2B5EF4-FFF2-40B4-BE49-F238E27FC236}">
                <a16:creationId xmlns:a16="http://schemas.microsoft.com/office/drawing/2014/main" id="{3F6BEFF0-4DDD-6ED9-E219-CC556D939A79}"/>
              </a:ext>
            </a:extLst>
          </p:cNvPr>
          <p:cNvSpPr>
            <a:spLocks noGrp="1"/>
          </p:cNvSpPr>
          <p:nvPr>
            <p:ph type="ftr" sz="quarter" idx="11"/>
          </p:nvPr>
        </p:nvSpPr>
        <p:spPr/>
        <p:txBody>
          <a:bodyPr/>
          <a:lstStyle/>
          <a:p>
            <a:r>
              <a:rPr lang="en-US"/>
              <a:t>&lt;#&gt;</a:t>
            </a:r>
          </a:p>
        </p:txBody>
      </p:sp>
      <p:sp>
        <p:nvSpPr>
          <p:cNvPr id="5" name="Slide Number Placeholder 4">
            <a:extLst>
              <a:ext uri="{FF2B5EF4-FFF2-40B4-BE49-F238E27FC236}">
                <a16:creationId xmlns:a16="http://schemas.microsoft.com/office/drawing/2014/main" id="{EFD78460-B7E4-66BE-C94E-B93257D62470}"/>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00156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8D450-5750-7D35-00AC-5A4B0915B73E}"/>
              </a:ext>
            </a:extLst>
          </p:cNvPr>
          <p:cNvSpPr>
            <a:spLocks noGrp="1"/>
          </p:cNvSpPr>
          <p:nvPr>
            <p:ph type="dt" sz="half" idx="10"/>
          </p:nvPr>
        </p:nvSpPr>
        <p:spPr/>
        <p:txBody>
          <a:bodyPr/>
          <a:lstStyle/>
          <a:p>
            <a:fld id="{8DF8BCE8-3DE9-9941-A129-CDBB93346BED}" type="datetime1">
              <a:rPr lang="en-US" smtClean="0"/>
              <a:t>6/5/23</a:t>
            </a:fld>
            <a:endParaRPr lang="en-US"/>
          </a:p>
        </p:txBody>
      </p:sp>
      <p:sp>
        <p:nvSpPr>
          <p:cNvPr id="3" name="Footer Placeholder 2">
            <a:extLst>
              <a:ext uri="{FF2B5EF4-FFF2-40B4-BE49-F238E27FC236}">
                <a16:creationId xmlns:a16="http://schemas.microsoft.com/office/drawing/2014/main" id="{1D628CA1-1689-FCEC-716D-07BB6C12C886}"/>
              </a:ext>
            </a:extLst>
          </p:cNvPr>
          <p:cNvSpPr>
            <a:spLocks noGrp="1"/>
          </p:cNvSpPr>
          <p:nvPr>
            <p:ph type="ftr" sz="quarter" idx="11"/>
          </p:nvPr>
        </p:nvSpPr>
        <p:spPr/>
        <p:txBody>
          <a:bodyPr/>
          <a:lstStyle/>
          <a:p>
            <a:r>
              <a:rPr lang="en-US"/>
              <a:t>&lt;#&gt;</a:t>
            </a:r>
          </a:p>
        </p:txBody>
      </p:sp>
      <p:sp>
        <p:nvSpPr>
          <p:cNvPr id="4" name="Slide Number Placeholder 3">
            <a:extLst>
              <a:ext uri="{FF2B5EF4-FFF2-40B4-BE49-F238E27FC236}">
                <a16:creationId xmlns:a16="http://schemas.microsoft.com/office/drawing/2014/main" id="{E1CB6AA0-5F0B-47E7-25E3-754DC708A220}"/>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334456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5E2-92E9-0674-AB45-4FA06589C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4AB07-AD4B-2A03-9658-3007780E4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3F7E4-2055-7F85-676E-2D999FB6C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E5DC5-53D9-F963-0254-7802D3BA9805}"/>
              </a:ext>
            </a:extLst>
          </p:cNvPr>
          <p:cNvSpPr>
            <a:spLocks noGrp="1"/>
          </p:cNvSpPr>
          <p:nvPr>
            <p:ph type="dt" sz="half" idx="10"/>
          </p:nvPr>
        </p:nvSpPr>
        <p:spPr/>
        <p:txBody>
          <a:bodyPr/>
          <a:lstStyle/>
          <a:p>
            <a:fld id="{1DBADD97-FA01-D741-949A-0F41880A5686}" type="datetime1">
              <a:rPr lang="en-US" smtClean="0"/>
              <a:t>6/5/23</a:t>
            </a:fld>
            <a:endParaRPr lang="en-US"/>
          </a:p>
        </p:txBody>
      </p:sp>
      <p:sp>
        <p:nvSpPr>
          <p:cNvPr id="6" name="Footer Placeholder 5">
            <a:extLst>
              <a:ext uri="{FF2B5EF4-FFF2-40B4-BE49-F238E27FC236}">
                <a16:creationId xmlns:a16="http://schemas.microsoft.com/office/drawing/2014/main" id="{47D6DBBF-933E-468D-B01E-8E3FB2719C45}"/>
              </a:ext>
            </a:extLst>
          </p:cNvPr>
          <p:cNvSpPr>
            <a:spLocks noGrp="1"/>
          </p:cNvSpPr>
          <p:nvPr>
            <p:ph type="ftr" sz="quarter" idx="11"/>
          </p:nvPr>
        </p:nvSpPr>
        <p:spPr/>
        <p:txBody>
          <a:bodyPr/>
          <a:lstStyle/>
          <a:p>
            <a:r>
              <a:rPr lang="en-US"/>
              <a:t>&lt;#&gt;</a:t>
            </a:r>
          </a:p>
        </p:txBody>
      </p:sp>
      <p:sp>
        <p:nvSpPr>
          <p:cNvPr id="7" name="Slide Number Placeholder 6">
            <a:extLst>
              <a:ext uri="{FF2B5EF4-FFF2-40B4-BE49-F238E27FC236}">
                <a16:creationId xmlns:a16="http://schemas.microsoft.com/office/drawing/2014/main" id="{5AECF62E-7BC2-1F64-9E3E-5FE315DA01BB}"/>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62288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67D1-291D-7CFB-B968-A835FBFB1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CC8FD5-047D-94C5-A8E0-C01261720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E47B2-0287-CB50-32C2-966FED17B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56901-83F4-15E3-6C8D-A8E7690944C2}"/>
              </a:ext>
            </a:extLst>
          </p:cNvPr>
          <p:cNvSpPr>
            <a:spLocks noGrp="1"/>
          </p:cNvSpPr>
          <p:nvPr>
            <p:ph type="dt" sz="half" idx="10"/>
          </p:nvPr>
        </p:nvSpPr>
        <p:spPr/>
        <p:txBody>
          <a:bodyPr/>
          <a:lstStyle/>
          <a:p>
            <a:fld id="{52A5B310-A88C-8A4B-A860-ACD1E3A8416B}" type="datetime1">
              <a:rPr lang="en-US" smtClean="0"/>
              <a:t>6/5/23</a:t>
            </a:fld>
            <a:endParaRPr lang="en-US"/>
          </a:p>
        </p:txBody>
      </p:sp>
      <p:sp>
        <p:nvSpPr>
          <p:cNvPr id="6" name="Footer Placeholder 5">
            <a:extLst>
              <a:ext uri="{FF2B5EF4-FFF2-40B4-BE49-F238E27FC236}">
                <a16:creationId xmlns:a16="http://schemas.microsoft.com/office/drawing/2014/main" id="{54F798C1-AF4C-7CAF-1943-F40EA9B2F61C}"/>
              </a:ext>
            </a:extLst>
          </p:cNvPr>
          <p:cNvSpPr>
            <a:spLocks noGrp="1"/>
          </p:cNvSpPr>
          <p:nvPr>
            <p:ph type="ftr" sz="quarter" idx="11"/>
          </p:nvPr>
        </p:nvSpPr>
        <p:spPr/>
        <p:txBody>
          <a:bodyPr/>
          <a:lstStyle/>
          <a:p>
            <a:r>
              <a:rPr lang="en-US"/>
              <a:t>&lt;#&gt;</a:t>
            </a:r>
          </a:p>
        </p:txBody>
      </p:sp>
      <p:sp>
        <p:nvSpPr>
          <p:cNvPr id="7" name="Slide Number Placeholder 6">
            <a:extLst>
              <a:ext uri="{FF2B5EF4-FFF2-40B4-BE49-F238E27FC236}">
                <a16:creationId xmlns:a16="http://schemas.microsoft.com/office/drawing/2014/main" id="{ED82DC77-EF50-D44E-AC31-438328F91706}"/>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2918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993DC-55A6-3D66-DDFC-CF398052A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A5839-051D-FC48-1769-B90AEA621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058C8-DAA4-7F4D-802A-67758E83B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389AD-F229-FE4E-987D-5E0105315513}" type="datetime1">
              <a:rPr lang="en-US" smtClean="0"/>
              <a:t>6/5/23</a:t>
            </a:fld>
            <a:endParaRPr lang="en-US"/>
          </a:p>
        </p:txBody>
      </p:sp>
      <p:sp>
        <p:nvSpPr>
          <p:cNvPr id="5" name="Footer Placeholder 4">
            <a:extLst>
              <a:ext uri="{FF2B5EF4-FFF2-40B4-BE49-F238E27FC236}">
                <a16:creationId xmlns:a16="http://schemas.microsoft.com/office/drawing/2014/main" id="{A7574AE3-45DD-49BD-7EAA-8E95EA951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&lt;#&gt;</a:t>
            </a:r>
          </a:p>
        </p:txBody>
      </p:sp>
      <p:sp>
        <p:nvSpPr>
          <p:cNvPr id="6" name="Slide Number Placeholder 5">
            <a:extLst>
              <a:ext uri="{FF2B5EF4-FFF2-40B4-BE49-F238E27FC236}">
                <a16:creationId xmlns:a16="http://schemas.microsoft.com/office/drawing/2014/main" id="{66657A8C-970D-3BB3-5DDA-DC2EBE9A8F9F}"/>
              </a:ext>
            </a:extLst>
          </p:cNvPr>
          <p:cNvSpPr>
            <a:spLocks noGrp="1"/>
          </p:cNvSpPr>
          <p:nvPr>
            <p:ph type="sldNum" sz="quarter" idx="4"/>
          </p:nvPr>
        </p:nvSpPr>
        <p:spPr>
          <a:xfrm>
            <a:off x="8709212"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9C8A6-59F5-D94F-847C-EAE0DEB1F565}" type="slidenum">
              <a:rPr lang="en-US" smtClean="0"/>
              <a:t>‹#›</a:t>
            </a:fld>
            <a:endParaRPr lang="en-US"/>
          </a:p>
        </p:txBody>
      </p:sp>
    </p:spTree>
    <p:extLst>
      <p:ext uri="{BB962C8B-B14F-4D97-AF65-F5344CB8AC3E}">
        <p14:creationId xmlns:p14="http://schemas.microsoft.com/office/powerpoint/2010/main" val="1763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3250-1BB4-26F6-44AF-B4924A8F8662}"/>
              </a:ext>
            </a:extLst>
          </p:cNvPr>
          <p:cNvSpPr>
            <a:spLocks noGrp="1"/>
          </p:cNvSpPr>
          <p:nvPr>
            <p:ph type="ctrTitle"/>
          </p:nvPr>
        </p:nvSpPr>
        <p:spPr>
          <a:xfrm>
            <a:off x="738808" y="1072667"/>
            <a:ext cx="9144000" cy="2387600"/>
          </a:xfrm>
        </p:spPr>
        <p:txBody>
          <a:bodyPr>
            <a:normAutofit/>
          </a:bodyPr>
          <a:lstStyle/>
          <a:p>
            <a:r>
              <a:rPr lang="en-US" sz="3600" b="0" i="0" u="none" strike="noStrike" dirty="0">
                <a:solidFill>
                  <a:srgbClr val="000000"/>
                </a:solidFill>
                <a:effectLst/>
                <a:latin typeface="Calibri" panose="020F0502020204030204" pitchFamily="34" charset="0"/>
              </a:rPr>
              <a:t>A shift in data sharing paradigms: a case study of the ways in which big data and complex algorithms allow for increased data sharing while preserving privacy</a:t>
            </a:r>
            <a:endParaRPr lang="en-US" sz="3600" dirty="0"/>
          </a:p>
        </p:txBody>
      </p:sp>
      <p:sp>
        <p:nvSpPr>
          <p:cNvPr id="3" name="Subtitle 2">
            <a:extLst>
              <a:ext uri="{FF2B5EF4-FFF2-40B4-BE49-F238E27FC236}">
                <a16:creationId xmlns:a16="http://schemas.microsoft.com/office/drawing/2014/main" id="{6F7CFD4E-4321-FACB-F1A0-53F26560CCD9}"/>
              </a:ext>
            </a:extLst>
          </p:cNvPr>
          <p:cNvSpPr>
            <a:spLocks noGrp="1"/>
          </p:cNvSpPr>
          <p:nvPr>
            <p:ph type="subTitle" idx="1"/>
          </p:nvPr>
        </p:nvSpPr>
        <p:spPr>
          <a:xfrm>
            <a:off x="738808" y="3921115"/>
            <a:ext cx="9144000" cy="1655762"/>
          </a:xfrm>
        </p:spPr>
        <p:txBody>
          <a:bodyPr/>
          <a:lstStyle/>
          <a:p>
            <a:r>
              <a:rPr lang="en-US" dirty="0"/>
              <a:t>Lauren Wilner</a:t>
            </a:r>
          </a:p>
          <a:p>
            <a:r>
              <a:rPr lang="en-US" dirty="0"/>
              <a:t>University of Washington</a:t>
            </a:r>
          </a:p>
          <a:p>
            <a:r>
              <a:rPr lang="en-US" dirty="0"/>
              <a:t>SER 2023</a:t>
            </a:r>
          </a:p>
        </p:txBody>
      </p:sp>
      <p:pic>
        <p:nvPicPr>
          <p:cNvPr id="5" name="Picture 4" descr="A hexagon with white lines and blue dots&#10;&#10;Description automatically generated with medium confidence">
            <a:extLst>
              <a:ext uri="{FF2B5EF4-FFF2-40B4-BE49-F238E27FC236}">
                <a16:creationId xmlns:a16="http://schemas.microsoft.com/office/drawing/2014/main" id="{8BC56807-9904-FA07-F530-7618EB0D2519}"/>
              </a:ext>
            </a:extLst>
          </p:cNvPr>
          <p:cNvPicPr>
            <a:picLocks noChangeAspect="1"/>
          </p:cNvPicPr>
          <p:nvPr/>
        </p:nvPicPr>
        <p:blipFill>
          <a:blip r:embed="rId3"/>
          <a:stretch>
            <a:fillRect/>
          </a:stretch>
        </p:blipFill>
        <p:spPr>
          <a:xfrm>
            <a:off x="9882808" y="2597149"/>
            <a:ext cx="2158104" cy="1963275"/>
          </a:xfrm>
          <a:prstGeom prst="rect">
            <a:avLst/>
          </a:prstGeom>
        </p:spPr>
      </p:pic>
      <p:pic>
        <p:nvPicPr>
          <p:cNvPr id="6" name="Picture 5" descr="A purple text on a black background&#10;&#10;Description automatically generated with low confidence">
            <a:extLst>
              <a:ext uri="{FF2B5EF4-FFF2-40B4-BE49-F238E27FC236}">
                <a16:creationId xmlns:a16="http://schemas.microsoft.com/office/drawing/2014/main" id="{FBE6FBEA-3D1E-CED0-AC0A-D12388453C1F}"/>
              </a:ext>
            </a:extLst>
          </p:cNvPr>
          <p:cNvPicPr>
            <a:picLocks noChangeAspect="1"/>
          </p:cNvPicPr>
          <p:nvPr/>
        </p:nvPicPr>
        <p:blipFill>
          <a:blip r:embed="rId4"/>
          <a:stretch>
            <a:fillRect/>
          </a:stretch>
        </p:blipFill>
        <p:spPr>
          <a:xfrm>
            <a:off x="9294567" y="6210077"/>
            <a:ext cx="2897433" cy="565595"/>
          </a:xfrm>
          <a:prstGeom prst="rect">
            <a:avLst/>
          </a:prstGeom>
        </p:spPr>
      </p:pic>
    </p:spTree>
    <p:extLst>
      <p:ext uri="{BB962C8B-B14F-4D97-AF65-F5344CB8AC3E}">
        <p14:creationId xmlns:p14="http://schemas.microsoft.com/office/powerpoint/2010/main" val="158455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1B8363-69D9-2014-667B-52A6BF0F2120}"/>
              </a:ext>
            </a:extLst>
          </p:cNvPr>
          <p:cNvSpPr>
            <a:spLocks noGrp="1"/>
          </p:cNvSpPr>
          <p:nvPr>
            <p:ph type="title"/>
          </p:nvPr>
        </p:nvSpPr>
        <p:spPr/>
        <p:txBody>
          <a:bodyPr/>
          <a:lstStyle/>
          <a:p>
            <a:r>
              <a:rPr lang="en-US" i="1" dirty="0"/>
              <a:t>walkboutr</a:t>
            </a:r>
          </a:p>
        </p:txBody>
      </p:sp>
      <p:pic>
        <p:nvPicPr>
          <p:cNvPr id="9" name="Picture 8" descr="A purple text on a black background&#10;&#10;Description automatically generated with low confidence">
            <a:extLst>
              <a:ext uri="{FF2B5EF4-FFF2-40B4-BE49-F238E27FC236}">
                <a16:creationId xmlns:a16="http://schemas.microsoft.com/office/drawing/2014/main" id="{820DE2DE-8D84-391B-B4F0-3A275626317B}"/>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2" name="Slide Number Placeholder 1">
            <a:extLst>
              <a:ext uri="{FF2B5EF4-FFF2-40B4-BE49-F238E27FC236}">
                <a16:creationId xmlns:a16="http://schemas.microsoft.com/office/drawing/2014/main" id="{56AFF436-69D4-1E4D-039F-E049E3F1E5AF}"/>
              </a:ext>
            </a:extLst>
          </p:cNvPr>
          <p:cNvSpPr>
            <a:spLocks noGrp="1"/>
          </p:cNvSpPr>
          <p:nvPr>
            <p:ph type="sldNum" sz="quarter" idx="12"/>
          </p:nvPr>
        </p:nvSpPr>
        <p:spPr/>
        <p:txBody>
          <a:bodyPr/>
          <a:lstStyle/>
          <a:p>
            <a:fld id="{C5D9C8A6-59F5-D94F-847C-EAE0DEB1F565}" type="slidenum">
              <a:rPr lang="en-US" smtClean="0"/>
              <a:t>10</a:t>
            </a:fld>
            <a:endParaRPr lang="en-US"/>
          </a:p>
        </p:txBody>
      </p:sp>
      <p:pic>
        <p:nvPicPr>
          <p:cNvPr id="20" name="Picture 19">
            <a:extLst>
              <a:ext uri="{FF2B5EF4-FFF2-40B4-BE49-F238E27FC236}">
                <a16:creationId xmlns:a16="http://schemas.microsoft.com/office/drawing/2014/main" id="{1AF3300E-D136-9B5B-8F50-494BD26BD5F0}"/>
              </a:ext>
            </a:extLst>
          </p:cNvPr>
          <p:cNvPicPr>
            <a:picLocks noChangeAspect="1"/>
          </p:cNvPicPr>
          <p:nvPr/>
        </p:nvPicPr>
        <p:blipFill>
          <a:blip r:embed="rId4"/>
          <a:stretch>
            <a:fillRect/>
          </a:stretch>
        </p:blipFill>
        <p:spPr>
          <a:xfrm>
            <a:off x="459970" y="234392"/>
            <a:ext cx="8356023" cy="6127750"/>
          </a:xfrm>
          <a:prstGeom prst="rect">
            <a:avLst/>
          </a:prstGeom>
        </p:spPr>
      </p:pic>
    </p:spTree>
    <p:extLst>
      <p:ext uri="{BB962C8B-B14F-4D97-AF65-F5344CB8AC3E}">
        <p14:creationId xmlns:p14="http://schemas.microsoft.com/office/powerpoint/2010/main" val="153462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D894-5356-44F5-C93A-B8D7A2CAD456}"/>
              </a:ext>
            </a:extLst>
          </p:cNvPr>
          <p:cNvSpPr>
            <a:spLocks noGrp="1"/>
          </p:cNvSpPr>
          <p:nvPr>
            <p:ph type="title"/>
          </p:nvPr>
        </p:nvSpPr>
        <p:spPr/>
        <p:txBody>
          <a:bodyPr/>
          <a:lstStyle/>
          <a:p>
            <a:r>
              <a:rPr lang="en-US" i="1" dirty="0"/>
              <a:t>walkboutr</a:t>
            </a:r>
            <a:r>
              <a:rPr lang="en-US" dirty="0"/>
              <a:t> as a model of data sharing</a:t>
            </a:r>
          </a:p>
        </p:txBody>
      </p:sp>
      <p:pic>
        <p:nvPicPr>
          <p:cNvPr id="21" name="Picture 20" descr="A purple text on a black background&#10;&#10;Description automatically generated with low confidence">
            <a:extLst>
              <a:ext uri="{FF2B5EF4-FFF2-40B4-BE49-F238E27FC236}">
                <a16:creationId xmlns:a16="http://schemas.microsoft.com/office/drawing/2014/main" id="{32077D4B-A7FB-C405-92DA-06CB39F573C9}"/>
              </a:ext>
            </a:extLst>
          </p:cNvPr>
          <p:cNvPicPr>
            <a:picLocks noChangeAspect="1"/>
          </p:cNvPicPr>
          <p:nvPr/>
        </p:nvPicPr>
        <p:blipFill>
          <a:blip r:embed="rId3"/>
          <a:stretch>
            <a:fillRect/>
          </a:stretch>
        </p:blipFill>
        <p:spPr>
          <a:xfrm>
            <a:off x="9294567" y="6210077"/>
            <a:ext cx="2897433" cy="565595"/>
          </a:xfrm>
          <a:prstGeom prst="rect">
            <a:avLst/>
          </a:prstGeom>
        </p:spPr>
      </p:pic>
      <p:cxnSp>
        <p:nvCxnSpPr>
          <p:cNvPr id="30" name="Straight Connector 29">
            <a:extLst>
              <a:ext uri="{FF2B5EF4-FFF2-40B4-BE49-F238E27FC236}">
                <a16:creationId xmlns:a16="http://schemas.microsoft.com/office/drawing/2014/main" id="{15469708-892B-C892-FF57-9C8F5E6F6B09}"/>
              </a:ext>
            </a:extLst>
          </p:cNvPr>
          <p:cNvCxnSpPr>
            <a:cxnSpLocks/>
          </p:cNvCxnSpPr>
          <p:nvPr/>
        </p:nvCxnSpPr>
        <p:spPr>
          <a:xfrm>
            <a:off x="3798089" y="1313219"/>
            <a:ext cx="0" cy="5462453"/>
          </a:xfrm>
          <a:prstGeom prst="line">
            <a:avLst/>
          </a:prstGeom>
          <a:ln w="19050"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7" name="Picture 36" descr="A picture containing text, screenshot, font, diagram&#10;&#10;Description automatically generated">
            <a:extLst>
              <a:ext uri="{FF2B5EF4-FFF2-40B4-BE49-F238E27FC236}">
                <a16:creationId xmlns:a16="http://schemas.microsoft.com/office/drawing/2014/main" id="{7AF8C42D-86FF-FD77-D462-B782509E4385}"/>
              </a:ext>
            </a:extLst>
          </p:cNvPr>
          <p:cNvPicPr>
            <a:picLocks noChangeAspect="1"/>
          </p:cNvPicPr>
          <p:nvPr/>
        </p:nvPicPr>
        <p:blipFill>
          <a:blip r:embed="rId4"/>
          <a:stretch>
            <a:fillRect/>
          </a:stretch>
        </p:blipFill>
        <p:spPr>
          <a:xfrm>
            <a:off x="1273213" y="1566259"/>
            <a:ext cx="8720535" cy="4504921"/>
          </a:xfrm>
          <a:prstGeom prst="rect">
            <a:avLst/>
          </a:prstGeom>
        </p:spPr>
      </p:pic>
      <p:pic>
        <p:nvPicPr>
          <p:cNvPr id="7" name="Picture 6" descr="A hexagon with white lines and blue dots&#10;&#10;Description automatically generated with medium confidence">
            <a:extLst>
              <a:ext uri="{FF2B5EF4-FFF2-40B4-BE49-F238E27FC236}">
                <a16:creationId xmlns:a16="http://schemas.microsoft.com/office/drawing/2014/main" id="{1478B78D-8F93-60C2-8028-B4C906E15F42}"/>
              </a:ext>
            </a:extLst>
          </p:cNvPr>
          <p:cNvPicPr>
            <a:picLocks noChangeAspect="1"/>
          </p:cNvPicPr>
          <p:nvPr/>
        </p:nvPicPr>
        <p:blipFill>
          <a:blip r:embed="rId5"/>
          <a:stretch>
            <a:fillRect/>
          </a:stretch>
        </p:blipFill>
        <p:spPr>
          <a:xfrm>
            <a:off x="3109008" y="4785890"/>
            <a:ext cx="1378161" cy="1260292"/>
          </a:xfrm>
          <a:prstGeom prst="rect">
            <a:avLst/>
          </a:prstGeom>
        </p:spPr>
      </p:pic>
      <p:pic>
        <p:nvPicPr>
          <p:cNvPr id="38" name="Picture 37" descr="A hexagon with white lines and blue dots&#10;&#10;Description automatically generated with medium confidence">
            <a:extLst>
              <a:ext uri="{FF2B5EF4-FFF2-40B4-BE49-F238E27FC236}">
                <a16:creationId xmlns:a16="http://schemas.microsoft.com/office/drawing/2014/main" id="{9CF27BF9-7617-9A52-E8B9-DC6219A8D778}"/>
              </a:ext>
            </a:extLst>
          </p:cNvPr>
          <p:cNvPicPr>
            <a:picLocks noChangeAspect="1"/>
          </p:cNvPicPr>
          <p:nvPr/>
        </p:nvPicPr>
        <p:blipFill>
          <a:blip r:embed="rId5"/>
          <a:stretch>
            <a:fillRect/>
          </a:stretch>
        </p:blipFill>
        <p:spPr>
          <a:xfrm>
            <a:off x="3109010" y="3238289"/>
            <a:ext cx="1378161" cy="1260292"/>
          </a:xfrm>
          <a:prstGeom prst="rect">
            <a:avLst/>
          </a:prstGeom>
        </p:spPr>
      </p:pic>
      <p:pic>
        <p:nvPicPr>
          <p:cNvPr id="39" name="Picture 38" descr="A hexagon with white lines and blue dots&#10;&#10;Description automatically generated with medium confidence">
            <a:extLst>
              <a:ext uri="{FF2B5EF4-FFF2-40B4-BE49-F238E27FC236}">
                <a16:creationId xmlns:a16="http://schemas.microsoft.com/office/drawing/2014/main" id="{5B76A8B0-13BF-1308-9159-C0B83084B899}"/>
              </a:ext>
            </a:extLst>
          </p:cNvPr>
          <p:cNvPicPr>
            <a:picLocks noChangeAspect="1"/>
          </p:cNvPicPr>
          <p:nvPr/>
        </p:nvPicPr>
        <p:blipFill>
          <a:blip r:embed="rId5"/>
          <a:stretch>
            <a:fillRect/>
          </a:stretch>
        </p:blipFill>
        <p:spPr>
          <a:xfrm>
            <a:off x="3109009" y="1665690"/>
            <a:ext cx="1378161" cy="1260292"/>
          </a:xfrm>
          <a:prstGeom prst="rect">
            <a:avLst/>
          </a:prstGeom>
        </p:spPr>
      </p:pic>
      <p:sp>
        <p:nvSpPr>
          <p:cNvPr id="41" name="TextBox 40">
            <a:extLst>
              <a:ext uri="{FF2B5EF4-FFF2-40B4-BE49-F238E27FC236}">
                <a16:creationId xmlns:a16="http://schemas.microsoft.com/office/drawing/2014/main" id="{5CEC815B-E51D-7E45-C486-CEB1D47F40BB}"/>
              </a:ext>
            </a:extLst>
          </p:cNvPr>
          <p:cNvSpPr txBox="1"/>
          <p:nvPr/>
        </p:nvSpPr>
        <p:spPr>
          <a:xfrm>
            <a:off x="2435385" y="6492873"/>
            <a:ext cx="1018164" cy="307777"/>
          </a:xfrm>
          <a:prstGeom prst="rect">
            <a:avLst/>
          </a:prstGeom>
          <a:noFill/>
        </p:spPr>
        <p:txBody>
          <a:bodyPr wrap="none" rtlCol="0">
            <a:spAutoFit/>
          </a:bodyPr>
          <a:lstStyle/>
          <a:p>
            <a:r>
              <a:rPr lang="en-US" sz="1400" dirty="0">
                <a:solidFill>
                  <a:schemeClr val="bg2">
                    <a:lumMod val="50000"/>
                  </a:schemeClr>
                </a:solidFill>
              </a:rPr>
              <a:t>Identifiable</a:t>
            </a:r>
          </a:p>
        </p:txBody>
      </p:sp>
      <p:sp>
        <p:nvSpPr>
          <p:cNvPr id="42" name="TextBox 41">
            <a:extLst>
              <a:ext uri="{FF2B5EF4-FFF2-40B4-BE49-F238E27FC236}">
                <a16:creationId xmlns:a16="http://schemas.microsoft.com/office/drawing/2014/main" id="{B7BD6D0A-889E-B6F1-0DA0-EA324D753E9B}"/>
              </a:ext>
            </a:extLst>
          </p:cNvPr>
          <p:cNvSpPr txBox="1"/>
          <p:nvPr/>
        </p:nvSpPr>
        <p:spPr>
          <a:xfrm>
            <a:off x="4017698" y="6492874"/>
            <a:ext cx="1224951" cy="307777"/>
          </a:xfrm>
          <a:prstGeom prst="rect">
            <a:avLst/>
          </a:prstGeom>
          <a:noFill/>
        </p:spPr>
        <p:txBody>
          <a:bodyPr wrap="none" rtlCol="0">
            <a:spAutoFit/>
          </a:bodyPr>
          <a:lstStyle/>
          <a:p>
            <a:r>
              <a:rPr lang="en-US" sz="1400" dirty="0">
                <a:solidFill>
                  <a:schemeClr val="bg2">
                    <a:lumMod val="50000"/>
                  </a:schemeClr>
                </a:solidFill>
              </a:rPr>
              <a:t>Unidentifiable</a:t>
            </a:r>
          </a:p>
        </p:txBody>
      </p:sp>
      <p:sp>
        <p:nvSpPr>
          <p:cNvPr id="3" name="Slide Number Placeholder 2">
            <a:extLst>
              <a:ext uri="{FF2B5EF4-FFF2-40B4-BE49-F238E27FC236}">
                <a16:creationId xmlns:a16="http://schemas.microsoft.com/office/drawing/2014/main" id="{540DC60A-127A-0D48-AB0E-FD7056021A4A}"/>
              </a:ext>
            </a:extLst>
          </p:cNvPr>
          <p:cNvSpPr>
            <a:spLocks noGrp="1"/>
          </p:cNvSpPr>
          <p:nvPr>
            <p:ph type="sldNum" sz="quarter" idx="12"/>
          </p:nvPr>
        </p:nvSpPr>
        <p:spPr/>
        <p:txBody>
          <a:bodyPr/>
          <a:lstStyle/>
          <a:p>
            <a:fld id="{C5D9C8A6-59F5-D94F-847C-EAE0DEB1F565}" type="slidenum">
              <a:rPr lang="en-US" smtClean="0"/>
              <a:t>11</a:t>
            </a:fld>
            <a:endParaRPr lang="en-US"/>
          </a:p>
        </p:txBody>
      </p:sp>
    </p:spTree>
    <p:extLst>
      <p:ext uri="{BB962C8B-B14F-4D97-AF65-F5344CB8AC3E}">
        <p14:creationId xmlns:p14="http://schemas.microsoft.com/office/powerpoint/2010/main" val="139808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96A5-E6DC-F55A-938F-816C353616F1}"/>
              </a:ext>
            </a:extLst>
          </p:cNvPr>
          <p:cNvSpPr>
            <a:spLocks noGrp="1"/>
          </p:cNvSpPr>
          <p:nvPr>
            <p:ph type="title"/>
          </p:nvPr>
        </p:nvSpPr>
        <p:spPr/>
        <p:txBody>
          <a:bodyPr/>
          <a:lstStyle/>
          <a:p>
            <a:r>
              <a:rPr lang="en-US" dirty="0"/>
              <a:t>How can the premise of walkboutr be used in other research spaces?</a:t>
            </a:r>
          </a:p>
        </p:txBody>
      </p:sp>
      <p:sp>
        <p:nvSpPr>
          <p:cNvPr id="3" name="Content Placeholder 2">
            <a:extLst>
              <a:ext uri="{FF2B5EF4-FFF2-40B4-BE49-F238E27FC236}">
                <a16:creationId xmlns:a16="http://schemas.microsoft.com/office/drawing/2014/main" id="{6E8F6B40-6D8F-B17D-A500-11F850D8CBA7}"/>
              </a:ext>
            </a:extLst>
          </p:cNvPr>
          <p:cNvSpPr>
            <a:spLocks noGrp="1"/>
          </p:cNvSpPr>
          <p:nvPr>
            <p:ph idx="1"/>
          </p:nvPr>
        </p:nvSpPr>
        <p:spPr/>
        <p:txBody>
          <a:bodyPr>
            <a:normAutofit/>
          </a:bodyPr>
          <a:lstStyle/>
          <a:p>
            <a:pPr marL="457200" lvl="1" indent="0">
              <a:buNone/>
            </a:pPr>
            <a:endParaRPr lang="en-US" dirty="0">
              <a:solidFill>
                <a:schemeClr val="bg2">
                  <a:lumMod val="50000"/>
                </a:schemeClr>
              </a:solidFill>
            </a:endParaRPr>
          </a:p>
          <a:p>
            <a:pPr lvl="1"/>
            <a:endParaRPr lang="en-US" dirty="0">
              <a:solidFill>
                <a:schemeClr val="bg2">
                  <a:lumMod val="50000"/>
                </a:schemeClr>
              </a:solidFill>
            </a:endParaRPr>
          </a:p>
          <a:p>
            <a:pPr lvl="1"/>
            <a:endParaRPr lang="en-US" dirty="0">
              <a:solidFill>
                <a:schemeClr val="bg2">
                  <a:lumMod val="50000"/>
                </a:schemeClr>
              </a:solidFill>
            </a:endParaRPr>
          </a:p>
          <a:p>
            <a:pPr marL="457200" lvl="1" indent="0">
              <a:buNone/>
            </a:pPr>
            <a:endParaRPr lang="en-US" dirty="0">
              <a:solidFill>
                <a:schemeClr val="bg2">
                  <a:lumMod val="50000"/>
                </a:schemeClr>
              </a:solidFill>
            </a:endParaRPr>
          </a:p>
        </p:txBody>
      </p:sp>
      <p:pic>
        <p:nvPicPr>
          <p:cNvPr id="8" name="Picture 7" descr="A purple text on a black background&#10;&#10;Description automatically generated with low confidence">
            <a:extLst>
              <a:ext uri="{FF2B5EF4-FFF2-40B4-BE49-F238E27FC236}">
                <a16:creationId xmlns:a16="http://schemas.microsoft.com/office/drawing/2014/main" id="{3E929D08-45BA-108E-B341-228A2EB83540}"/>
              </a:ext>
            </a:extLst>
          </p:cNvPr>
          <p:cNvPicPr>
            <a:picLocks noChangeAspect="1"/>
          </p:cNvPicPr>
          <p:nvPr/>
        </p:nvPicPr>
        <p:blipFill>
          <a:blip r:embed="rId3"/>
          <a:stretch>
            <a:fillRect/>
          </a:stretch>
        </p:blipFill>
        <p:spPr>
          <a:xfrm>
            <a:off x="9294567" y="6210077"/>
            <a:ext cx="2897433" cy="565595"/>
          </a:xfrm>
          <a:prstGeom prst="rect">
            <a:avLst/>
          </a:prstGeom>
        </p:spPr>
      </p:pic>
      <p:pic>
        <p:nvPicPr>
          <p:cNvPr id="11" name="Picture 10" descr="A picture containing screenshot, text, font, design&#10;&#10;Description automatically generated">
            <a:extLst>
              <a:ext uri="{FF2B5EF4-FFF2-40B4-BE49-F238E27FC236}">
                <a16:creationId xmlns:a16="http://schemas.microsoft.com/office/drawing/2014/main" id="{C2997154-910C-60B5-41B4-0931F40B127D}"/>
              </a:ext>
            </a:extLst>
          </p:cNvPr>
          <p:cNvPicPr>
            <a:picLocks noChangeAspect="1"/>
          </p:cNvPicPr>
          <p:nvPr/>
        </p:nvPicPr>
        <p:blipFill>
          <a:blip r:embed="rId4"/>
          <a:stretch>
            <a:fillRect/>
          </a:stretch>
        </p:blipFill>
        <p:spPr>
          <a:xfrm>
            <a:off x="2209800" y="1792511"/>
            <a:ext cx="7772400" cy="3975196"/>
          </a:xfrm>
          <a:prstGeom prst="rect">
            <a:avLst/>
          </a:prstGeom>
        </p:spPr>
      </p:pic>
      <p:sp>
        <p:nvSpPr>
          <p:cNvPr id="4" name="Slide Number Placeholder 3">
            <a:extLst>
              <a:ext uri="{FF2B5EF4-FFF2-40B4-BE49-F238E27FC236}">
                <a16:creationId xmlns:a16="http://schemas.microsoft.com/office/drawing/2014/main" id="{66AAFE49-83CB-8BFD-42C9-C38B9079F804}"/>
              </a:ext>
            </a:extLst>
          </p:cNvPr>
          <p:cNvSpPr>
            <a:spLocks noGrp="1"/>
          </p:cNvSpPr>
          <p:nvPr>
            <p:ph type="sldNum" sz="quarter" idx="12"/>
          </p:nvPr>
        </p:nvSpPr>
        <p:spPr/>
        <p:txBody>
          <a:bodyPr/>
          <a:lstStyle/>
          <a:p>
            <a:fld id="{C5D9C8A6-59F5-D94F-847C-EAE0DEB1F565}" type="slidenum">
              <a:rPr lang="en-US" smtClean="0"/>
              <a:t>12</a:t>
            </a:fld>
            <a:endParaRPr lang="en-US"/>
          </a:p>
        </p:txBody>
      </p:sp>
    </p:spTree>
    <p:extLst>
      <p:ext uri="{BB962C8B-B14F-4D97-AF65-F5344CB8AC3E}">
        <p14:creationId xmlns:p14="http://schemas.microsoft.com/office/powerpoint/2010/main" val="304182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DC3E-47B3-EB43-1D24-24E214263DE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6377647-94F4-0891-F6FD-82094FA55D66}"/>
              </a:ext>
            </a:extLst>
          </p:cNvPr>
          <p:cNvSpPr>
            <a:spLocks noGrp="1"/>
          </p:cNvSpPr>
          <p:nvPr>
            <p:ph idx="1"/>
          </p:nvPr>
        </p:nvSpPr>
        <p:spPr/>
        <p:txBody>
          <a:bodyPr/>
          <a:lstStyle/>
          <a:p>
            <a:r>
              <a:rPr lang="en-US" dirty="0"/>
              <a:t>Develop standards and protocols to support the development of complex algorithms in the public health space</a:t>
            </a:r>
          </a:p>
          <a:p>
            <a:r>
              <a:rPr lang="en-US" dirty="0"/>
              <a:t>Data sharing ethics and privacy protocols</a:t>
            </a:r>
          </a:p>
          <a:p>
            <a:r>
              <a:rPr lang="en-US" dirty="0"/>
              <a:t>Training for epidemiology students in big data management and complex algorithm development</a:t>
            </a:r>
          </a:p>
          <a:p>
            <a:r>
              <a:rPr lang="en-US" dirty="0"/>
              <a:t>Shared schema for large cohort studies and other data sources</a:t>
            </a:r>
          </a:p>
          <a:p>
            <a:pPr marL="0" indent="0">
              <a:buNone/>
            </a:pPr>
            <a:endParaRPr lang="en-US" dirty="0"/>
          </a:p>
        </p:txBody>
      </p:sp>
      <p:pic>
        <p:nvPicPr>
          <p:cNvPr id="4" name="Picture 3" descr="A purple text on a black background&#10;&#10;Description automatically generated with low confidence">
            <a:extLst>
              <a:ext uri="{FF2B5EF4-FFF2-40B4-BE49-F238E27FC236}">
                <a16:creationId xmlns:a16="http://schemas.microsoft.com/office/drawing/2014/main" id="{35A4C0E8-557D-07CB-F947-76CD8C5A6AC5}"/>
              </a:ext>
            </a:extLst>
          </p:cNvPr>
          <p:cNvPicPr>
            <a:picLocks noChangeAspect="1"/>
          </p:cNvPicPr>
          <p:nvPr/>
        </p:nvPicPr>
        <p:blipFill>
          <a:blip r:embed="rId2"/>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7C505BDB-AE96-5318-8A70-6270AFDA4A5E}"/>
              </a:ext>
            </a:extLst>
          </p:cNvPr>
          <p:cNvSpPr>
            <a:spLocks noGrp="1"/>
          </p:cNvSpPr>
          <p:nvPr>
            <p:ph type="sldNum" sz="quarter" idx="12"/>
          </p:nvPr>
        </p:nvSpPr>
        <p:spPr/>
        <p:txBody>
          <a:bodyPr/>
          <a:lstStyle/>
          <a:p>
            <a:fld id="{C5D9C8A6-59F5-D94F-847C-EAE0DEB1F565}" type="slidenum">
              <a:rPr lang="en-US" smtClean="0"/>
              <a:t>13</a:t>
            </a:fld>
            <a:endParaRPr lang="en-US"/>
          </a:p>
        </p:txBody>
      </p:sp>
    </p:spTree>
    <p:extLst>
      <p:ext uri="{BB962C8B-B14F-4D97-AF65-F5344CB8AC3E}">
        <p14:creationId xmlns:p14="http://schemas.microsoft.com/office/powerpoint/2010/main" val="150602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6ADA-50E6-53F1-F411-57D9EBA44905}"/>
              </a:ext>
            </a:extLst>
          </p:cNvPr>
          <p:cNvSpPr>
            <a:spLocks noGrp="1"/>
          </p:cNvSpPr>
          <p:nvPr>
            <p:ph type="title"/>
          </p:nvPr>
        </p:nvSpPr>
        <p:spPr/>
        <p:txBody>
          <a:bodyPr/>
          <a:lstStyle/>
          <a:p>
            <a:r>
              <a:rPr lang="en-US" dirty="0"/>
              <a:t>Thank you! </a:t>
            </a:r>
          </a:p>
        </p:txBody>
      </p:sp>
      <p:pic>
        <p:nvPicPr>
          <p:cNvPr id="4" name="Picture 3" descr="A purple text on a black background&#10;&#10;Description automatically generated with low confidence">
            <a:extLst>
              <a:ext uri="{FF2B5EF4-FFF2-40B4-BE49-F238E27FC236}">
                <a16:creationId xmlns:a16="http://schemas.microsoft.com/office/drawing/2014/main" id="{19579A05-D7FC-2CCF-01FD-96DC487BDE51}"/>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965F0488-3970-DCDA-D92C-7E70318F2939}"/>
              </a:ext>
            </a:extLst>
          </p:cNvPr>
          <p:cNvSpPr>
            <a:spLocks noGrp="1"/>
          </p:cNvSpPr>
          <p:nvPr>
            <p:ph type="sldNum" sz="quarter" idx="12"/>
          </p:nvPr>
        </p:nvSpPr>
        <p:spPr/>
        <p:txBody>
          <a:bodyPr/>
          <a:lstStyle/>
          <a:p>
            <a:fld id="{C5D9C8A6-59F5-D94F-847C-EAE0DEB1F565}" type="slidenum">
              <a:rPr lang="en-US" smtClean="0"/>
              <a:t>14</a:t>
            </a:fld>
            <a:endParaRPr lang="en-US"/>
          </a:p>
        </p:txBody>
      </p:sp>
      <p:pic>
        <p:nvPicPr>
          <p:cNvPr id="12" name="Picture 11" descr="A qr code with black circles&#10;&#10;Description automatically generated with low confidence">
            <a:extLst>
              <a:ext uri="{FF2B5EF4-FFF2-40B4-BE49-F238E27FC236}">
                <a16:creationId xmlns:a16="http://schemas.microsoft.com/office/drawing/2014/main" id="{3938E807-561E-9D68-1519-B43AB1C40FE8}"/>
              </a:ext>
            </a:extLst>
          </p:cNvPr>
          <p:cNvPicPr>
            <a:picLocks noChangeAspect="1"/>
          </p:cNvPicPr>
          <p:nvPr/>
        </p:nvPicPr>
        <p:blipFill>
          <a:blip r:embed="rId4"/>
          <a:stretch>
            <a:fillRect/>
          </a:stretch>
        </p:blipFill>
        <p:spPr>
          <a:xfrm>
            <a:off x="5190585" y="2381027"/>
            <a:ext cx="3078385" cy="3078385"/>
          </a:xfrm>
          <a:prstGeom prst="rect">
            <a:avLst/>
          </a:prstGeom>
        </p:spPr>
      </p:pic>
      <p:sp>
        <p:nvSpPr>
          <p:cNvPr id="14" name="TextBox 13">
            <a:extLst>
              <a:ext uri="{FF2B5EF4-FFF2-40B4-BE49-F238E27FC236}">
                <a16:creationId xmlns:a16="http://schemas.microsoft.com/office/drawing/2014/main" id="{03B7CDD5-E67D-BCE6-AF4D-B4D4CC0AC317}"/>
              </a:ext>
            </a:extLst>
          </p:cNvPr>
          <p:cNvSpPr txBox="1"/>
          <p:nvPr/>
        </p:nvSpPr>
        <p:spPr>
          <a:xfrm>
            <a:off x="9126686" y="5656084"/>
            <a:ext cx="3233193" cy="369332"/>
          </a:xfrm>
          <a:prstGeom prst="rect">
            <a:avLst/>
          </a:prstGeom>
          <a:noFill/>
        </p:spPr>
        <p:txBody>
          <a:bodyPr wrap="none" rtlCol="0">
            <a:spAutoFit/>
          </a:bodyPr>
          <a:lstStyle/>
          <a:p>
            <a:r>
              <a:rPr lang="en-US" dirty="0"/>
              <a:t>TODO: Link QR code to website! </a:t>
            </a:r>
          </a:p>
        </p:txBody>
      </p:sp>
    </p:spTree>
    <p:extLst>
      <p:ext uri="{BB962C8B-B14F-4D97-AF65-F5344CB8AC3E}">
        <p14:creationId xmlns:p14="http://schemas.microsoft.com/office/powerpoint/2010/main" val="29267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5504-6CB2-C401-7D0C-E9722467DB3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41C1C95-5CCD-1124-7A07-203FFF7961A7}"/>
              </a:ext>
            </a:extLst>
          </p:cNvPr>
          <p:cNvSpPr>
            <a:spLocks noGrp="1"/>
          </p:cNvSpPr>
          <p:nvPr>
            <p:ph idx="1"/>
          </p:nvPr>
        </p:nvSpPr>
        <p:spPr/>
        <p:txBody>
          <a:bodyPr/>
          <a:lstStyle/>
          <a:p>
            <a:r>
              <a:rPr lang="en-US" dirty="0"/>
              <a:t>Data sharing and privacy</a:t>
            </a:r>
          </a:p>
          <a:p>
            <a:r>
              <a:rPr lang="en-US" dirty="0"/>
              <a:t>Current directions</a:t>
            </a:r>
          </a:p>
          <a:p>
            <a:r>
              <a:rPr lang="en-US" dirty="0"/>
              <a:t>Particularities of sharing/protecting GPS data</a:t>
            </a:r>
          </a:p>
          <a:p>
            <a:r>
              <a:rPr lang="en-US" dirty="0"/>
              <a:t>A case study: </a:t>
            </a:r>
            <a:r>
              <a:rPr lang="en-US" i="1" dirty="0"/>
              <a:t>walkboutr</a:t>
            </a:r>
          </a:p>
          <a:p>
            <a:r>
              <a:rPr lang="en-US" dirty="0"/>
              <a:t>Next steps </a:t>
            </a:r>
          </a:p>
        </p:txBody>
      </p:sp>
      <p:pic>
        <p:nvPicPr>
          <p:cNvPr id="4" name="Picture 3" descr="A purple text on a black background&#10;&#10;Description automatically generated with low confidence">
            <a:extLst>
              <a:ext uri="{FF2B5EF4-FFF2-40B4-BE49-F238E27FC236}">
                <a16:creationId xmlns:a16="http://schemas.microsoft.com/office/drawing/2014/main" id="{7B4B08A7-CE8E-4C5A-F7AC-E11F04DD85CF}"/>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698AF208-1232-AF5C-528A-3E18D032BE3D}"/>
              </a:ext>
            </a:extLst>
          </p:cNvPr>
          <p:cNvSpPr>
            <a:spLocks noGrp="1"/>
          </p:cNvSpPr>
          <p:nvPr>
            <p:ph type="sldNum" sz="quarter" idx="12"/>
          </p:nvPr>
        </p:nvSpPr>
        <p:spPr/>
        <p:txBody>
          <a:bodyPr/>
          <a:lstStyle/>
          <a:p>
            <a:fld id="{C5D9C8A6-59F5-D94F-847C-EAE0DEB1F565}" type="slidenum">
              <a:rPr lang="en-US" smtClean="0"/>
              <a:t>2</a:t>
            </a:fld>
            <a:endParaRPr lang="en-US"/>
          </a:p>
        </p:txBody>
      </p:sp>
    </p:spTree>
    <p:extLst>
      <p:ext uri="{BB962C8B-B14F-4D97-AF65-F5344CB8AC3E}">
        <p14:creationId xmlns:p14="http://schemas.microsoft.com/office/powerpoint/2010/main" val="343988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6310-B63C-E265-E150-E1A32C691EF3}"/>
              </a:ext>
            </a:extLst>
          </p:cNvPr>
          <p:cNvSpPr>
            <a:spLocks noGrp="1"/>
          </p:cNvSpPr>
          <p:nvPr>
            <p:ph type="title"/>
          </p:nvPr>
        </p:nvSpPr>
        <p:spPr/>
        <p:txBody>
          <a:bodyPr/>
          <a:lstStyle/>
          <a:p>
            <a:r>
              <a:rPr lang="en-US" dirty="0"/>
              <a:t>A case for the importance of data sharing</a:t>
            </a:r>
          </a:p>
        </p:txBody>
      </p:sp>
      <p:pic>
        <p:nvPicPr>
          <p:cNvPr id="4" name="Content Placeholder 3">
            <a:extLst>
              <a:ext uri="{FF2B5EF4-FFF2-40B4-BE49-F238E27FC236}">
                <a16:creationId xmlns:a16="http://schemas.microsoft.com/office/drawing/2014/main" id="{D6643BF5-E519-E1B7-B021-A9988B3D549F}"/>
              </a:ext>
            </a:extLst>
          </p:cNvPr>
          <p:cNvPicPr>
            <a:picLocks noGrp="1" noChangeAspect="1"/>
          </p:cNvPicPr>
          <p:nvPr>
            <p:ph idx="1"/>
          </p:nvPr>
        </p:nvPicPr>
        <p:blipFill>
          <a:blip r:embed="rId3"/>
          <a:stretch>
            <a:fillRect/>
          </a:stretch>
        </p:blipFill>
        <p:spPr>
          <a:xfrm>
            <a:off x="378691" y="1850847"/>
            <a:ext cx="4729018" cy="1578153"/>
          </a:xfrm>
          <a:prstGeom prst="rect">
            <a:avLst/>
          </a:prstGeom>
        </p:spPr>
      </p:pic>
      <p:pic>
        <p:nvPicPr>
          <p:cNvPr id="6" name="Picture 5">
            <a:extLst>
              <a:ext uri="{FF2B5EF4-FFF2-40B4-BE49-F238E27FC236}">
                <a16:creationId xmlns:a16="http://schemas.microsoft.com/office/drawing/2014/main" id="{28FCABB7-5545-D013-F431-2D60682038A6}"/>
              </a:ext>
            </a:extLst>
          </p:cNvPr>
          <p:cNvPicPr>
            <a:picLocks noChangeAspect="1"/>
          </p:cNvPicPr>
          <p:nvPr/>
        </p:nvPicPr>
        <p:blipFill>
          <a:blip r:embed="rId4"/>
          <a:stretch>
            <a:fillRect/>
          </a:stretch>
        </p:blipFill>
        <p:spPr>
          <a:xfrm>
            <a:off x="2355275" y="3233655"/>
            <a:ext cx="4729018" cy="1392911"/>
          </a:xfrm>
          <a:prstGeom prst="rect">
            <a:avLst/>
          </a:prstGeom>
        </p:spPr>
      </p:pic>
      <p:pic>
        <p:nvPicPr>
          <p:cNvPr id="7" name="Picture 6">
            <a:extLst>
              <a:ext uri="{FF2B5EF4-FFF2-40B4-BE49-F238E27FC236}">
                <a16:creationId xmlns:a16="http://schemas.microsoft.com/office/drawing/2014/main" id="{27172F36-FEB6-8D33-3302-1811398B9EE1}"/>
              </a:ext>
            </a:extLst>
          </p:cNvPr>
          <p:cNvPicPr>
            <a:picLocks noChangeAspect="1"/>
          </p:cNvPicPr>
          <p:nvPr/>
        </p:nvPicPr>
        <p:blipFill>
          <a:blip r:embed="rId5"/>
          <a:stretch>
            <a:fillRect/>
          </a:stretch>
        </p:blipFill>
        <p:spPr>
          <a:xfrm>
            <a:off x="378691" y="4425441"/>
            <a:ext cx="3814618" cy="1093051"/>
          </a:xfrm>
          <a:prstGeom prst="rect">
            <a:avLst/>
          </a:prstGeom>
        </p:spPr>
      </p:pic>
      <p:pic>
        <p:nvPicPr>
          <p:cNvPr id="8" name="Picture 7">
            <a:extLst>
              <a:ext uri="{FF2B5EF4-FFF2-40B4-BE49-F238E27FC236}">
                <a16:creationId xmlns:a16="http://schemas.microsoft.com/office/drawing/2014/main" id="{6ACD3B9B-7CFC-4E1E-F5F0-130A6A1A5E47}"/>
              </a:ext>
            </a:extLst>
          </p:cNvPr>
          <p:cNvPicPr>
            <a:picLocks noChangeAspect="1"/>
          </p:cNvPicPr>
          <p:nvPr/>
        </p:nvPicPr>
        <p:blipFill>
          <a:blip r:embed="rId6"/>
          <a:stretch>
            <a:fillRect/>
          </a:stretch>
        </p:blipFill>
        <p:spPr>
          <a:xfrm>
            <a:off x="759690" y="5623007"/>
            <a:ext cx="6056745" cy="643441"/>
          </a:xfrm>
          <a:prstGeom prst="rect">
            <a:avLst/>
          </a:prstGeom>
        </p:spPr>
      </p:pic>
      <p:sp>
        <p:nvSpPr>
          <p:cNvPr id="10" name="TextBox 9">
            <a:extLst>
              <a:ext uri="{FF2B5EF4-FFF2-40B4-BE49-F238E27FC236}">
                <a16:creationId xmlns:a16="http://schemas.microsoft.com/office/drawing/2014/main" id="{2B3934B3-6B00-22FC-0CA4-C4372BE7F9BB}"/>
              </a:ext>
            </a:extLst>
          </p:cNvPr>
          <p:cNvSpPr txBox="1"/>
          <p:nvPr/>
        </p:nvSpPr>
        <p:spPr>
          <a:xfrm>
            <a:off x="8384220" y="2775948"/>
            <a:ext cx="3693039"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Coordination</a:t>
            </a:r>
          </a:p>
          <a:p>
            <a:pPr marL="285750" indent="-285750">
              <a:buFont typeface="Arial" panose="020B0604020202020204" pitchFamily="34" charset="0"/>
              <a:buChar char="•"/>
            </a:pPr>
            <a:r>
              <a:rPr lang="en-US" sz="2800" dirty="0"/>
              <a:t>Collaboration</a:t>
            </a:r>
          </a:p>
          <a:p>
            <a:pPr marL="285750" indent="-285750">
              <a:buFont typeface="Arial" panose="020B0604020202020204" pitchFamily="34" charset="0"/>
              <a:buChar char="•"/>
            </a:pPr>
            <a:r>
              <a:rPr lang="en-US" sz="2800" dirty="0"/>
              <a:t>Surveillance</a:t>
            </a:r>
          </a:p>
          <a:p>
            <a:pPr marL="285750" indent="-285750">
              <a:buFont typeface="Arial" panose="020B0604020202020204" pitchFamily="34" charset="0"/>
              <a:buChar char="•"/>
            </a:pPr>
            <a:r>
              <a:rPr lang="en-US" sz="2800" dirty="0"/>
              <a:t>Cost-effectiveness</a:t>
            </a:r>
          </a:p>
          <a:p>
            <a:pPr marL="285750" indent="-285750">
              <a:buFont typeface="Arial" panose="020B0604020202020204" pitchFamily="34" charset="0"/>
              <a:buChar char="•"/>
            </a:pPr>
            <a:r>
              <a:rPr lang="en-US" sz="2800" dirty="0"/>
              <a:t>Model robustness</a:t>
            </a:r>
          </a:p>
          <a:p>
            <a:pPr marL="285750" indent="-285750">
              <a:buFont typeface="Arial" panose="020B0604020202020204" pitchFamily="34" charset="0"/>
              <a:buChar char="•"/>
            </a:pPr>
            <a:r>
              <a:rPr lang="en-US" sz="2800" dirty="0"/>
              <a:t>Health equity</a:t>
            </a:r>
          </a:p>
        </p:txBody>
      </p:sp>
      <p:pic>
        <p:nvPicPr>
          <p:cNvPr id="11" name="Picture 10" descr="A purple text on a black background&#10;&#10;Description automatically generated with low confidence">
            <a:extLst>
              <a:ext uri="{FF2B5EF4-FFF2-40B4-BE49-F238E27FC236}">
                <a16:creationId xmlns:a16="http://schemas.microsoft.com/office/drawing/2014/main" id="{B04C95F5-0F69-634D-9294-715B775A2FA8}"/>
              </a:ext>
            </a:extLst>
          </p:cNvPr>
          <p:cNvPicPr>
            <a:picLocks noChangeAspect="1"/>
          </p:cNvPicPr>
          <p:nvPr/>
        </p:nvPicPr>
        <p:blipFill>
          <a:blip r:embed="rId7"/>
          <a:stretch>
            <a:fillRect/>
          </a:stretch>
        </p:blipFill>
        <p:spPr>
          <a:xfrm>
            <a:off x="9294567" y="6210077"/>
            <a:ext cx="2897433" cy="565595"/>
          </a:xfrm>
          <a:prstGeom prst="rect">
            <a:avLst/>
          </a:prstGeom>
        </p:spPr>
      </p:pic>
      <p:sp>
        <p:nvSpPr>
          <p:cNvPr id="3" name="Slide Number Placeholder 2">
            <a:extLst>
              <a:ext uri="{FF2B5EF4-FFF2-40B4-BE49-F238E27FC236}">
                <a16:creationId xmlns:a16="http://schemas.microsoft.com/office/drawing/2014/main" id="{43FD91FD-5912-8DF0-2F36-3DD1205A87E6}"/>
              </a:ext>
            </a:extLst>
          </p:cNvPr>
          <p:cNvSpPr>
            <a:spLocks noGrp="1"/>
          </p:cNvSpPr>
          <p:nvPr>
            <p:ph type="sldNum" sz="quarter" idx="12"/>
          </p:nvPr>
        </p:nvSpPr>
        <p:spPr/>
        <p:txBody>
          <a:bodyPr/>
          <a:lstStyle/>
          <a:p>
            <a:fld id="{C5D9C8A6-59F5-D94F-847C-EAE0DEB1F565}" type="slidenum">
              <a:rPr lang="en-US" smtClean="0"/>
              <a:t>3</a:t>
            </a:fld>
            <a:endParaRPr lang="en-US"/>
          </a:p>
        </p:txBody>
      </p:sp>
    </p:spTree>
    <p:extLst>
      <p:ext uri="{BB962C8B-B14F-4D97-AF65-F5344CB8AC3E}">
        <p14:creationId xmlns:p14="http://schemas.microsoft.com/office/powerpoint/2010/main" val="39095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6310-B63C-E265-E150-E1A32C691EF3}"/>
              </a:ext>
            </a:extLst>
          </p:cNvPr>
          <p:cNvSpPr>
            <a:spLocks noGrp="1"/>
          </p:cNvSpPr>
          <p:nvPr>
            <p:ph type="title"/>
          </p:nvPr>
        </p:nvSpPr>
        <p:spPr/>
        <p:txBody>
          <a:bodyPr/>
          <a:lstStyle/>
          <a:p>
            <a:r>
              <a:rPr lang="en-US" dirty="0"/>
              <a:t>A case for the importance of privacy-positive algorithms in public health</a:t>
            </a:r>
          </a:p>
        </p:txBody>
      </p:sp>
      <p:sp>
        <p:nvSpPr>
          <p:cNvPr id="9" name="TextBox 8">
            <a:extLst>
              <a:ext uri="{FF2B5EF4-FFF2-40B4-BE49-F238E27FC236}">
                <a16:creationId xmlns:a16="http://schemas.microsoft.com/office/drawing/2014/main" id="{25FE7135-E461-00BC-4E12-6E46F4302126}"/>
              </a:ext>
            </a:extLst>
          </p:cNvPr>
          <p:cNvSpPr txBox="1"/>
          <p:nvPr/>
        </p:nvSpPr>
        <p:spPr>
          <a:xfrm>
            <a:off x="7887855" y="1506022"/>
            <a:ext cx="381461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65039938-EDD0-8A67-F385-FEE081672536}"/>
              </a:ext>
            </a:extLst>
          </p:cNvPr>
          <p:cNvSpPr>
            <a:spLocks noGrp="1"/>
          </p:cNvSpPr>
          <p:nvPr>
            <p:ph idx="1"/>
          </p:nvPr>
        </p:nvSpPr>
        <p:spPr>
          <a:xfrm>
            <a:off x="945777" y="2168165"/>
            <a:ext cx="10515600" cy="4324709"/>
          </a:xfrm>
        </p:spPr>
        <p:txBody>
          <a:bodyPr/>
          <a:lstStyle/>
          <a:p>
            <a:r>
              <a:rPr lang="en-US" dirty="0"/>
              <a:t>Ethical responsibility to data providers and individuals represented by the data </a:t>
            </a:r>
          </a:p>
          <a:p>
            <a:r>
              <a:rPr lang="en-US" dirty="0"/>
              <a:t>Patient protection</a:t>
            </a:r>
          </a:p>
          <a:p>
            <a:r>
              <a:rPr lang="en-US" dirty="0"/>
              <a:t>Compliance</a:t>
            </a:r>
          </a:p>
          <a:p>
            <a:r>
              <a:rPr lang="en-US" dirty="0"/>
              <a:t>Ability to use larger datasets without risk of confidentiality breaches</a:t>
            </a:r>
          </a:p>
          <a:p>
            <a:endParaRPr lang="en-US" dirty="0"/>
          </a:p>
          <a:p>
            <a:endParaRPr lang="en-US" dirty="0"/>
          </a:p>
          <a:p>
            <a:pPr marL="0" indent="0">
              <a:buNone/>
            </a:pPr>
            <a:endParaRPr lang="en-US" dirty="0"/>
          </a:p>
          <a:p>
            <a:endParaRPr lang="en-US" dirty="0"/>
          </a:p>
          <a:p>
            <a:endParaRPr lang="en-US" dirty="0"/>
          </a:p>
        </p:txBody>
      </p:sp>
      <p:pic>
        <p:nvPicPr>
          <p:cNvPr id="10" name="Picture 9" descr="A purple text on a black background&#10;&#10;Description automatically generated with low confidence">
            <a:extLst>
              <a:ext uri="{FF2B5EF4-FFF2-40B4-BE49-F238E27FC236}">
                <a16:creationId xmlns:a16="http://schemas.microsoft.com/office/drawing/2014/main" id="{A46D7172-FD10-B8E4-A804-AC8FB11D4E13}"/>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3" name="Slide Number Placeholder 2">
            <a:extLst>
              <a:ext uri="{FF2B5EF4-FFF2-40B4-BE49-F238E27FC236}">
                <a16:creationId xmlns:a16="http://schemas.microsoft.com/office/drawing/2014/main" id="{1A87C35C-CECF-57B7-53C0-C4EFECA8A64C}"/>
              </a:ext>
            </a:extLst>
          </p:cNvPr>
          <p:cNvSpPr>
            <a:spLocks noGrp="1"/>
          </p:cNvSpPr>
          <p:nvPr>
            <p:ph type="sldNum" sz="quarter" idx="12"/>
          </p:nvPr>
        </p:nvSpPr>
        <p:spPr/>
        <p:txBody>
          <a:bodyPr/>
          <a:lstStyle/>
          <a:p>
            <a:fld id="{C5D9C8A6-59F5-D94F-847C-EAE0DEB1F565}" type="slidenum">
              <a:rPr lang="en-US" smtClean="0"/>
              <a:t>4</a:t>
            </a:fld>
            <a:endParaRPr lang="en-US"/>
          </a:p>
        </p:txBody>
      </p:sp>
    </p:spTree>
    <p:extLst>
      <p:ext uri="{BB962C8B-B14F-4D97-AF65-F5344CB8AC3E}">
        <p14:creationId xmlns:p14="http://schemas.microsoft.com/office/powerpoint/2010/main" val="14693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5432-A064-9601-6C11-D5BD2D3DC4DF}"/>
              </a:ext>
            </a:extLst>
          </p:cNvPr>
          <p:cNvSpPr>
            <a:spLocks noGrp="1"/>
          </p:cNvSpPr>
          <p:nvPr>
            <p:ph type="title"/>
          </p:nvPr>
        </p:nvSpPr>
        <p:spPr/>
        <p:txBody>
          <a:bodyPr/>
          <a:lstStyle/>
          <a:p>
            <a:r>
              <a:rPr lang="en-US" dirty="0"/>
              <a:t>Data sharing: current directions</a:t>
            </a:r>
          </a:p>
        </p:txBody>
      </p:sp>
      <p:sp>
        <p:nvSpPr>
          <p:cNvPr id="3" name="Content Placeholder 2">
            <a:extLst>
              <a:ext uri="{FF2B5EF4-FFF2-40B4-BE49-F238E27FC236}">
                <a16:creationId xmlns:a16="http://schemas.microsoft.com/office/drawing/2014/main" id="{1A5A63F8-982E-6ADD-BE85-B04864B3E888}"/>
              </a:ext>
            </a:extLst>
          </p:cNvPr>
          <p:cNvSpPr>
            <a:spLocks noGrp="1"/>
          </p:cNvSpPr>
          <p:nvPr>
            <p:ph idx="1"/>
          </p:nvPr>
        </p:nvSpPr>
        <p:spPr/>
        <p:txBody>
          <a:bodyPr>
            <a:normAutofit/>
          </a:bodyPr>
          <a:lstStyle/>
          <a:p>
            <a:r>
              <a:rPr lang="en-US" dirty="0"/>
              <a:t>Data perturbation </a:t>
            </a:r>
          </a:p>
          <a:p>
            <a:r>
              <a:rPr lang="en-US" dirty="0"/>
              <a:t>Differential privacy (DP)</a:t>
            </a:r>
          </a:p>
          <a:p>
            <a:r>
              <a:rPr lang="en-US" dirty="0"/>
              <a:t>Federated Learning (FL)</a:t>
            </a:r>
          </a:p>
          <a:p>
            <a:r>
              <a:rPr lang="en-US" dirty="0"/>
              <a:t>Blind analysis </a:t>
            </a:r>
          </a:p>
          <a:p>
            <a:r>
              <a:rPr lang="en-US" dirty="0"/>
              <a:t>Homomorphic encryption</a:t>
            </a:r>
          </a:p>
          <a:p>
            <a:r>
              <a:rPr lang="en-US" dirty="0"/>
              <a:t>Summarization</a:t>
            </a:r>
          </a:p>
          <a:p>
            <a:r>
              <a:rPr lang="en-US" dirty="0"/>
              <a:t>Simulated/synthetic data</a:t>
            </a:r>
          </a:p>
        </p:txBody>
      </p:sp>
      <p:pic>
        <p:nvPicPr>
          <p:cNvPr id="5" name="Picture 4" descr="A purple text on a black background&#10;&#10;Description automatically generated with low confidence">
            <a:extLst>
              <a:ext uri="{FF2B5EF4-FFF2-40B4-BE49-F238E27FC236}">
                <a16:creationId xmlns:a16="http://schemas.microsoft.com/office/drawing/2014/main" id="{0E57B1D9-B96C-D120-AF4D-B9E251730AEF}"/>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4" name="Slide Number Placeholder 3">
            <a:extLst>
              <a:ext uri="{FF2B5EF4-FFF2-40B4-BE49-F238E27FC236}">
                <a16:creationId xmlns:a16="http://schemas.microsoft.com/office/drawing/2014/main" id="{7B8864E7-0559-9191-7CC0-39804C84194C}"/>
              </a:ext>
            </a:extLst>
          </p:cNvPr>
          <p:cNvSpPr>
            <a:spLocks noGrp="1"/>
          </p:cNvSpPr>
          <p:nvPr>
            <p:ph type="sldNum" sz="quarter" idx="12"/>
          </p:nvPr>
        </p:nvSpPr>
        <p:spPr/>
        <p:txBody>
          <a:bodyPr/>
          <a:lstStyle/>
          <a:p>
            <a:fld id="{C5D9C8A6-59F5-D94F-847C-EAE0DEB1F565}" type="slidenum">
              <a:rPr lang="en-US" smtClean="0"/>
              <a:t>5</a:t>
            </a:fld>
            <a:endParaRPr lang="en-US"/>
          </a:p>
        </p:txBody>
      </p:sp>
    </p:spTree>
    <p:extLst>
      <p:ext uri="{BB962C8B-B14F-4D97-AF65-F5344CB8AC3E}">
        <p14:creationId xmlns:p14="http://schemas.microsoft.com/office/powerpoint/2010/main" val="42443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2C84-E5C6-9C9B-9D45-C153A93EC5CA}"/>
              </a:ext>
            </a:extLst>
          </p:cNvPr>
          <p:cNvSpPr>
            <a:spLocks noGrp="1"/>
          </p:cNvSpPr>
          <p:nvPr>
            <p:ph type="title"/>
          </p:nvPr>
        </p:nvSpPr>
        <p:spPr/>
        <p:txBody>
          <a:bodyPr/>
          <a:lstStyle/>
          <a:p>
            <a:r>
              <a:rPr lang="en-US" dirty="0"/>
              <a:t>Data sharing: GPS data</a:t>
            </a:r>
          </a:p>
        </p:txBody>
      </p:sp>
      <p:pic>
        <p:nvPicPr>
          <p:cNvPr id="20" name="Picture 19" descr="A picture containing text, screenshot, font, line&#10;&#10;Description automatically generated">
            <a:extLst>
              <a:ext uri="{FF2B5EF4-FFF2-40B4-BE49-F238E27FC236}">
                <a16:creationId xmlns:a16="http://schemas.microsoft.com/office/drawing/2014/main" id="{FE0B54CE-B389-9ADD-15F9-707C7FD46F68}"/>
              </a:ext>
            </a:extLst>
          </p:cNvPr>
          <p:cNvPicPr>
            <a:picLocks noChangeAspect="1"/>
          </p:cNvPicPr>
          <p:nvPr/>
        </p:nvPicPr>
        <p:blipFill>
          <a:blip r:embed="rId3"/>
          <a:stretch>
            <a:fillRect/>
          </a:stretch>
        </p:blipFill>
        <p:spPr>
          <a:xfrm>
            <a:off x="4110086" y="3155150"/>
            <a:ext cx="7772400" cy="2342083"/>
          </a:xfrm>
          <a:prstGeom prst="rect">
            <a:avLst/>
          </a:prstGeom>
        </p:spPr>
      </p:pic>
      <p:sp>
        <p:nvSpPr>
          <p:cNvPr id="21" name="TextBox 20">
            <a:extLst>
              <a:ext uri="{FF2B5EF4-FFF2-40B4-BE49-F238E27FC236}">
                <a16:creationId xmlns:a16="http://schemas.microsoft.com/office/drawing/2014/main" id="{33055FBB-43E1-6D7C-8A58-5E4E22CD4FCF}"/>
              </a:ext>
            </a:extLst>
          </p:cNvPr>
          <p:cNvSpPr txBox="1"/>
          <p:nvPr/>
        </p:nvSpPr>
        <p:spPr>
          <a:xfrm>
            <a:off x="3623690" y="1601845"/>
            <a:ext cx="4372999" cy="707886"/>
          </a:xfrm>
          <a:prstGeom prst="rect">
            <a:avLst/>
          </a:prstGeom>
          <a:noFill/>
          <a:ln w="28575">
            <a:solidFill>
              <a:srgbClr val="0084A4"/>
            </a:solidFill>
          </a:ln>
        </p:spPr>
        <p:txBody>
          <a:bodyPr wrap="square" rtlCol="0">
            <a:spAutoFit/>
          </a:bodyPr>
          <a:lstStyle/>
          <a:p>
            <a:r>
              <a:rPr lang="en-US" sz="2000" dirty="0"/>
              <a:t>GPS information is particularly sensitive</a:t>
            </a:r>
          </a:p>
          <a:p>
            <a:r>
              <a:rPr lang="en-US" sz="2000" dirty="0"/>
              <a:t>Data perturbation doesn’t work </a:t>
            </a:r>
          </a:p>
        </p:txBody>
      </p:sp>
      <p:pic>
        <p:nvPicPr>
          <p:cNvPr id="3" name="Picture 2" descr="A purple text on a black background&#10;&#10;Description automatically generated with low confidence">
            <a:extLst>
              <a:ext uri="{FF2B5EF4-FFF2-40B4-BE49-F238E27FC236}">
                <a16:creationId xmlns:a16="http://schemas.microsoft.com/office/drawing/2014/main" id="{44FB1F8B-7487-67CC-EE38-07656013E5F9}"/>
              </a:ext>
            </a:extLst>
          </p:cNvPr>
          <p:cNvPicPr>
            <a:picLocks noChangeAspect="1"/>
          </p:cNvPicPr>
          <p:nvPr/>
        </p:nvPicPr>
        <p:blipFill>
          <a:blip r:embed="rId4"/>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407DE89B-02A0-C4B4-9E6B-9754E320BECE}"/>
              </a:ext>
            </a:extLst>
          </p:cNvPr>
          <p:cNvSpPr>
            <a:spLocks noGrp="1"/>
          </p:cNvSpPr>
          <p:nvPr>
            <p:ph type="sldNum" sz="quarter" idx="12"/>
          </p:nvPr>
        </p:nvSpPr>
        <p:spPr/>
        <p:txBody>
          <a:bodyPr/>
          <a:lstStyle/>
          <a:p>
            <a:fld id="{C5D9C8A6-59F5-D94F-847C-EAE0DEB1F565}" type="slidenum">
              <a:rPr lang="en-US" smtClean="0"/>
              <a:t>6</a:t>
            </a:fld>
            <a:endParaRPr lang="en-US"/>
          </a:p>
        </p:txBody>
      </p:sp>
      <p:pic>
        <p:nvPicPr>
          <p:cNvPr id="10" name="Picture 9" descr="A map of a city&#10;&#10;Description automatically generated with medium confidence">
            <a:extLst>
              <a:ext uri="{FF2B5EF4-FFF2-40B4-BE49-F238E27FC236}">
                <a16:creationId xmlns:a16="http://schemas.microsoft.com/office/drawing/2014/main" id="{0C4268C9-5EB1-5DD1-165E-00BF579B809F}"/>
              </a:ext>
            </a:extLst>
          </p:cNvPr>
          <p:cNvPicPr>
            <a:picLocks noChangeAspect="1"/>
          </p:cNvPicPr>
          <p:nvPr/>
        </p:nvPicPr>
        <p:blipFill>
          <a:blip r:embed="rId5"/>
          <a:stretch>
            <a:fillRect/>
          </a:stretch>
        </p:blipFill>
        <p:spPr>
          <a:xfrm>
            <a:off x="483448" y="1517845"/>
            <a:ext cx="2838790" cy="3822309"/>
          </a:xfrm>
          <a:prstGeom prst="rect">
            <a:avLst/>
          </a:prstGeom>
        </p:spPr>
      </p:pic>
    </p:spTree>
    <p:extLst>
      <p:ext uri="{BB962C8B-B14F-4D97-AF65-F5344CB8AC3E}">
        <p14:creationId xmlns:p14="http://schemas.microsoft.com/office/powerpoint/2010/main" val="414136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96C5-0C83-6085-00BF-5C00FC625B95}"/>
              </a:ext>
            </a:extLst>
          </p:cNvPr>
          <p:cNvSpPr>
            <a:spLocks noGrp="1"/>
          </p:cNvSpPr>
          <p:nvPr>
            <p:ph type="title"/>
          </p:nvPr>
        </p:nvSpPr>
        <p:spPr/>
        <p:txBody>
          <a:bodyPr/>
          <a:lstStyle/>
          <a:p>
            <a:r>
              <a:rPr lang="en-US" dirty="0"/>
              <a:t>A case study: </a:t>
            </a:r>
            <a:r>
              <a:rPr lang="en-US" i="1" dirty="0"/>
              <a:t>walkboutr</a:t>
            </a:r>
          </a:p>
        </p:txBody>
      </p:sp>
      <p:pic>
        <p:nvPicPr>
          <p:cNvPr id="5" name="Picture 4" descr="A hexagon with white lines and blue dots&#10;&#10;Description automatically generated with medium confidence">
            <a:extLst>
              <a:ext uri="{FF2B5EF4-FFF2-40B4-BE49-F238E27FC236}">
                <a16:creationId xmlns:a16="http://schemas.microsoft.com/office/drawing/2014/main" id="{21F2C06B-147A-F8C0-510E-57AE02233B89}"/>
              </a:ext>
            </a:extLst>
          </p:cNvPr>
          <p:cNvPicPr>
            <a:picLocks noChangeAspect="1"/>
          </p:cNvPicPr>
          <p:nvPr/>
        </p:nvPicPr>
        <p:blipFill>
          <a:blip r:embed="rId3"/>
          <a:stretch>
            <a:fillRect/>
          </a:stretch>
        </p:blipFill>
        <p:spPr>
          <a:xfrm>
            <a:off x="359465" y="2120946"/>
            <a:ext cx="2875722" cy="2616108"/>
          </a:xfrm>
          <a:prstGeom prst="rect">
            <a:avLst/>
          </a:prstGeom>
        </p:spPr>
      </p:pic>
      <p:pic>
        <p:nvPicPr>
          <p:cNvPr id="11" name="Picture 10" descr="A purple text on a black background&#10;&#10;Description automatically generated with low confidence">
            <a:extLst>
              <a:ext uri="{FF2B5EF4-FFF2-40B4-BE49-F238E27FC236}">
                <a16:creationId xmlns:a16="http://schemas.microsoft.com/office/drawing/2014/main" id="{40FD173A-F455-4110-E64D-E680E0EBD000}"/>
              </a:ext>
            </a:extLst>
          </p:cNvPr>
          <p:cNvPicPr>
            <a:picLocks noChangeAspect="1"/>
          </p:cNvPicPr>
          <p:nvPr/>
        </p:nvPicPr>
        <p:blipFill>
          <a:blip r:embed="rId4"/>
          <a:stretch>
            <a:fillRect/>
          </a:stretch>
        </p:blipFill>
        <p:spPr>
          <a:xfrm>
            <a:off x="9294567" y="6210077"/>
            <a:ext cx="2897433" cy="565595"/>
          </a:xfrm>
          <a:prstGeom prst="rect">
            <a:avLst/>
          </a:prstGeom>
        </p:spPr>
      </p:pic>
      <p:pic>
        <p:nvPicPr>
          <p:cNvPr id="14" name="Picture 13" descr="A diagram of a data flow&#10;&#10;Description automatically generated with low confidence">
            <a:extLst>
              <a:ext uri="{FF2B5EF4-FFF2-40B4-BE49-F238E27FC236}">
                <a16:creationId xmlns:a16="http://schemas.microsoft.com/office/drawing/2014/main" id="{06E215E9-2585-A1A1-506B-C68B5B2EDF89}"/>
              </a:ext>
            </a:extLst>
          </p:cNvPr>
          <p:cNvPicPr>
            <a:picLocks noChangeAspect="1"/>
          </p:cNvPicPr>
          <p:nvPr/>
        </p:nvPicPr>
        <p:blipFill>
          <a:blip r:embed="rId5"/>
          <a:stretch>
            <a:fillRect/>
          </a:stretch>
        </p:blipFill>
        <p:spPr>
          <a:xfrm>
            <a:off x="5633773" y="1797371"/>
            <a:ext cx="4372999" cy="2687023"/>
          </a:xfrm>
          <a:prstGeom prst="rect">
            <a:avLst/>
          </a:prstGeom>
        </p:spPr>
      </p:pic>
      <p:sp>
        <p:nvSpPr>
          <p:cNvPr id="18" name="TextBox 17">
            <a:extLst>
              <a:ext uri="{FF2B5EF4-FFF2-40B4-BE49-F238E27FC236}">
                <a16:creationId xmlns:a16="http://schemas.microsoft.com/office/drawing/2014/main" id="{F4481E6A-779D-3CFD-E432-BF7C94AB9E24}"/>
              </a:ext>
            </a:extLst>
          </p:cNvPr>
          <p:cNvSpPr txBox="1"/>
          <p:nvPr/>
        </p:nvSpPr>
        <p:spPr>
          <a:xfrm>
            <a:off x="5633773" y="4737054"/>
            <a:ext cx="4372999" cy="830997"/>
          </a:xfrm>
          <a:prstGeom prst="rect">
            <a:avLst/>
          </a:prstGeom>
          <a:noFill/>
          <a:ln w="28575">
            <a:solidFill>
              <a:srgbClr val="0084A4"/>
            </a:solidFill>
          </a:ln>
        </p:spPr>
        <p:txBody>
          <a:bodyPr wrap="square" rtlCol="0">
            <a:spAutoFit/>
          </a:bodyPr>
          <a:lstStyle/>
          <a:p>
            <a:r>
              <a:rPr lang="en-US" sz="1600" dirty="0"/>
              <a:t>Inputs: Identifiable GPS and Accelerometry Data</a:t>
            </a:r>
          </a:p>
          <a:p>
            <a:r>
              <a:rPr lang="en-US" sz="1600" dirty="0"/>
              <a:t>Goal: Identify walking bouts and share these bouts</a:t>
            </a:r>
          </a:p>
          <a:p>
            <a:r>
              <a:rPr lang="en-US" sz="1600" dirty="0"/>
              <a:t>Process: </a:t>
            </a:r>
            <a:r>
              <a:rPr lang="en-US" sz="1600" i="1" dirty="0"/>
              <a:t>walkboutr</a:t>
            </a:r>
          </a:p>
        </p:txBody>
      </p:sp>
      <p:sp>
        <p:nvSpPr>
          <p:cNvPr id="3" name="Slide Number Placeholder 2">
            <a:extLst>
              <a:ext uri="{FF2B5EF4-FFF2-40B4-BE49-F238E27FC236}">
                <a16:creationId xmlns:a16="http://schemas.microsoft.com/office/drawing/2014/main" id="{2A45C2D1-2C0B-4448-3FA7-47016F12C918}"/>
              </a:ext>
            </a:extLst>
          </p:cNvPr>
          <p:cNvSpPr>
            <a:spLocks noGrp="1"/>
          </p:cNvSpPr>
          <p:nvPr>
            <p:ph type="sldNum" sz="quarter" idx="12"/>
          </p:nvPr>
        </p:nvSpPr>
        <p:spPr/>
        <p:txBody>
          <a:bodyPr/>
          <a:lstStyle/>
          <a:p>
            <a:fld id="{C5D9C8A6-59F5-D94F-847C-EAE0DEB1F565}" type="slidenum">
              <a:rPr lang="en-US" smtClean="0"/>
              <a:t>7</a:t>
            </a:fld>
            <a:endParaRPr lang="en-US"/>
          </a:p>
        </p:txBody>
      </p:sp>
    </p:spTree>
    <p:extLst>
      <p:ext uri="{BB962C8B-B14F-4D97-AF65-F5344CB8AC3E}">
        <p14:creationId xmlns:p14="http://schemas.microsoft.com/office/powerpoint/2010/main" val="206713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276F-59C4-DD5A-B45E-AB8D03C5F1DD}"/>
              </a:ext>
            </a:extLst>
          </p:cNvPr>
          <p:cNvSpPr>
            <a:spLocks noGrp="1"/>
          </p:cNvSpPr>
          <p:nvPr>
            <p:ph type="title"/>
          </p:nvPr>
        </p:nvSpPr>
        <p:spPr/>
        <p:txBody>
          <a:bodyPr/>
          <a:lstStyle/>
          <a:p>
            <a:r>
              <a:rPr lang="en-US" i="1" dirty="0"/>
              <a:t>walkboutr</a:t>
            </a:r>
          </a:p>
        </p:txBody>
      </p:sp>
      <p:pic>
        <p:nvPicPr>
          <p:cNvPr id="5" name="Picture 4">
            <a:extLst>
              <a:ext uri="{FF2B5EF4-FFF2-40B4-BE49-F238E27FC236}">
                <a16:creationId xmlns:a16="http://schemas.microsoft.com/office/drawing/2014/main" id="{272BACE0-A75B-854D-CAA5-6514CFA231BE}"/>
              </a:ext>
            </a:extLst>
          </p:cNvPr>
          <p:cNvPicPr>
            <a:picLocks noChangeAspect="1"/>
          </p:cNvPicPr>
          <p:nvPr/>
        </p:nvPicPr>
        <p:blipFill>
          <a:blip r:embed="rId3"/>
          <a:stretch>
            <a:fillRect/>
          </a:stretch>
        </p:blipFill>
        <p:spPr>
          <a:xfrm>
            <a:off x="1812597" y="1556543"/>
            <a:ext cx="8930686" cy="3744912"/>
          </a:xfrm>
          <a:prstGeom prst="rect">
            <a:avLst/>
          </a:prstGeom>
        </p:spPr>
      </p:pic>
      <p:pic>
        <p:nvPicPr>
          <p:cNvPr id="6" name="Picture 5" descr="A purple text on a black background&#10;&#10;Description automatically generated with low confidence">
            <a:extLst>
              <a:ext uri="{FF2B5EF4-FFF2-40B4-BE49-F238E27FC236}">
                <a16:creationId xmlns:a16="http://schemas.microsoft.com/office/drawing/2014/main" id="{63A49E7A-EE4C-ACB3-FC47-A20BF53F91FB}"/>
              </a:ext>
            </a:extLst>
          </p:cNvPr>
          <p:cNvPicPr>
            <a:picLocks noChangeAspect="1"/>
          </p:cNvPicPr>
          <p:nvPr/>
        </p:nvPicPr>
        <p:blipFill>
          <a:blip r:embed="rId4"/>
          <a:stretch>
            <a:fillRect/>
          </a:stretch>
        </p:blipFill>
        <p:spPr>
          <a:xfrm>
            <a:off x="9294567" y="6210077"/>
            <a:ext cx="2897433" cy="565595"/>
          </a:xfrm>
          <a:prstGeom prst="rect">
            <a:avLst/>
          </a:prstGeom>
        </p:spPr>
      </p:pic>
      <p:pic>
        <p:nvPicPr>
          <p:cNvPr id="9" name="Picture 8" descr="A qr code with black circles&#10;&#10;Description automatically generated with low confidence">
            <a:extLst>
              <a:ext uri="{FF2B5EF4-FFF2-40B4-BE49-F238E27FC236}">
                <a16:creationId xmlns:a16="http://schemas.microsoft.com/office/drawing/2014/main" id="{44231060-681C-FDCB-C558-3EDE596DEDC2}"/>
              </a:ext>
            </a:extLst>
          </p:cNvPr>
          <p:cNvPicPr>
            <a:picLocks noChangeAspect="1"/>
          </p:cNvPicPr>
          <p:nvPr/>
        </p:nvPicPr>
        <p:blipFill>
          <a:blip r:embed="rId5"/>
          <a:stretch>
            <a:fillRect/>
          </a:stretch>
        </p:blipFill>
        <p:spPr>
          <a:xfrm>
            <a:off x="10960101" y="2835111"/>
            <a:ext cx="1140130" cy="1187777"/>
          </a:xfrm>
          <a:prstGeom prst="rect">
            <a:avLst/>
          </a:prstGeom>
        </p:spPr>
      </p:pic>
      <p:sp>
        <p:nvSpPr>
          <p:cNvPr id="3" name="Slide Number Placeholder 2">
            <a:extLst>
              <a:ext uri="{FF2B5EF4-FFF2-40B4-BE49-F238E27FC236}">
                <a16:creationId xmlns:a16="http://schemas.microsoft.com/office/drawing/2014/main" id="{4FE7C331-FF5A-EA85-5951-935C6AC98763}"/>
              </a:ext>
            </a:extLst>
          </p:cNvPr>
          <p:cNvSpPr>
            <a:spLocks noGrp="1"/>
          </p:cNvSpPr>
          <p:nvPr>
            <p:ph type="sldNum" sz="quarter" idx="12"/>
          </p:nvPr>
        </p:nvSpPr>
        <p:spPr/>
        <p:txBody>
          <a:bodyPr/>
          <a:lstStyle/>
          <a:p>
            <a:fld id="{C5D9C8A6-59F5-D94F-847C-EAE0DEB1F565}" type="slidenum">
              <a:rPr lang="en-US" smtClean="0"/>
              <a:t>8</a:t>
            </a:fld>
            <a:endParaRPr lang="en-US"/>
          </a:p>
        </p:txBody>
      </p:sp>
    </p:spTree>
    <p:extLst>
      <p:ext uri="{BB962C8B-B14F-4D97-AF65-F5344CB8AC3E}">
        <p14:creationId xmlns:p14="http://schemas.microsoft.com/office/powerpoint/2010/main" val="299004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D894-5356-44F5-C93A-B8D7A2CAD456}"/>
              </a:ext>
            </a:extLst>
          </p:cNvPr>
          <p:cNvSpPr>
            <a:spLocks noGrp="1"/>
          </p:cNvSpPr>
          <p:nvPr>
            <p:ph type="title"/>
          </p:nvPr>
        </p:nvSpPr>
        <p:spPr/>
        <p:txBody>
          <a:bodyPr/>
          <a:lstStyle/>
          <a:p>
            <a:r>
              <a:rPr lang="en-US" i="1" dirty="0"/>
              <a:t>walkboutr</a:t>
            </a:r>
            <a:r>
              <a:rPr lang="en-US" dirty="0"/>
              <a:t> inputs and outputs</a:t>
            </a:r>
          </a:p>
        </p:txBody>
      </p:sp>
      <p:pic>
        <p:nvPicPr>
          <p:cNvPr id="6" name="Picture 5">
            <a:extLst>
              <a:ext uri="{FF2B5EF4-FFF2-40B4-BE49-F238E27FC236}">
                <a16:creationId xmlns:a16="http://schemas.microsoft.com/office/drawing/2014/main" id="{BDBC1C0B-B00C-8DC5-FB8E-7E228A5521E9}"/>
              </a:ext>
            </a:extLst>
          </p:cNvPr>
          <p:cNvPicPr>
            <a:picLocks noChangeAspect="1"/>
          </p:cNvPicPr>
          <p:nvPr/>
        </p:nvPicPr>
        <p:blipFill>
          <a:blip r:embed="rId3"/>
          <a:stretch>
            <a:fillRect/>
          </a:stretch>
        </p:blipFill>
        <p:spPr>
          <a:xfrm>
            <a:off x="3392500" y="1445816"/>
            <a:ext cx="2583361" cy="2251765"/>
          </a:xfrm>
          <a:prstGeom prst="rect">
            <a:avLst/>
          </a:prstGeom>
          <a:ln>
            <a:solidFill>
              <a:schemeClr val="tx1"/>
            </a:solidFill>
          </a:ln>
        </p:spPr>
      </p:pic>
      <p:pic>
        <p:nvPicPr>
          <p:cNvPr id="10" name="Picture 9">
            <a:extLst>
              <a:ext uri="{FF2B5EF4-FFF2-40B4-BE49-F238E27FC236}">
                <a16:creationId xmlns:a16="http://schemas.microsoft.com/office/drawing/2014/main" id="{E0BA6F92-3D7C-3375-591E-2A7AB6A0ED50}"/>
              </a:ext>
            </a:extLst>
          </p:cNvPr>
          <p:cNvPicPr>
            <a:picLocks noChangeAspect="1"/>
          </p:cNvPicPr>
          <p:nvPr/>
        </p:nvPicPr>
        <p:blipFill>
          <a:blip r:embed="rId4"/>
          <a:stretch>
            <a:fillRect/>
          </a:stretch>
        </p:blipFill>
        <p:spPr>
          <a:xfrm>
            <a:off x="6625190" y="1445817"/>
            <a:ext cx="2039639" cy="2251762"/>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AB20639F-A831-5718-9DD3-1EB4E4F09DF9}"/>
              </a:ext>
            </a:extLst>
          </p:cNvPr>
          <p:cNvCxnSpPr>
            <a:cxnSpLocks/>
          </p:cNvCxnSpPr>
          <p:nvPr/>
        </p:nvCxnSpPr>
        <p:spPr>
          <a:xfrm>
            <a:off x="6174688" y="4055390"/>
            <a:ext cx="0" cy="1728397"/>
          </a:xfrm>
          <a:prstGeom prst="straightConnector1">
            <a:avLst/>
          </a:prstGeom>
          <a:ln>
            <a:solidFill>
              <a:srgbClr val="0084A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12C2C7-FA25-E316-AFCD-6A5CD2DDA713}"/>
              </a:ext>
            </a:extLst>
          </p:cNvPr>
          <p:cNvCxnSpPr/>
          <p:nvPr/>
        </p:nvCxnSpPr>
        <p:spPr>
          <a:xfrm>
            <a:off x="4783978" y="4055390"/>
            <a:ext cx="2961861" cy="0"/>
          </a:xfrm>
          <a:prstGeom prst="line">
            <a:avLst/>
          </a:prstGeom>
          <a:ln>
            <a:solidFill>
              <a:srgbClr val="0084A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CA6BC6-C19B-B1FE-181A-0E402745F665}"/>
              </a:ext>
            </a:extLst>
          </p:cNvPr>
          <p:cNvCxnSpPr>
            <a:cxnSpLocks/>
          </p:cNvCxnSpPr>
          <p:nvPr/>
        </p:nvCxnSpPr>
        <p:spPr>
          <a:xfrm>
            <a:off x="4783978" y="3697581"/>
            <a:ext cx="0" cy="357809"/>
          </a:xfrm>
          <a:prstGeom prst="line">
            <a:avLst/>
          </a:prstGeom>
          <a:ln>
            <a:solidFill>
              <a:srgbClr val="0084A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F826DB-EC29-C0EC-3FED-DADCCB99D327}"/>
              </a:ext>
            </a:extLst>
          </p:cNvPr>
          <p:cNvCxnSpPr>
            <a:cxnSpLocks/>
          </p:cNvCxnSpPr>
          <p:nvPr/>
        </p:nvCxnSpPr>
        <p:spPr>
          <a:xfrm>
            <a:off x="7745839" y="3697579"/>
            <a:ext cx="0" cy="357811"/>
          </a:xfrm>
          <a:prstGeom prst="line">
            <a:avLst/>
          </a:prstGeom>
          <a:ln>
            <a:solidFill>
              <a:srgbClr val="0084A4"/>
            </a:solidFill>
          </a:ln>
        </p:spPr>
        <p:style>
          <a:lnRef idx="1">
            <a:schemeClr val="accent1"/>
          </a:lnRef>
          <a:fillRef idx="0">
            <a:schemeClr val="accent1"/>
          </a:fillRef>
          <a:effectRef idx="0">
            <a:schemeClr val="accent1"/>
          </a:effectRef>
          <a:fontRef idx="minor">
            <a:schemeClr val="tx1"/>
          </a:fontRef>
        </p:style>
      </p:cxnSp>
      <p:pic>
        <p:nvPicPr>
          <p:cNvPr id="27" name="Content Placeholder 3">
            <a:extLst>
              <a:ext uri="{FF2B5EF4-FFF2-40B4-BE49-F238E27FC236}">
                <a16:creationId xmlns:a16="http://schemas.microsoft.com/office/drawing/2014/main" id="{57068537-C0B0-24A4-E245-B99A5B7602E4}"/>
              </a:ext>
            </a:extLst>
          </p:cNvPr>
          <p:cNvPicPr>
            <a:picLocks noGrp="1" noChangeAspect="1"/>
          </p:cNvPicPr>
          <p:nvPr>
            <p:ph idx="1"/>
          </p:nvPr>
        </p:nvPicPr>
        <p:blipFill>
          <a:blip r:embed="rId5"/>
          <a:stretch>
            <a:fillRect/>
          </a:stretch>
        </p:blipFill>
        <p:spPr>
          <a:xfrm>
            <a:off x="1818587" y="4557086"/>
            <a:ext cx="8712200" cy="774700"/>
          </a:xfrm>
          <a:prstGeom prst="rect">
            <a:avLst/>
          </a:prstGeom>
          <a:ln>
            <a:solidFill>
              <a:schemeClr val="tx1"/>
            </a:solidFill>
          </a:ln>
        </p:spPr>
      </p:pic>
      <p:pic>
        <p:nvPicPr>
          <p:cNvPr id="37" name="Picture 36" descr="A purple text on a black background&#10;&#10;Description automatically generated with low confidence">
            <a:extLst>
              <a:ext uri="{FF2B5EF4-FFF2-40B4-BE49-F238E27FC236}">
                <a16:creationId xmlns:a16="http://schemas.microsoft.com/office/drawing/2014/main" id="{27CFD748-3BDD-A999-CFFC-8A1EB27013A6}"/>
              </a:ext>
            </a:extLst>
          </p:cNvPr>
          <p:cNvPicPr>
            <a:picLocks noChangeAspect="1"/>
          </p:cNvPicPr>
          <p:nvPr/>
        </p:nvPicPr>
        <p:blipFill>
          <a:blip r:embed="rId6"/>
          <a:stretch>
            <a:fillRect/>
          </a:stretch>
        </p:blipFill>
        <p:spPr>
          <a:xfrm>
            <a:off x="9294567" y="6210077"/>
            <a:ext cx="2897433" cy="565595"/>
          </a:xfrm>
          <a:prstGeom prst="rect">
            <a:avLst/>
          </a:prstGeom>
        </p:spPr>
      </p:pic>
      <p:sp>
        <p:nvSpPr>
          <p:cNvPr id="3" name="Slide Number Placeholder 2">
            <a:extLst>
              <a:ext uri="{FF2B5EF4-FFF2-40B4-BE49-F238E27FC236}">
                <a16:creationId xmlns:a16="http://schemas.microsoft.com/office/drawing/2014/main" id="{EF7B562F-755F-0117-6227-3F8D7A939B80}"/>
              </a:ext>
            </a:extLst>
          </p:cNvPr>
          <p:cNvSpPr>
            <a:spLocks noGrp="1"/>
          </p:cNvSpPr>
          <p:nvPr>
            <p:ph type="sldNum" sz="quarter" idx="12"/>
          </p:nvPr>
        </p:nvSpPr>
        <p:spPr/>
        <p:txBody>
          <a:bodyPr/>
          <a:lstStyle/>
          <a:p>
            <a:fld id="{C5D9C8A6-59F5-D94F-847C-EAE0DEB1F565}" type="slidenum">
              <a:rPr lang="en-US" smtClean="0"/>
              <a:t>9</a:t>
            </a:fld>
            <a:endParaRPr lang="en-US"/>
          </a:p>
        </p:txBody>
      </p:sp>
      <p:pic>
        <p:nvPicPr>
          <p:cNvPr id="4" name="Picture 3">
            <a:extLst>
              <a:ext uri="{FF2B5EF4-FFF2-40B4-BE49-F238E27FC236}">
                <a16:creationId xmlns:a16="http://schemas.microsoft.com/office/drawing/2014/main" id="{93D2A41D-6768-5F33-262C-BC64F75CDD34}"/>
              </a:ext>
            </a:extLst>
          </p:cNvPr>
          <p:cNvPicPr>
            <a:picLocks noChangeAspect="1"/>
          </p:cNvPicPr>
          <p:nvPr/>
        </p:nvPicPr>
        <p:blipFill>
          <a:blip r:embed="rId7"/>
          <a:stretch>
            <a:fillRect/>
          </a:stretch>
        </p:blipFill>
        <p:spPr>
          <a:xfrm>
            <a:off x="3609287" y="5784937"/>
            <a:ext cx="5130800" cy="901700"/>
          </a:xfrm>
          <a:prstGeom prst="rect">
            <a:avLst/>
          </a:prstGeom>
          <a:ln>
            <a:solidFill>
              <a:schemeClr val="tx1"/>
            </a:solidFill>
          </a:ln>
        </p:spPr>
      </p:pic>
    </p:spTree>
    <p:extLst>
      <p:ext uri="{BB962C8B-B14F-4D97-AF65-F5344CB8AC3E}">
        <p14:creationId xmlns:p14="http://schemas.microsoft.com/office/powerpoint/2010/main" val="1414407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15310</TotalTime>
  <Words>952</Words>
  <Application>Microsoft Macintosh PowerPoint</Application>
  <PresentationFormat>Widescreen</PresentationFormat>
  <Paragraphs>137</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ElsevierGulliver</vt:lpstr>
      <vt:lpstr>Source Sans Pro</vt:lpstr>
      <vt:lpstr>Office Theme</vt:lpstr>
      <vt:lpstr>A shift in data sharing paradigms: a case study of the ways in which big data and complex algorithms allow for increased data sharing while preserving privacy</vt:lpstr>
      <vt:lpstr>Outline</vt:lpstr>
      <vt:lpstr>A case for the importance of data sharing</vt:lpstr>
      <vt:lpstr>A case for the importance of privacy-positive algorithms in public health</vt:lpstr>
      <vt:lpstr>Data sharing: current directions</vt:lpstr>
      <vt:lpstr>Data sharing: GPS data</vt:lpstr>
      <vt:lpstr>A case study: walkboutr</vt:lpstr>
      <vt:lpstr>walkboutr</vt:lpstr>
      <vt:lpstr>walkboutr inputs and outputs</vt:lpstr>
      <vt:lpstr>walkboutr</vt:lpstr>
      <vt:lpstr>walkboutr as a model of data sharing</vt:lpstr>
      <vt:lpstr>How can the premise of walkboutr be used in other research spaces?</vt:lpstr>
      <vt:lpstr>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shift in data sharing paradigms: a case study on the ways in which big data and complex algorithms allow for increased data sharing while preserving privacy</dc:title>
  <dc:creator>Lauren B Wilner</dc:creator>
  <cp:lastModifiedBy>Lauren B Wilner</cp:lastModifiedBy>
  <cp:revision>153</cp:revision>
  <dcterms:created xsi:type="dcterms:W3CDTF">2023-05-23T15:49:54Z</dcterms:created>
  <dcterms:modified xsi:type="dcterms:W3CDTF">2023-06-06T22:20:34Z</dcterms:modified>
</cp:coreProperties>
</file>