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7432000"/>
  <p:notesSz cx="7004050" cy="9290050"/>
  <p:defaultTextStyle>
    <a:defPPr>
      <a:defRPr lang="en-US"/>
    </a:defPPr>
    <a:lvl1pPr marL="0" algn="l" defTabSz="2742623" rtl="0" eaLnBrk="1" latinLnBrk="0" hangingPunct="1">
      <a:defRPr sz="5333" kern="1200">
        <a:solidFill>
          <a:schemeClr val="tx1"/>
        </a:solidFill>
        <a:latin typeface="+mn-lt"/>
        <a:ea typeface="+mn-ea"/>
        <a:cs typeface="+mn-cs"/>
      </a:defRPr>
    </a:lvl1pPr>
    <a:lvl2pPr marL="1371312" algn="l" defTabSz="2742623" rtl="0" eaLnBrk="1" latinLnBrk="0" hangingPunct="1">
      <a:defRPr sz="5333" kern="1200">
        <a:solidFill>
          <a:schemeClr val="tx1"/>
        </a:solidFill>
        <a:latin typeface="+mn-lt"/>
        <a:ea typeface="+mn-ea"/>
        <a:cs typeface="+mn-cs"/>
      </a:defRPr>
    </a:lvl2pPr>
    <a:lvl3pPr marL="2742623" algn="l" defTabSz="2742623" rtl="0" eaLnBrk="1" latinLnBrk="0" hangingPunct="1">
      <a:defRPr sz="5333" kern="1200">
        <a:solidFill>
          <a:schemeClr val="tx1"/>
        </a:solidFill>
        <a:latin typeface="+mn-lt"/>
        <a:ea typeface="+mn-ea"/>
        <a:cs typeface="+mn-cs"/>
      </a:defRPr>
    </a:lvl3pPr>
    <a:lvl4pPr marL="4113935" algn="l" defTabSz="2742623" rtl="0" eaLnBrk="1" latinLnBrk="0" hangingPunct="1">
      <a:defRPr sz="5333" kern="1200">
        <a:solidFill>
          <a:schemeClr val="tx1"/>
        </a:solidFill>
        <a:latin typeface="+mn-lt"/>
        <a:ea typeface="+mn-ea"/>
        <a:cs typeface="+mn-cs"/>
      </a:defRPr>
    </a:lvl4pPr>
    <a:lvl5pPr marL="5485246" algn="l" defTabSz="2742623" rtl="0" eaLnBrk="1" latinLnBrk="0" hangingPunct="1">
      <a:defRPr sz="5333" kern="1200">
        <a:solidFill>
          <a:schemeClr val="tx1"/>
        </a:solidFill>
        <a:latin typeface="+mn-lt"/>
        <a:ea typeface="+mn-ea"/>
        <a:cs typeface="+mn-cs"/>
      </a:defRPr>
    </a:lvl5pPr>
    <a:lvl6pPr marL="6856557" algn="l" defTabSz="2742623" rtl="0" eaLnBrk="1" latinLnBrk="0" hangingPunct="1">
      <a:defRPr sz="5333" kern="1200">
        <a:solidFill>
          <a:schemeClr val="tx1"/>
        </a:solidFill>
        <a:latin typeface="+mn-lt"/>
        <a:ea typeface="+mn-ea"/>
        <a:cs typeface="+mn-cs"/>
      </a:defRPr>
    </a:lvl6pPr>
    <a:lvl7pPr marL="8227868" algn="l" defTabSz="2742623" rtl="0" eaLnBrk="1" latinLnBrk="0" hangingPunct="1">
      <a:defRPr sz="5333" kern="1200">
        <a:solidFill>
          <a:schemeClr val="tx1"/>
        </a:solidFill>
        <a:latin typeface="+mn-lt"/>
        <a:ea typeface="+mn-ea"/>
        <a:cs typeface="+mn-cs"/>
      </a:defRPr>
    </a:lvl7pPr>
    <a:lvl8pPr marL="9599181" algn="l" defTabSz="2742623" rtl="0" eaLnBrk="1" latinLnBrk="0" hangingPunct="1">
      <a:defRPr sz="5333" kern="1200">
        <a:solidFill>
          <a:schemeClr val="tx1"/>
        </a:solidFill>
        <a:latin typeface="+mn-lt"/>
        <a:ea typeface="+mn-ea"/>
        <a:cs typeface="+mn-cs"/>
      </a:defRPr>
    </a:lvl8pPr>
    <a:lvl9pPr marL="10970493" algn="l" defTabSz="2742623" rtl="0" eaLnBrk="1" latinLnBrk="0" hangingPunct="1">
      <a:defRPr sz="53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65B6"/>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367" autoAdjust="0"/>
    <p:restoredTop sz="94676" autoAdjust="0"/>
  </p:normalViewPr>
  <p:slideViewPr>
    <p:cSldViewPr>
      <p:cViewPr>
        <p:scale>
          <a:sx n="67" d="100"/>
          <a:sy n="67" d="100"/>
        </p:scale>
        <p:origin x="-4024" y="-5992"/>
      </p:cViewPr>
      <p:guideLst>
        <p:guide orient="horz" pos="8640"/>
        <p:guide pos="1152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5966400" y="0"/>
            <a:ext cx="609600" cy="27432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endParaRPr lang="en-US" sz="4444" dirty="0"/>
          </a:p>
        </p:txBody>
      </p:sp>
      <p:sp>
        <p:nvSpPr>
          <p:cNvPr id="16" name="Rectangle 15"/>
          <p:cNvSpPr/>
          <p:nvPr userDrawn="1"/>
        </p:nvSpPr>
        <p:spPr>
          <a:xfrm>
            <a:off x="-3" y="0"/>
            <a:ext cx="609600" cy="27432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endParaRPr lang="en-US" sz="4444" dirty="0"/>
          </a:p>
        </p:txBody>
      </p:sp>
      <p:sp>
        <p:nvSpPr>
          <p:cNvPr id="17" name="Rectangle 16"/>
          <p:cNvSpPr/>
          <p:nvPr userDrawn="1"/>
        </p:nvSpPr>
        <p:spPr>
          <a:xfrm>
            <a:off x="0" y="0"/>
            <a:ext cx="36576000" cy="3429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endParaRPr lang="en-US" sz="4444" dirty="0"/>
          </a:p>
        </p:txBody>
      </p:sp>
      <p:sp>
        <p:nvSpPr>
          <p:cNvPr id="18" name="Rectangle 17"/>
          <p:cNvSpPr/>
          <p:nvPr userDrawn="1"/>
        </p:nvSpPr>
        <p:spPr>
          <a:xfrm>
            <a:off x="0" y="24003000"/>
            <a:ext cx="36576000" cy="3429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endParaRPr lang="en-US" sz="4444" dirty="0"/>
          </a:p>
        </p:txBody>
      </p:sp>
      <p:sp>
        <p:nvSpPr>
          <p:cNvPr id="11" name="Instructions"/>
          <p:cNvSpPr/>
          <p:nvPr userDrawn="1"/>
        </p:nvSpPr>
        <p:spPr>
          <a:xfrm>
            <a:off x="-8763000" y="0"/>
            <a:ext cx="8001000" cy="2743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51" tIns="142851" rIns="142851" bIns="14285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00"/>
              </a:spcAft>
            </a:pPr>
            <a:r>
              <a:rPr lang="en-US" sz="6000" dirty="0">
                <a:solidFill>
                  <a:srgbClr val="7F7F7F"/>
                </a:solidFill>
                <a:latin typeface="Calibri" pitchFamily="34" charset="0"/>
                <a:cs typeface="Calibri" panose="020F0502020204030204" pitchFamily="34" charset="0"/>
              </a:rPr>
              <a:t>Poster Print Size:</a:t>
            </a:r>
            <a:endParaRPr sz="6000" dirty="0">
              <a:solidFill>
                <a:srgbClr val="7F7F7F"/>
              </a:solidFill>
              <a:latin typeface="Calibri" pitchFamily="34" charset="0"/>
              <a:cs typeface="Calibri" panose="020F0502020204030204" pitchFamily="34" charset="0"/>
            </a:endParaRPr>
          </a:p>
          <a:p>
            <a:pPr lvl="0">
              <a:spcBef>
                <a:spcPts val="0"/>
              </a:spcBef>
              <a:spcAft>
                <a:spcPts val="1500"/>
              </a:spcAft>
            </a:pPr>
            <a:r>
              <a:rPr lang="en-US" sz="4083"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500"/>
              </a:spcAft>
            </a:pPr>
            <a:r>
              <a:rPr lang="en-US" sz="6000" dirty="0">
                <a:solidFill>
                  <a:srgbClr val="7F7F7F"/>
                </a:solidFill>
                <a:latin typeface="Calibri" pitchFamily="34" charset="0"/>
                <a:cs typeface="Calibri" panose="020F0502020204030204" pitchFamily="34" charset="0"/>
              </a:rPr>
              <a:t>Placeholders</a:t>
            </a:r>
            <a:r>
              <a:rPr sz="6000" dirty="0">
                <a:solidFill>
                  <a:srgbClr val="7F7F7F"/>
                </a:solidFill>
                <a:latin typeface="Calibri" pitchFamily="34" charset="0"/>
                <a:cs typeface="Calibri" panose="020F0502020204030204" pitchFamily="34" charset="0"/>
              </a:rPr>
              <a:t>:</a:t>
            </a:r>
          </a:p>
          <a:p>
            <a:pPr lvl="0">
              <a:spcBef>
                <a:spcPts val="0"/>
              </a:spcBef>
              <a:spcAft>
                <a:spcPts val="1500"/>
              </a:spcAft>
            </a:pPr>
            <a:r>
              <a:rPr sz="4083" dirty="0">
                <a:solidFill>
                  <a:srgbClr val="7F7F7F"/>
                </a:solidFill>
                <a:latin typeface="Calibri" pitchFamily="34" charset="0"/>
                <a:cs typeface="Calibri" panose="020F0502020204030204" pitchFamily="34" charset="0"/>
              </a:rPr>
              <a:t>The </a:t>
            </a:r>
            <a:r>
              <a:rPr lang="en-US" sz="4083" dirty="0">
                <a:solidFill>
                  <a:srgbClr val="7F7F7F"/>
                </a:solidFill>
                <a:latin typeface="Calibri" pitchFamily="34" charset="0"/>
                <a:cs typeface="Calibri" panose="020F0502020204030204" pitchFamily="34" charset="0"/>
              </a:rPr>
              <a:t>various elements included</a:t>
            </a:r>
            <a:r>
              <a:rPr sz="4083" dirty="0">
                <a:solidFill>
                  <a:srgbClr val="7F7F7F"/>
                </a:solidFill>
                <a:latin typeface="Calibri" pitchFamily="34" charset="0"/>
                <a:cs typeface="Calibri" panose="020F0502020204030204" pitchFamily="34" charset="0"/>
              </a:rPr>
              <a:t> in this </a:t>
            </a:r>
            <a:r>
              <a:rPr lang="en-US" sz="4083" dirty="0">
                <a:solidFill>
                  <a:srgbClr val="7F7F7F"/>
                </a:solidFill>
                <a:latin typeface="Calibri" pitchFamily="34" charset="0"/>
                <a:cs typeface="Calibri" panose="020F0502020204030204" pitchFamily="34" charset="0"/>
              </a:rPr>
              <a:t>poster are ones</a:t>
            </a:r>
            <a:r>
              <a:rPr lang="en-US" sz="4083" baseline="0" dirty="0">
                <a:solidFill>
                  <a:srgbClr val="7F7F7F"/>
                </a:solidFill>
                <a:latin typeface="Calibri" pitchFamily="34" charset="0"/>
                <a:cs typeface="Calibri" panose="020F0502020204030204" pitchFamily="34" charset="0"/>
              </a:rPr>
              <a:t> we often see in medical, research, and scientific posters.</a:t>
            </a:r>
            <a:r>
              <a:rPr sz="4083" dirty="0">
                <a:solidFill>
                  <a:srgbClr val="7F7F7F"/>
                </a:solidFill>
                <a:latin typeface="Calibri" pitchFamily="34" charset="0"/>
                <a:cs typeface="Calibri" panose="020F0502020204030204" pitchFamily="34" charset="0"/>
              </a:rPr>
              <a:t> </a:t>
            </a:r>
            <a:r>
              <a:rPr lang="en-US" sz="4083" dirty="0">
                <a:solidFill>
                  <a:srgbClr val="7F7F7F"/>
                </a:solidFill>
                <a:latin typeface="Calibri" pitchFamily="34" charset="0"/>
                <a:cs typeface="Calibri" panose="020F0502020204030204" pitchFamily="34" charset="0"/>
              </a:rPr>
              <a:t>Feel</a:t>
            </a:r>
            <a:r>
              <a:rPr lang="en-US" sz="4083"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00"/>
              </a:spcAft>
            </a:pPr>
            <a:r>
              <a:rPr lang="en-US" sz="6000" dirty="0">
                <a:solidFill>
                  <a:srgbClr val="7F7F7F"/>
                </a:solidFill>
                <a:latin typeface="Calibri" pitchFamily="34" charset="0"/>
                <a:cs typeface="Calibri" panose="020F0502020204030204" pitchFamily="34" charset="0"/>
              </a:rPr>
              <a:t>Image</a:t>
            </a:r>
            <a:r>
              <a:rPr lang="en-US" sz="6000" baseline="0" dirty="0">
                <a:solidFill>
                  <a:srgbClr val="7F7F7F"/>
                </a:solidFill>
                <a:latin typeface="Calibri" pitchFamily="34" charset="0"/>
                <a:cs typeface="Calibri" panose="020F0502020204030204" pitchFamily="34" charset="0"/>
              </a:rPr>
              <a:t> Quality</a:t>
            </a:r>
            <a:r>
              <a:rPr lang="en-US" sz="6000" dirty="0">
                <a:solidFill>
                  <a:srgbClr val="7F7F7F"/>
                </a:solidFill>
                <a:latin typeface="Calibri" pitchFamily="34" charset="0"/>
                <a:cs typeface="Calibri" panose="020F0502020204030204" pitchFamily="34" charset="0"/>
              </a:rPr>
              <a:t>:</a:t>
            </a:r>
          </a:p>
          <a:p>
            <a:pPr lvl="0">
              <a:spcBef>
                <a:spcPts val="0"/>
              </a:spcBef>
              <a:spcAft>
                <a:spcPts val="1500"/>
              </a:spcAft>
            </a:pPr>
            <a:r>
              <a:rPr lang="en-US" sz="4083" dirty="0">
                <a:solidFill>
                  <a:srgbClr val="7F7F7F"/>
                </a:solidFill>
                <a:latin typeface="Calibri" pitchFamily="34" charset="0"/>
                <a:cs typeface="Calibri" panose="020F0502020204030204" pitchFamily="34" charset="0"/>
              </a:rPr>
              <a:t>You can place digital photos or logo art in your poster file by selecting the </a:t>
            </a:r>
            <a:r>
              <a:rPr lang="en-US" sz="4083" b="1" dirty="0">
                <a:solidFill>
                  <a:srgbClr val="7F7F7F"/>
                </a:solidFill>
                <a:latin typeface="Calibri" pitchFamily="34" charset="0"/>
                <a:cs typeface="Calibri" panose="020F0502020204030204" pitchFamily="34" charset="0"/>
              </a:rPr>
              <a:t>Insert, Picture</a:t>
            </a:r>
            <a:r>
              <a:rPr lang="en-US" sz="4083"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083" b="1" dirty="0">
                <a:solidFill>
                  <a:srgbClr val="7F7F7F"/>
                </a:solidFill>
                <a:latin typeface="Calibri" pitchFamily="34" charset="0"/>
                <a:cs typeface="Calibri" panose="020F0502020204030204" pitchFamily="34" charset="0"/>
              </a:rPr>
              <a:t>150-200 pixels per inch in their final printed size</a:t>
            </a:r>
            <a:r>
              <a:rPr lang="en-US" sz="4083" dirty="0">
                <a:solidFill>
                  <a:srgbClr val="7F7F7F"/>
                </a:solidFill>
                <a:latin typeface="Calibri" pitchFamily="34" charset="0"/>
                <a:cs typeface="Calibri" panose="020F0502020204030204" pitchFamily="34" charset="0"/>
              </a:rPr>
              <a:t>. For instance, a 1600 x 1200 pixel</a:t>
            </a:r>
            <a:r>
              <a:rPr lang="en-US" sz="4083" baseline="0" dirty="0">
                <a:solidFill>
                  <a:srgbClr val="7F7F7F"/>
                </a:solidFill>
                <a:latin typeface="Calibri" pitchFamily="34" charset="0"/>
                <a:cs typeface="Calibri" panose="020F0502020204030204" pitchFamily="34" charset="0"/>
              </a:rPr>
              <a:t> photo will usually look fine up to </a:t>
            </a:r>
            <a:r>
              <a:rPr lang="en-US" sz="4083" dirty="0">
                <a:solidFill>
                  <a:srgbClr val="7F7F7F"/>
                </a:solidFill>
                <a:latin typeface="Calibri" pitchFamily="34" charset="0"/>
                <a:cs typeface="Calibri" panose="020F0502020204030204" pitchFamily="34" charset="0"/>
              </a:rPr>
              <a:t>8“-10” wide on your printed poster.</a:t>
            </a:r>
          </a:p>
          <a:p>
            <a:pPr lvl="0">
              <a:spcBef>
                <a:spcPts val="0"/>
              </a:spcBef>
              <a:spcAft>
                <a:spcPts val="1500"/>
              </a:spcAft>
            </a:pPr>
            <a:r>
              <a:rPr lang="en-US" sz="4083"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00"/>
              </a:spcAft>
            </a:pPr>
            <a:r>
              <a:rPr lang="en-US" sz="4083"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00"/>
              </a:spcAft>
            </a:pPr>
            <a:br>
              <a:rPr lang="en-US" sz="3000" dirty="0">
                <a:solidFill>
                  <a:srgbClr val="7F7F7F"/>
                </a:solidFill>
                <a:latin typeface="Calibri" pitchFamily="34" charset="0"/>
                <a:cs typeface="Calibri" panose="020F0502020204030204" pitchFamily="34" charset="0"/>
              </a:rPr>
            </a:br>
            <a:r>
              <a:rPr lang="en-US" sz="30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7338000" y="0"/>
            <a:ext cx="8001000" cy="274320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00"/>
                </a:spcAft>
              </a:pPr>
              <a:r>
                <a:rPr lang="en-US" sz="6000" dirty="0">
                  <a:solidFill>
                    <a:schemeClr val="bg1">
                      <a:lumMod val="50000"/>
                    </a:schemeClr>
                  </a:solidFill>
                  <a:latin typeface="Calibri" pitchFamily="34" charset="0"/>
                  <a:cs typeface="Calibri" panose="020F0502020204030204" pitchFamily="34" charset="0"/>
                </a:rPr>
                <a:t>Change</a:t>
              </a:r>
              <a:r>
                <a:rPr lang="en-US" sz="6000" baseline="0" dirty="0">
                  <a:solidFill>
                    <a:schemeClr val="bg1">
                      <a:lumMod val="50000"/>
                    </a:schemeClr>
                  </a:solidFill>
                  <a:latin typeface="Calibri" pitchFamily="34" charset="0"/>
                  <a:cs typeface="Calibri" panose="020F0502020204030204" pitchFamily="34" charset="0"/>
                </a:rPr>
                <a:t> Color Theme</a:t>
              </a:r>
              <a:r>
                <a:rPr lang="en-US" sz="6000" dirty="0">
                  <a:solidFill>
                    <a:schemeClr val="bg1">
                      <a:lumMod val="50000"/>
                    </a:schemeClr>
                  </a:solidFill>
                  <a:latin typeface="Calibri" pitchFamily="34" charset="0"/>
                  <a:cs typeface="Calibri" panose="020F0502020204030204" pitchFamily="34" charset="0"/>
                </a:rPr>
                <a:t>:</a:t>
              </a:r>
              <a:endParaRPr sz="600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r>
                <a:rPr lang="en-US" sz="4083"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083"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00"/>
                </a:spcAft>
              </a:pPr>
              <a:r>
                <a:rPr lang="en-US" sz="4083" baseline="0" dirty="0">
                  <a:solidFill>
                    <a:schemeClr val="bg1">
                      <a:lumMod val="50000"/>
                    </a:schemeClr>
                  </a:solidFill>
                  <a:latin typeface="Calibri" pitchFamily="34" charset="0"/>
                  <a:cs typeface="Calibri" panose="020F0502020204030204" pitchFamily="34" charset="0"/>
                </a:rPr>
                <a:t>To change the color theme, select the </a:t>
              </a:r>
              <a:r>
                <a:rPr lang="en-US" sz="4083" b="1" baseline="0" dirty="0">
                  <a:solidFill>
                    <a:schemeClr val="bg1">
                      <a:lumMod val="50000"/>
                    </a:schemeClr>
                  </a:solidFill>
                  <a:latin typeface="Calibri" pitchFamily="34" charset="0"/>
                  <a:cs typeface="Calibri" panose="020F0502020204030204" pitchFamily="34" charset="0"/>
                </a:rPr>
                <a:t>Design</a:t>
              </a:r>
              <a:r>
                <a:rPr lang="en-US" sz="4083" baseline="0" dirty="0">
                  <a:solidFill>
                    <a:schemeClr val="bg1">
                      <a:lumMod val="50000"/>
                    </a:schemeClr>
                  </a:solidFill>
                  <a:latin typeface="Calibri" pitchFamily="34" charset="0"/>
                  <a:cs typeface="Calibri" panose="020F0502020204030204" pitchFamily="34" charset="0"/>
                </a:rPr>
                <a:t> tab, then select the </a:t>
              </a:r>
              <a:r>
                <a:rPr lang="en-US" sz="4083" b="1" baseline="0" dirty="0">
                  <a:solidFill>
                    <a:schemeClr val="bg1">
                      <a:lumMod val="50000"/>
                    </a:schemeClr>
                  </a:solidFill>
                  <a:latin typeface="Calibri" pitchFamily="34" charset="0"/>
                  <a:cs typeface="Calibri" panose="020F0502020204030204" pitchFamily="34" charset="0"/>
                </a:rPr>
                <a:t>Colors</a:t>
              </a:r>
              <a:r>
                <a:rPr lang="en-US" sz="4083"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r>
                <a:rPr lang="en-US" sz="4083"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00"/>
                </a:spcAft>
              </a:pPr>
              <a:r>
                <a:rPr lang="en-US" sz="60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00"/>
                </a:spcAft>
              </a:pPr>
              <a:r>
                <a:rPr lang="en-US" sz="4083" dirty="0">
                  <a:solidFill>
                    <a:schemeClr val="bg1">
                      <a:lumMod val="50000"/>
                    </a:schemeClr>
                  </a:solidFill>
                  <a:latin typeface="Calibri" pitchFamily="34" charset="0"/>
                  <a:cs typeface="Calibri" panose="020F0502020204030204" pitchFamily="34" charset="0"/>
                </a:rPr>
                <a:t>Once your poster file is ready, visit</a:t>
              </a:r>
              <a:r>
                <a:rPr lang="en-US" sz="4083" baseline="0" dirty="0">
                  <a:solidFill>
                    <a:schemeClr val="bg1">
                      <a:lumMod val="50000"/>
                    </a:schemeClr>
                  </a:solidFill>
                  <a:latin typeface="Calibri" pitchFamily="34" charset="0"/>
                  <a:cs typeface="Calibri" panose="020F0502020204030204" pitchFamily="34" charset="0"/>
                </a:rPr>
                <a:t> </a:t>
              </a:r>
              <a:r>
                <a:rPr lang="en-US" sz="4083" b="1" baseline="0" dirty="0">
                  <a:solidFill>
                    <a:schemeClr val="bg1">
                      <a:lumMod val="50000"/>
                    </a:schemeClr>
                  </a:solidFill>
                  <a:latin typeface="Calibri" pitchFamily="34" charset="0"/>
                  <a:cs typeface="Calibri" panose="020F0502020204030204" pitchFamily="34" charset="0"/>
                </a:rPr>
                <a:t>www.genigraphics.com</a:t>
              </a:r>
              <a:r>
                <a:rPr lang="en-US" sz="4083"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00"/>
                </a:spcAft>
              </a:pPr>
              <a:r>
                <a:rPr lang="en-US" sz="4083"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083"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083" baseline="0" dirty="0">
                  <a:solidFill>
                    <a:schemeClr val="bg1">
                      <a:lumMod val="50000"/>
                    </a:schemeClr>
                  </a:solidFill>
                  <a:latin typeface="Calibri" pitchFamily="34" charset="0"/>
                  <a:cs typeface="Calibri" panose="020F0502020204030204" pitchFamily="34" charset="0"/>
                </a:rPr>
                <a:t>US and Canada:  1-800-790-4001</a:t>
              </a:r>
              <a:br>
                <a:rPr lang="en-US" sz="4083" baseline="0" dirty="0">
                  <a:solidFill>
                    <a:schemeClr val="bg1">
                      <a:lumMod val="50000"/>
                    </a:schemeClr>
                  </a:solidFill>
                  <a:latin typeface="Calibri" pitchFamily="34" charset="0"/>
                  <a:cs typeface="Calibri" panose="020F0502020204030204" pitchFamily="34" charset="0"/>
                </a:rPr>
              </a:br>
              <a:r>
                <a:rPr lang="en-US" sz="4083"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000" dirty="0">
                  <a:solidFill>
                    <a:schemeClr val="bg1">
                      <a:lumMod val="50000"/>
                    </a:schemeClr>
                  </a:solidFill>
                  <a:latin typeface="Calibri" pitchFamily="34" charset="0"/>
                  <a:cs typeface="Calibri" panose="020F0502020204030204" pitchFamily="34" charset="0"/>
                </a:rPr>
              </a:br>
              <a:r>
                <a:rPr lang="en-US" sz="30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04001" y="27178000"/>
            <a:ext cx="4414529" cy="154940"/>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1828800" y="6400803"/>
            <a:ext cx="32918400" cy="1810385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28800" y="25425403"/>
            <a:ext cx="8534400" cy="1460500"/>
          </a:xfrm>
          <a:prstGeom prst="rect">
            <a:avLst/>
          </a:prstGeom>
        </p:spPr>
        <p:txBody>
          <a:bodyPr vert="horz" lIns="329128" tIns="164564" rIns="329128" bIns="164564" rtlCol="0" anchor="ctr"/>
          <a:lstStyle>
            <a:lvl1pPr algn="l">
              <a:defRPr sz="3667">
                <a:solidFill>
                  <a:schemeClr val="tx1">
                    <a:tint val="75000"/>
                  </a:schemeClr>
                </a:solidFill>
              </a:defRPr>
            </a:lvl1pPr>
          </a:lstStyle>
          <a:p>
            <a:fld id="{985D6BDF-9D0E-4E2B-85B8-D8F4790360C9}" type="datetimeFigureOut">
              <a:rPr lang="en-US" smtClean="0"/>
              <a:t>11/18/18</a:t>
            </a:fld>
            <a:endParaRPr lang="en-US" dirty="0"/>
          </a:p>
        </p:txBody>
      </p:sp>
      <p:sp>
        <p:nvSpPr>
          <p:cNvPr id="5" name="Footer Placeholder 4"/>
          <p:cNvSpPr>
            <a:spLocks noGrp="1"/>
          </p:cNvSpPr>
          <p:nvPr>
            <p:ph type="ftr" sz="quarter" idx="3"/>
          </p:nvPr>
        </p:nvSpPr>
        <p:spPr>
          <a:xfrm>
            <a:off x="12496800" y="25425403"/>
            <a:ext cx="11582400" cy="1460500"/>
          </a:xfrm>
          <a:prstGeom prst="rect">
            <a:avLst/>
          </a:prstGeom>
        </p:spPr>
        <p:txBody>
          <a:bodyPr vert="horz" lIns="329128" tIns="164564" rIns="329128" bIns="164564" rtlCol="0" anchor="ctr"/>
          <a:lstStyle>
            <a:lvl1pPr algn="ctr">
              <a:defRPr sz="36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25425403"/>
            <a:ext cx="8534400" cy="1460500"/>
          </a:xfrm>
          <a:prstGeom prst="rect">
            <a:avLst/>
          </a:prstGeom>
        </p:spPr>
        <p:txBody>
          <a:bodyPr vert="horz" lIns="329128" tIns="164564" rIns="329128" bIns="164564" rtlCol="0" anchor="ctr"/>
          <a:lstStyle>
            <a:lvl1pPr algn="r">
              <a:defRPr sz="3667">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742623" rtl="0" eaLnBrk="1" latinLnBrk="0" hangingPunct="1">
        <a:spcBef>
          <a:spcPct val="0"/>
        </a:spcBef>
        <a:buNone/>
        <a:defRPr sz="5000" kern="1200">
          <a:solidFill>
            <a:schemeClr val="tx1"/>
          </a:solidFill>
          <a:latin typeface="+mj-lt"/>
          <a:ea typeface="+mj-ea"/>
          <a:cs typeface="+mj-cs"/>
        </a:defRPr>
      </a:lvl1pPr>
    </p:titleStyle>
    <p:bodyStyle>
      <a:lvl1pPr marL="285690" indent="-285690" algn="l" defTabSz="2742623" rtl="0" eaLnBrk="1" latinLnBrk="0" hangingPunct="1">
        <a:spcBef>
          <a:spcPct val="20000"/>
        </a:spcBef>
        <a:buFont typeface="Arial" pitchFamily="34" charset="0"/>
        <a:buChar char="•"/>
        <a:defRPr sz="2250" kern="1200">
          <a:solidFill>
            <a:schemeClr val="tx1"/>
          </a:solidFill>
          <a:latin typeface="+mn-lt"/>
          <a:ea typeface="+mn-ea"/>
          <a:cs typeface="+mn-cs"/>
        </a:defRPr>
      </a:lvl1pPr>
      <a:lvl2pPr marL="571380" indent="-285690" algn="l" defTabSz="2742623" rtl="0" eaLnBrk="1" latinLnBrk="0" hangingPunct="1">
        <a:spcBef>
          <a:spcPct val="20000"/>
        </a:spcBef>
        <a:buFont typeface="Arial" pitchFamily="34" charset="0"/>
        <a:buChar char="–"/>
        <a:defRPr sz="2250" kern="1200">
          <a:solidFill>
            <a:schemeClr val="tx1"/>
          </a:solidFill>
          <a:latin typeface="+mn-lt"/>
          <a:ea typeface="+mn-ea"/>
          <a:cs typeface="+mn-cs"/>
        </a:defRPr>
      </a:lvl2pPr>
      <a:lvl3pPr marL="857070" indent="-285690" algn="l" defTabSz="2742623" rtl="0" eaLnBrk="1" latinLnBrk="0" hangingPunct="1">
        <a:spcBef>
          <a:spcPct val="20000"/>
        </a:spcBef>
        <a:buFont typeface="Arial" pitchFamily="34" charset="0"/>
        <a:buChar char="•"/>
        <a:defRPr sz="2250" kern="1200">
          <a:solidFill>
            <a:schemeClr val="tx1"/>
          </a:solidFill>
          <a:latin typeface="+mn-lt"/>
          <a:ea typeface="+mn-ea"/>
          <a:cs typeface="+mn-cs"/>
        </a:defRPr>
      </a:lvl3pPr>
      <a:lvl4pPr marL="1142759" indent="-285690" algn="l" defTabSz="2742623" rtl="0" eaLnBrk="1" latinLnBrk="0" hangingPunct="1">
        <a:spcBef>
          <a:spcPct val="20000"/>
        </a:spcBef>
        <a:buFont typeface="Arial" pitchFamily="34" charset="0"/>
        <a:buChar char="–"/>
        <a:defRPr sz="2250" kern="1200">
          <a:solidFill>
            <a:schemeClr val="tx1"/>
          </a:solidFill>
          <a:latin typeface="+mn-lt"/>
          <a:ea typeface="+mn-ea"/>
          <a:cs typeface="+mn-cs"/>
        </a:defRPr>
      </a:lvl4pPr>
      <a:lvl5pPr marL="1428450" indent="-285690" algn="l" defTabSz="2742623" rtl="0" eaLnBrk="1" latinLnBrk="0" hangingPunct="1">
        <a:spcBef>
          <a:spcPct val="20000"/>
        </a:spcBef>
        <a:buFont typeface="Arial" pitchFamily="34" charset="0"/>
        <a:buChar char="»"/>
        <a:defRPr sz="2250" kern="1200">
          <a:solidFill>
            <a:schemeClr val="tx1"/>
          </a:solidFill>
          <a:latin typeface="+mn-lt"/>
          <a:ea typeface="+mn-ea"/>
          <a:cs typeface="+mn-cs"/>
        </a:defRPr>
      </a:lvl5pPr>
      <a:lvl6pPr marL="7542213" indent="-685656" algn="l" defTabSz="274262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3525" indent="-685656" algn="l" defTabSz="274262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4836" indent="-685656" algn="l" defTabSz="274262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6147" indent="-685656" algn="l" defTabSz="2742623" rtl="0" eaLnBrk="1" latinLnBrk="0" hangingPunct="1">
        <a:spcBef>
          <a:spcPct val="20000"/>
        </a:spcBef>
        <a:buFont typeface="Arial" pitchFamily="34" charset="0"/>
        <a:buChar char="•"/>
        <a:defRPr sz="6000" kern="1200">
          <a:solidFill>
            <a:schemeClr val="tx1"/>
          </a:solidFill>
          <a:latin typeface="+mn-lt"/>
          <a:ea typeface="+mn-ea"/>
          <a:cs typeface="+mn-cs"/>
        </a:defRPr>
      </a:lvl9pPr>
    </p:bodyStyle>
    <p:otherStyle>
      <a:defPPr>
        <a:defRPr lang="en-US"/>
      </a:defPPr>
      <a:lvl1pPr marL="0" algn="l" defTabSz="2742623" rtl="0" eaLnBrk="1" latinLnBrk="0" hangingPunct="1">
        <a:defRPr sz="5333" kern="1200">
          <a:solidFill>
            <a:schemeClr val="tx1"/>
          </a:solidFill>
          <a:latin typeface="+mn-lt"/>
          <a:ea typeface="+mn-ea"/>
          <a:cs typeface="+mn-cs"/>
        </a:defRPr>
      </a:lvl1pPr>
      <a:lvl2pPr marL="1371312" algn="l" defTabSz="2742623" rtl="0" eaLnBrk="1" latinLnBrk="0" hangingPunct="1">
        <a:defRPr sz="5333" kern="1200">
          <a:solidFill>
            <a:schemeClr val="tx1"/>
          </a:solidFill>
          <a:latin typeface="+mn-lt"/>
          <a:ea typeface="+mn-ea"/>
          <a:cs typeface="+mn-cs"/>
        </a:defRPr>
      </a:lvl2pPr>
      <a:lvl3pPr marL="2742623" algn="l" defTabSz="2742623" rtl="0" eaLnBrk="1" latinLnBrk="0" hangingPunct="1">
        <a:defRPr sz="5333" kern="1200">
          <a:solidFill>
            <a:schemeClr val="tx1"/>
          </a:solidFill>
          <a:latin typeface="+mn-lt"/>
          <a:ea typeface="+mn-ea"/>
          <a:cs typeface="+mn-cs"/>
        </a:defRPr>
      </a:lvl3pPr>
      <a:lvl4pPr marL="4113935" algn="l" defTabSz="2742623" rtl="0" eaLnBrk="1" latinLnBrk="0" hangingPunct="1">
        <a:defRPr sz="5333" kern="1200">
          <a:solidFill>
            <a:schemeClr val="tx1"/>
          </a:solidFill>
          <a:latin typeface="+mn-lt"/>
          <a:ea typeface="+mn-ea"/>
          <a:cs typeface="+mn-cs"/>
        </a:defRPr>
      </a:lvl4pPr>
      <a:lvl5pPr marL="5485246" algn="l" defTabSz="2742623" rtl="0" eaLnBrk="1" latinLnBrk="0" hangingPunct="1">
        <a:defRPr sz="5333" kern="1200">
          <a:solidFill>
            <a:schemeClr val="tx1"/>
          </a:solidFill>
          <a:latin typeface="+mn-lt"/>
          <a:ea typeface="+mn-ea"/>
          <a:cs typeface="+mn-cs"/>
        </a:defRPr>
      </a:lvl5pPr>
      <a:lvl6pPr marL="6856557" algn="l" defTabSz="2742623" rtl="0" eaLnBrk="1" latinLnBrk="0" hangingPunct="1">
        <a:defRPr sz="5333" kern="1200">
          <a:solidFill>
            <a:schemeClr val="tx1"/>
          </a:solidFill>
          <a:latin typeface="+mn-lt"/>
          <a:ea typeface="+mn-ea"/>
          <a:cs typeface="+mn-cs"/>
        </a:defRPr>
      </a:lvl6pPr>
      <a:lvl7pPr marL="8227868" algn="l" defTabSz="2742623" rtl="0" eaLnBrk="1" latinLnBrk="0" hangingPunct="1">
        <a:defRPr sz="5333" kern="1200">
          <a:solidFill>
            <a:schemeClr val="tx1"/>
          </a:solidFill>
          <a:latin typeface="+mn-lt"/>
          <a:ea typeface="+mn-ea"/>
          <a:cs typeface="+mn-cs"/>
        </a:defRPr>
      </a:lvl7pPr>
      <a:lvl8pPr marL="9599181" algn="l" defTabSz="2742623" rtl="0" eaLnBrk="1" latinLnBrk="0" hangingPunct="1">
        <a:defRPr sz="5333" kern="1200">
          <a:solidFill>
            <a:schemeClr val="tx1"/>
          </a:solidFill>
          <a:latin typeface="+mn-lt"/>
          <a:ea typeface="+mn-ea"/>
          <a:cs typeface="+mn-cs"/>
        </a:defRPr>
      </a:lvl8pPr>
      <a:lvl9pPr marL="10970493" algn="l" defTabSz="2742623" rtl="0" eaLnBrk="1" latinLnBrk="0" hangingPunct="1">
        <a:defRPr sz="53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7924024-0756-B14D-BA79-3E5A2FF5CA14}"/>
              </a:ext>
            </a:extLst>
          </p:cNvPr>
          <p:cNvPicPr>
            <a:picLocks noChangeAspect="1"/>
          </p:cNvPicPr>
          <p:nvPr/>
        </p:nvPicPr>
        <p:blipFill rotWithShape="1">
          <a:blip r:embed="rId2">
            <a:extLst>
              <a:ext uri="{28A0092B-C50C-407E-A947-70E740481C1C}">
                <a14:useLocalDpi xmlns:a14="http://schemas.microsoft.com/office/drawing/2010/main" val="0"/>
              </a:ext>
            </a:extLst>
          </a:blip>
          <a:srcRect t="52353" b="23642"/>
          <a:stretch/>
        </p:blipFill>
        <p:spPr>
          <a:xfrm>
            <a:off x="-1109" y="568"/>
            <a:ext cx="36576001" cy="2743855"/>
          </a:xfrm>
          <a:prstGeom prst="rect">
            <a:avLst/>
          </a:prstGeom>
        </p:spPr>
      </p:pic>
      <p:sp>
        <p:nvSpPr>
          <p:cNvPr id="5" name="Text Box 123"/>
          <p:cNvSpPr txBox="1">
            <a:spLocks noChangeArrowheads="1"/>
          </p:cNvSpPr>
          <p:nvPr/>
        </p:nvSpPr>
        <p:spPr bwMode="auto">
          <a:xfrm>
            <a:off x="4572000" y="1066800"/>
            <a:ext cx="274320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281" tIns="114281" rIns="114281" bIns="114281"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333" dirty="0">
                <a:solidFill>
                  <a:schemeClr val="accent3">
                    <a:lumMod val="20000"/>
                    <a:lumOff val="80000"/>
                  </a:schemeClr>
                </a:solidFill>
                <a:latin typeface="Times New Roman" panose="02020603050405020304" pitchFamily="18" charset="0"/>
                <a:cs typeface="Times New Roman" panose="02020603050405020304" pitchFamily="18" charset="0"/>
              </a:rPr>
              <a:t>Ding A., </a:t>
            </a:r>
            <a:r>
              <a:rPr lang="en-US" sz="3333" dirty="0" err="1">
                <a:solidFill>
                  <a:schemeClr val="accent3">
                    <a:lumMod val="20000"/>
                    <a:lumOff val="80000"/>
                  </a:schemeClr>
                </a:solidFill>
                <a:latin typeface="Times New Roman" panose="02020603050405020304" pitchFamily="18" charset="0"/>
                <a:cs typeface="Times New Roman" panose="02020603050405020304" pitchFamily="18" charset="0"/>
              </a:rPr>
              <a:t>Yuhang</a:t>
            </a:r>
            <a:r>
              <a:rPr lang="en-US" sz="3333" dirty="0">
                <a:solidFill>
                  <a:schemeClr val="accent3">
                    <a:lumMod val="20000"/>
                    <a:lumOff val="80000"/>
                  </a:schemeClr>
                </a:solidFill>
                <a:latin typeface="Times New Roman" panose="02020603050405020304" pitchFamily="18" charset="0"/>
                <a:cs typeface="Times New Roman" panose="02020603050405020304" pitchFamily="18" charset="0"/>
              </a:rPr>
              <a:t> Y., Yang L., Zheng L.</a:t>
            </a:r>
          </a:p>
          <a:p>
            <a:pPr algn="ctr" eaLnBrk="1" hangingPunct="1"/>
            <a:r>
              <a:rPr lang="en-US" sz="2667" dirty="0">
                <a:solidFill>
                  <a:schemeClr val="accent3">
                    <a:lumMod val="20000"/>
                    <a:lumOff val="80000"/>
                  </a:schemeClr>
                </a:solidFill>
                <a:latin typeface="Times New Roman" panose="02020603050405020304" pitchFamily="18" charset="0"/>
                <a:cs typeface="Times New Roman" panose="02020603050405020304" pitchFamily="18" charset="0"/>
              </a:rPr>
              <a:t>Carnegie Mellon University</a:t>
            </a:r>
          </a:p>
        </p:txBody>
      </p:sp>
      <p:sp>
        <p:nvSpPr>
          <p:cNvPr id="4" name="Text Box 122"/>
          <p:cNvSpPr txBox="1">
            <a:spLocks noChangeArrowheads="1"/>
          </p:cNvSpPr>
          <p:nvPr/>
        </p:nvSpPr>
        <p:spPr bwMode="auto">
          <a:xfrm>
            <a:off x="4572000" y="-152400"/>
            <a:ext cx="27432000" cy="150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281" tIns="285702" rIns="114281" bIns="28570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000" b="1" dirty="0">
                <a:solidFill>
                  <a:schemeClr val="bg1"/>
                </a:solidFill>
                <a:latin typeface="Times New Roman" panose="02020603050405020304" pitchFamily="18" charset="0"/>
                <a:cs typeface="Times New Roman" panose="02020603050405020304" pitchFamily="18" charset="0"/>
              </a:rPr>
              <a:t>10703 World 2 Kuka Environment Exploration</a:t>
            </a:r>
          </a:p>
        </p:txBody>
      </p:sp>
      <p:sp>
        <p:nvSpPr>
          <p:cNvPr id="15" name="Text Box 194"/>
          <p:cNvSpPr txBox="1">
            <a:spLocks noChangeArrowheads="1"/>
          </p:cNvSpPr>
          <p:nvPr/>
        </p:nvSpPr>
        <p:spPr bwMode="auto">
          <a:xfrm>
            <a:off x="12801600" y="21767630"/>
            <a:ext cx="10972800" cy="3692704"/>
          </a:xfrm>
          <a:prstGeom prst="rect">
            <a:avLst/>
          </a:prstGeom>
          <a:solidFill>
            <a:schemeClr val="bg1"/>
          </a:solidFill>
          <a:ln w="12700">
            <a:solidFill>
              <a:srgbClr val="3865B6"/>
            </a:solidFill>
          </a:ln>
          <a:effectLst/>
        </p:spPr>
        <p:txBody>
          <a:bodyPr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spcAft>
                <a:spcPts val="600"/>
              </a:spcAft>
            </a:pPr>
            <a:r>
              <a:rPr lang="en-US" altLang="zh-CN" sz="2333" dirty="0">
                <a:latin typeface="Times New Roman" panose="02020603050405020304" pitchFamily="18" charset="0"/>
                <a:ea typeface="DengXian" panose="02010600030101010101" pitchFamily="2" charset="-122"/>
                <a:cs typeface="Times New Roman" panose="02020603050405020304" pitchFamily="18" charset="0"/>
              </a:rPr>
              <a:t>Observation normalization: Observation is normalized based on running mean and running std.</a:t>
            </a:r>
          </a:p>
          <a:p>
            <a:pPr algn="just">
              <a:spcAft>
                <a:spcPts val="600"/>
              </a:spcAft>
            </a:pPr>
            <a:r>
              <a:rPr lang="en-US" altLang="zh-CN" sz="2333" dirty="0">
                <a:latin typeface="Times New Roman" panose="02020603050405020304" pitchFamily="18" charset="0"/>
                <a:ea typeface="DengXian" panose="02010600030101010101" pitchFamily="2" charset="-122"/>
                <a:cs typeface="Times New Roman" panose="02020603050405020304" pitchFamily="18" charset="0"/>
              </a:rPr>
              <a:t>Replay Buffer: We used a replay buffer of size 10000 with batch size 64. </a:t>
            </a:r>
          </a:p>
          <a:p>
            <a:pPr algn="just">
              <a:spcAft>
                <a:spcPts val="600"/>
              </a:spcAft>
            </a:pPr>
            <a:r>
              <a:rPr lang="en-US" altLang="zh-CN" sz="2333" dirty="0">
                <a:latin typeface="Times New Roman" panose="02020603050405020304" pitchFamily="18" charset="0"/>
                <a:ea typeface="DengXian" panose="02010600030101010101" pitchFamily="2" charset="-122"/>
                <a:cs typeface="Times New Roman" panose="02020603050405020304" pitchFamily="18" charset="0"/>
              </a:rPr>
              <a:t>Stability optimization: We create copies for the actor and critic networks to calculate the target values. Their weights are updated by the following rule: </a:t>
            </a:r>
            <a:r>
              <a:rPr lang="en-US" altLang="zh-CN" sz="2333" dirty="0" err="1">
                <a:latin typeface="Times New Roman" panose="02020603050405020304" pitchFamily="18" charset="0"/>
                <a:ea typeface="DengXian" panose="02010600030101010101" pitchFamily="2" charset="-122"/>
                <a:cs typeface="Times New Roman" panose="02020603050405020304" pitchFamily="18" charset="0"/>
              </a:rPr>
              <a:t>θ</a:t>
            </a:r>
            <a:r>
              <a:rPr lang="en-US" altLang="zh-CN" sz="2333" dirty="0">
                <a:latin typeface="Times New Roman" panose="02020603050405020304" pitchFamily="18" charset="0"/>
                <a:ea typeface="DengXian" panose="02010600030101010101" pitchFamily="2" charset="-122"/>
                <a:cs typeface="Times New Roman" panose="02020603050405020304" pitchFamily="18" charset="0"/>
              </a:rPr>
              <a:t>′ ← </a:t>
            </a:r>
            <a:r>
              <a:rPr lang="en-US" altLang="zh-CN" sz="2333" dirty="0" err="1">
                <a:latin typeface="Times New Roman" panose="02020603050405020304" pitchFamily="18" charset="0"/>
                <a:ea typeface="DengXian" panose="02010600030101010101" pitchFamily="2" charset="-122"/>
                <a:cs typeface="Times New Roman" panose="02020603050405020304" pitchFamily="18" charset="0"/>
              </a:rPr>
              <a:t>τθ</a:t>
            </a:r>
            <a:r>
              <a:rPr lang="en-US" altLang="zh-CN" sz="2333" dirty="0">
                <a:latin typeface="Times New Roman" panose="02020603050405020304" pitchFamily="18" charset="0"/>
                <a:ea typeface="DengXian" panose="02010600030101010101" pitchFamily="2" charset="-122"/>
                <a:cs typeface="Times New Roman" panose="02020603050405020304" pitchFamily="18" charset="0"/>
              </a:rPr>
              <a:t> + (1 − </a:t>
            </a:r>
            <a:r>
              <a:rPr lang="en-US" altLang="zh-CN" sz="2333" dirty="0" err="1">
                <a:latin typeface="Times New Roman" panose="02020603050405020304" pitchFamily="18" charset="0"/>
                <a:ea typeface="DengXian" panose="02010600030101010101" pitchFamily="2" charset="-122"/>
                <a:cs typeface="Times New Roman" panose="02020603050405020304" pitchFamily="18" charset="0"/>
              </a:rPr>
              <a:t>τ</a:t>
            </a:r>
            <a:r>
              <a:rPr lang="en-US" altLang="zh-CN" sz="2333" dirty="0">
                <a:latin typeface="Times New Roman" panose="02020603050405020304" pitchFamily="18" charset="0"/>
                <a:ea typeface="DengXian" panose="02010600030101010101" pitchFamily="2" charset="-122"/>
                <a:cs typeface="Times New Roman" panose="02020603050405020304" pitchFamily="18" charset="0"/>
              </a:rPr>
              <a:t>)</a:t>
            </a:r>
            <a:r>
              <a:rPr lang="en-US" altLang="zh-CN" sz="2333" dirty="0" err="1">
                <a:latin typeface="Times New Roman" panose="02020603050405020304" pitchFamily="18" charset="0"/>
                <a:ea typeface="DengXian" panose="02010600030101010101" pitchFamily="2" charset="-122"/>
                <a:cs typeface="Times New Roman" panose="02020603050405020304" pitchFamily="18" charset="0"/>
              </a:rPr>
              <a:t>θ</a:t>
            </a:r>
            <a:r>
              <a:rPr lang="en-US" altLang="zh-CN" sz="2333" dirty="0">
                <a:latin typeface="Times New Roman" panose="02020603050405020304" pitchFamily="18" charset="0"/>
                <a:ea typeface="DengXian" panose="02010600030101010101" pitchFamily="2" charset="-122"/>
                <a:cs typeface="Times New Roman" panose="02020603050405020304" pitchFamily="18" charset="0"/>
              </a:rPr>
              <a:t>′ </a:t>
            </a:r>
          </a:p>
          <a:p>
            <a:pPr algn="just">
              <a:spcAft>
                <a:spcPts val="600"/>
              </a:spcAft>
            </a:pPr>
            <a:r>
              <a:rPr lang="en-US" altLang="zh-CN" sz="2333" dirty="0">
                <a:latin typeface="Times New Roman" panose="02020603050405020304" pitchFamily="18" charset="0"/>
                <a:ea typeface="DengXian" panose="02010600030101010101" pitchFamily="2" charset="-122"/>
                <a:cs typeface="Times New Roman" panose="02020603050405020304" pitchFamily="18" charset="0"/>
              </a:rPr>
              <a:t>Adaptive Noise: We add noise to the network for better exploration as </a:t>
            </a:r>
            <a:r>
              <a:rPr lang="en-US" altLang="zh-CN" sz="2333" dirty="0" err="1">
                <a:latin typeface="Times New Roman" panose="02020603050405020304" pitchFamily="18" charset="0"/>
                <a:ea typeface="DengXian" panose="02010600030101010101" pitchFamily="2" charset="-122"/>
                <a:cs typeface="Times New Roman" panose="02020603050405020304" pitchFamily="18" charset="0"/>
              </a:rPr>
              <a:t>open.ai</a:t>
            </a:r>
            <a:r>
              <a:rPr lang="en-US" altLang="zh-CN" sz="2333" dirty="0">
                <a:latin typeface="Times New Roman" panose="02020603050405020304" pitchFamily="18" charset="0"/>
                <a:ea typeface="DengXian" panose="02010600030101010101" pitchFamily="2" charset="-122"/>
                <a:cs typeface="Times New Roman" panose="02020603050405020304" pitchFamily="18" charset="0"/>
              </a:rPr>
              <a:t> suggested.</a:t>
            </a:r>
            <a:r>
              <a:rPr lang="en-US" dirty="0"/>
              <a:t> </a:t>
            </a:r>
            <a:r>
              <a:rPr lang="en-US" sz="2333" dirty="0">
                <a:latin typeface="Times New Roman" panose="02020603050405020304" pitchFamily="18" charset="0"/>
                <a:ea typeface="DengXian" panose="02010600030101010101" pitchFamily="2" charset="-122"/>
                <a:cs typeface="Times New Roman" panose="02020603050405020304" pitchFamily="18" charset="0"/>
              </a:rPr>
              <a:t>Parameter space noise injects randomness directly into the parameters of the agent, altering the types of decisions it makes such that they always fully depend on what the agent currently senses.</a:t>
            </a:r>
            <a:endParaRPr lang="en-US" altLang="zh-CN" sz="2333"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33" name="Rectangle 32"/>
          <p:cNvSpPr/>
          <p:nvPr/>
        </p:nvSpPr>
        <p:spPr>
          <a:xfrm>
            <a:off x="779104" y="2971800"/>
            <a:ext cx="10972800" cy="571500"/>
          </a:xfrm>
          <a:prstGeom prst="rect">
            <a:avLst/>
          </a:prstGeom>
          <a:solidFill>
            <a:srgbClr val="3865B6"/>
          </a:solidFill>
          <a:ln w="12700">
            <a:solidFill>
              <a:srgbClr val="3865B6"/>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latin typeface="Times New Roman" panose="02020603050405020304" pitchFamily="18" charset="0"/>
                <a:cs typeface="Times New Roman" panose="02020603050405020304" pitchFamily="18" charset="0"/>
              </a:rPr>
              <a:t>Introduction</a:t>
            </a:r>
          </a:p>
        </p:txBody>
      </p:sp>
      <p:sp>
        <p:nvSpPr>
          <p:cNvPr id="13" name="Text Box 192"/>
          <p:cNvSpPr txBox="1">
            <a:spLocks noChangeArrowheads="1"/>
          </p:cNvSpPr>
          <p:nvPr/>
        </p:nvSpPr>
        <p:spPr bwMode="auto">
          <a:xfrm>
            <a:off x="12801600" y="3543300"/>
            <a:ext cx="10972800" cy="2102781"/>
          </a:xfrm>
          <a:prstGeom prst="rect">
            <a:avLst/>
          </a:prstGeom>
          <a:solidFill>
            <a:schemeClr val="bg1"/>
          </a:solidFill>
          <a:ln w="12700">
            <a:solidFill>
              <a:srgbClr val="3865B6"/>
            </a:solidFill>
          </a:ln>
          <a:effectLst/>
        </p:spPr>
        <p:txBody>
          <a:bodyPr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spcAft>
                <a:spcPts val="600"/>
              </a:spcAft>
            </a:pPr>
            <a:r>
              <a:rPr lang="en-US" altLang="zh-CN" sz="2333" dirty="0">
                <a:latin typeface="Times New Roman" panose="02020603050405020304" pitchFamily="18" charset="0"/>
                <a:cs typeface="Times New Roman" panose="02020603050405020304" pitchFamily="18" charset="0"/>
              </a:rPr>
              <a:t>DDPG is an actor-critic, model-free algorithm based on the deterministic policy gradient that can operate over continuous action spaces (Lillicrap et al., 2016). </a:t>
            </a:r>
          </a:p>
          <a:p>
            <a:pPr algn="just">
              <a:spcAft>
                <a:spcPts val="600"/>
              </a:spcAft>
            </a:pPr>
            <a:r>
              <a:rPr lang="en-US" altLang="zh-CN" sz="2333" dirty="0">
                <a:latin typeface="Times New Roman" panose="02020603050405020304" pitchFamily="18" charset="0"/>
                <a:cs typeface="Times New Roman" panose="02020603050405020304" pitchFamily="18" charset="0"/>
              </a:rPr>
              <a:t>Our network consists of 2 hidden layers, each have 64 hidden units. We used Adam optimizer with initial learning rate 1e-4 for the critic network and 1e-3 for the actor network.</a:t>
            </a:r>
          </a:p>
        </p:txBody>
      </p:sp>
      <p:sp>
        <p:nvSpPr>
          <p:cNvPr id="34" name="Rectangle 33"/>
          <p:cNvSpPr/>
          <p:nvPr/>
        </p:nvSpPr>
        <p:spPr>
          <a:xfrm>
            <a:off x="12801600" y="2971800"/>
            <a:ext cx="10972800" cy="571500"/>
          </a:xfrm>
          <a:prstGeom prst="rect">
            <a:avLst/>
          </a:prstGeom>
          <a:solidFill>
            <a:srgbClr val="3865B6"/>
          </a:solidFill>
          <a:ln w="12700">
            <a:solidFill>
              <a:srgbClr val="3865B6"/>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latin typeface="Times New Roman" panose="02020603050405020304" pitchFamily="18" charset="0"/>
                <a:cs typeface="Times New Roman" panose="02020603050405020304" pitchFamily="18" charset="0"/>
              </a:rPr>
              <a:t>Deep Deterministic Policy Gradient</a:t>
            </a:r>
          </a:p>
        </p:txBody>
      </p:sp>
      <p:sp>
        <p:nvSpPr>
          <p:cNvPr id="14" name="Text Box 193"/>
          <p:cNvSpPr txBox="1">
            <a:spLocks noChangeArrowheads="1"/>
          </p:cNvSpPr>
          <p:nvPr/>
        </p:nvSpPr>
        <p:spPr bwMode="auto">
          <a:xfrm>
            <a:off x="24860255" y="24099794"/>
            <a:ext cx="10972800" cy="2743854"/>
          </a:xfrm>
          <a:prstGeom prst="rect">
            <a:avLst/>
          </a:prstGeom>
          <a:solidFill>
            <a:schemeClr val="bg1"/>
          </a:solidFill>
          <a:ln w="12700">
            <a:solidFill>
              <a:srgbClr val="3865B6"/>
            </a:solidFill>
          </a:ln>
          <a:effectLst/>
        </p:spPr>
        <p:txBody>
          <a:bodyPr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spcAft>
                <a:spcPts val="600"/>
              </a:spcAft>
            </a:pPr>
            <a:r>
              <a:rPr lang="en-US" sz="2333" dirty="0">
                <a:latin typeface="Times New Roman" panose="02020603050405020304" pitchFamily="18" charset="0"/>
                <a:cs typeface="Times New Roman" panose="02020603050405020304" pitchFamily="18" charset="0"/>
              </a:rPr>
              <a:t>HER is used as an add-on for an existing algorithm such as DDPG to better utilize the sparse and binary reward in the environment. Besides the real goal, HER also treats each state as a pseudo-goal. After each action,  a set of pseudo-goals are samples and the rewards are calculated. HER stores rewards for both the real and pseudo goals in the replay buffer. The reward function  and transitions are known and depend on the goal. This algorithm makes efficient use of the experience, as the agent is able to learn from mistakes — it would succeed if the goal had been the pseudo-goal. (</a:t>
            </a:r>
            <a:r>
              <a:rPr lang="en-US" sz="2333" dirty="0" err="1">
                <a:latin typeface="Times New Roman" panose="02020603050405020304" pitchFamily="18" charset="0"/>
                <a:cs typeface="Times New Roman" panose="02020603050405020304" pitchFamily="18" charset="0"/>
              </a:rPr>
              <a:t>Andrychowicz</a:t>
            </a:r>
            <a:r>
              <a:rPr lang="en-US" sz="2333" dirty="0">
                <a:latin typeface="Times New Roman" panose="02020603050405020304" pitchFamily="18" charset="0"/>
                <a:cs typeface="Times New Roman" panose="02020603050405020304" pitchFamily="18" charset="0"/>
              </a:rPr>
              <a:t>)</a:t>
            </a:r>
          </a:p>
        </p:txBody>
      </p:sp>
      <p:sp>
        <p:nvSpPr>
          <p:cNvPr id="36" name="Rectangle 35"/>
          <p:cNvSpPr/>
          <p:nvPr/>
        </p:nvSpPr>
        <p:spPr>
          <a:xfrm>
            <a:off x="24860255" y="23528293"/>
            <a:ext cx="10972800" cy="571500"/>
          </a:xfrm>
          <a:prstGeom prst="rect">
            <a:avLst/>
          </a:prstGeom>
          <a:solidFill>
            <a:srgbClr val="3865B6"/>
          </a:solidFill>
          <a:ln w="12700">
            <a:solidFill>
              <a:srgbClr val="3865B6"/>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latin typeface="Times New Roman" panose="02020603050405020304" pitchFamily="18" charset="0"/>
                <a:cs typeface="Times New Roman" panose="02020603050405020304" pitchFamily="18" charset="0"/>
              </a:rPr>
              <a:t>Future Works</a:t>
            </a:r>
          </a:p>
        </p:txBody>
      </p:sp>
      <p:sp>
        <p:nvSpPr>
          <p:cNvPr id="11" name="Text Box 190"/>
          <p:cNvSpPr txBox="1">
            <a:spLocks noChangeArrowheads="1"/>
          </p:cNvSpPr>
          <p:nvPr/>
        </p:nvSpPr>
        <p:spPr bwMode="auto">
          <a:xfrm>
            <a:off x="779104" y="3543303"/>
            <a:ext cx="10972800" cy="3897824"/>
          </a:xfrm>
          <a:prstGeom prst="rect">
            <a:avLst/>
          </a:prstGeom>
          <a:solidFill>
            <a:schemeClr val="bg1"/>
          </a:solidFill>
          <a:ln w="12700">
            <a:solidFill>
              <a:srgbClr val="3865B6"/>
            </a:solidFill>
          </a:ln>
          <a:effectLst/>
        </p:spPr>
        <p:txBody>
          <a:bodyPr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spcAft>
                <a:spcPts val="600"/>
              </a:spcAft>
            </a:pPr>
            <a:r>
              <a:rPr lang="en-US" sz="2333" dirty="0">
                <a:latin typeface="Times New Roman" panose="02020603050405020304" pitchFamily="18" charset="0"/>
                <a:cs typeface="Times New Roman" panose="02020603050405020304" pitchFamily="18" charset="0"/>
              </a:rPr>
              <a:t>In this project our goal is to learn a control policy for basic manipulation task. We focus on lifting a target object over a certain height in a KUKA virtual environment. The virtual environment consists of a KUKA robot arm, at least one object, and a table surface, as shown in Figure 1. Our objective is to develop an effective reinforcement learning algorithm suitable for this sparse-reward, continuous-action environment. </a:t>
            </a:r>
          </a:p>
          <a:p>
            <a:pPr algn="just" eaLnBrk="1" hangingPunct="1">
              <a:spcAft>
                <a:spcPts val="600"/>
              </a:spcAft>
            </a:pPr>
            <a:r>
              <a:rPr lang="en-US" sz="2333" dirty="0">
                <a:latin typeface="Times New Roman" panose="02020603050405020304" pitchFamily="18" charset="0"/>
                <a:cs typeface="Times New Roman" panose="02020603050405020304" pitchFamily="18" charset="0"/>
              </a:rPr>
              <a:t>We start with using Dueling Network Architectures for Deep Reinforcement Learning (Dueling DQN) as our baseline, assuming discrete action space. Later, we train the agent using Deep Deterministic Policy Gradient (DDPG) to work with continuous action. Finally we are looking into combining DDPG with Hindsight Experience Replay (HER) for the better performance.</a:t>
            </a:r>
          </a:p>
        </p:txBody>
      </p:sp>
      <p:sp>
        <p:nvSpPr>
          <p:cNvPr id="45" name="Rectangle 44"/>
          <p:cNvSpPr/>
          <p:nvPr/>
        </p:nvSpPr>
        <p:spPr>
          <a:xfrm>
            <a:off x="12801600" y="21196130"/>
            <a:ext cx="10972800" cy="571500"/>
          </a:xfrm>
          <a:prstGeom prst="rect">
            <a:avLst/>
          </a:prstGeom>
          <a:solidFill>
            <a:srgbClr val="3865B6"/>
          </a:solidFill>
          <a:ln w="12700">
            <a:solidFill>
              <a:srgbClr val="3865B6"/>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latin typeface="Times New Roman" panose="02020603050405020304" pitchFamily="18" charset="0"/>
                <a:cs typeface="Times New Roman" panose="02020603050405020304" pitchFamily="18" charset="0"/>
              </a:rPr>
              <a:t>Implementation details</a:t>
            </a:r>
          </a:p>
        </p:txBody>
      </p:sp>
      <p:sp>
        <p:nvSpPr>
          <p:cNvPr id="51" name="Text Box 180"/>
          <p:cNvSpPr txBox="1">
            <a:spLocks noChangeArrowheads="1"/>
          </p:cNvSpPr>
          <p:nvPr/>
        </p:nvSpPr>
        <p:spPr bwMode="auto">
          <a:xfrm>
            <a:off x="4255991" y="11216925"/>
            <a:ext cx="3883479" cy="365475"/>
          </a:xfrm>
          <a:prstGeom prst="rect">
            <a:avLst/>
          </a:prstGeom>
          <a:noFill/>
          <a:ln>
            <a:noFill/>
          </a:ln>
          <a:effectLst/>
          <a:extLst/>
        </p:spPr>
        <p:txBody>
          <a:bodyPr wrap="none" lIns="57140" tIns="28570" rIns="57140" bIns="2857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Times New Roman" panose="02020603050405020304" pitchFamily="18" charset="0"/>
                <a:cs typeface="Times New Roman" panose="02020603050405020304" pitchFamily="18" charset="0"/>
              </a:rPr>
              <a:t>Figure 1.</a:t>
            </a:r>
            <a:r>
              <a:rPr lang="en-US" sz="2000" dirty="0">
                <a:latin typeface="Times New Roman" panose="02020603050405020304" pitchFamily="18" charset="0"/>
                <a:cs typeface="Times New Roman" panose="02020603050405020304" pitchFamily="18" charset="0"/>
              </a:rPr>
              <a:t> Kuka Virtual Environment</a:t>
            </a:r>
          </a:p>
        </p:txBody>
      </p:sp>
      <p:sp>
        <p:nvSpPr>
          <p:cNvPr id="69" name="Text Box 192">
            <a:extLst>
              <a:ext uri="{FF2B5EF4-FFF2-40B4-BE49-F238E27FC236}">
                <a16:creationId xmlns:a16="http://schemas.microsoft.com/office/drawing/2014/main" id="{D17EB8FD-D033-45FE-877E-C9B53A89358B}"/>
              </a:ext>
            </a:extLst>
          </p:cNvPr>
          <p:cNvSpPr txBox="1">
            <a:spLocks noChangeArrowheads="1"/>
          </p:cNvSpPr>
          <p:nvPr/>
        </p:nvSpPr>
        <p:spPr bwMode="auto">
          <a:xfrm>
            <a:off x="779104" y="12236125"/>
            <a:ext cx="10972800" cy="6051875"/>
          </a:xfrm>
          <a:prstGeom prst="rect">
            <a:avLst/>
          </a:prstGeom>
          <a:solidFill>
            <a:schemeClr val="bg1"/>
          </a:solidFill>
          <a:ln w="12700">
            <a:solidFill>
              <a:srgbClr val="3865B6"/>
            </a:solidFill>
          </a:ln>
          <a:effectLst/>
        </p:spPr>
        <p:txBody>
          <a:bodyPr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spcAft>
                <a:spcPts val="600"/>
              </a:spcAft>
            </a:pPr>
            <a:r>
              <a:rPr lang="en-US" altLang="zh-CN" sz="2333" dirty="0">
                <a:latin typeface="Times New Roman" panose="02020603050405020304" pitchFamily="18" charset="0"/>
                <a:cs typeface="Times New Roman" panose="02020603050405020304" pitchFamily="18" charset="0"/>
              </a:rPr>
              <a:t>For our baseline we choose Dueling DQN. We tried to train the agent with basic DQN, but the agent was not able to learn. We have also considered REINFORCE algorithm, but because of the sparse reward in the environment, most of the updates come from the transitions that belongs to the failed trajectory, which makes the agent extremely hard to learn. In contrast to REINFORCE, dueling DQN learns from its memory replay, so the agent is more likely to learn from useful transitions. We also compared two Dueling DQN, one with regular memory replay, and the other with prioritized replay, which sample the transitions with priorities according to its rewards. We believe this way the agent will have a higher probability to learning from the successful trajectories and hence in some extend help with the sparse reward.</a:t>
            </a:r>
          </a:p>
          <a:p>
            <a:pPr algn="just" eaLnBrk="1" hangingPunct="1">
              <a:spcAft>
                <a:spcPts val="600"/>
              </a:spcAft>
            </a:pPr>
            <a:r>
              <a:rPr lang="en-US" altLang="zh-CN" sz="2333" dirty="0">
                <a:latin typeface="Times New Roman" panose="02020603050405020304" pitchFamily="18" charset="0"/>
                <a:cs typeface="Times New Roman" panose="02020603050405020304" pitchFamily="18" charset="0"/>
              </a:rPr>
              <a:t>Another advantage of Dueling DQN is the faster convergence. Its two-stream structure allows the network to better differentiate actions from one another, therefore significantly improves the learning. We found that many states the values of the different actions are very similar, and there are many actions to choose from. DQN only updates Q values for the action it chose at each iteration, whereas Dueling DQN updates all Q(s, a) associated with a given state, resulting faster learning (Mnih, V et al. 2013). </a:t>
            </a:r>
          </a:p>
        </p:txBody>
      </p:sp>
      <p:sp>
        <p:nvSpPr>
          <p:cNvPr id="70" name="Rectangle 69">
            <a:extLst>
              <a:ext uri="{FF2B5EF4-FFF2-40B4-BE49-F238E27FC236}">
                <a16:creationId xmlns:a16="http://schemas.microsoft.com/office/drawing/2014/main" id="{C0B9D620-6490-4E59-A76F-CB74F289D271}"/>
              </a:ext>
            </a:extLst>
          </p:cNvPr>
          <p:cNvSpPr/>
          <p:nvPr/>
        </p:nvSpPr>
        <p:spPr>
          <a:xfrm>
            <a:off x="779104" y="11664624"/>
            <a:ext cx="10972800" cy="571500"/>
          </a:xfrm>
          <a:prstGeom prst="rect">
            <a:avLst/>
          </a:prstGeom>
          <a:solidFill>
            <a:srgbClr val="3865B6"/>
          </a:solidFill>
          <a:ln w="12700">
            <a:solidFill>
              <a:srgbClr val="3865B6"/>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latin typeface="Times New Roman" panose="02020603050405020304" pitchFamily="18" charset="0"/>
                <a:cs typeface="Times New Roman" panose="02020603050405020304" pitchFamily="18" charset="0"/>
              </a:rPr>
              <a:t>Baselines</a:t>
            </a:r>
          </a:p>
        </p:txBody>
      </p:sp>
      <p:sp>
        <p:nvSpPr>
          <p:cNvPr id="71" name="Text Box 194">
            <a:extLst>
              <a:ext uri="{FF2B5EF4-FFF2-40B4-BE49-F238E27FC236}">
                <a16:creationId xmlns:a16="http://schemas.microsoft.com/office/drawing/2014/main" id="{658D5A9D-E958-43E9-9276-2915FBC32492}"/>
              </a:ext>
            </a:extLst>
          </p:cNvPr>
          <p:cNvSpPr txBox="1">
            <a:spLocks noChangeArrowheads="1"/>
          </p:cNvSpPr>
          <p:nvPr/>
        </p:nvSpPr>
        <p:spPr bwMode="auto">
          <a:xfrm>
            <a:off x="24841200" y="3552348"/>
            <a:ext cx="10972800" cy="2461789"/>
          </a:xfrm>
          <a:prstGeom prst="rect">
            <a:avLst/>
          </a:prstGeom>
          <a:solidFill>
            <a:schemeClr val="bg1"/>
          </a:solidFill>
          <a:ln w="12700">
            <a:solidFill>
              <a:srgbClr val="3865B6"/>
            </a:solidFill>
          </a:ln>
          <a:effectLst/>
        </p:spPr>
        <p:txBody>
          <a:bodyPr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spcAft>
                <a:spcPts val="600"/>
              </a:spcAft>
            </a:pPr>
            <a:r>
              <a:rPr lang="en-US" altLang="zh-CN" sz="2333"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We achieved an average successful rate of 50% with 50000 episodes. Compare to our baseline, the successful rate increased slightly but we observe a more stable learning process.</a:t>
            </a:r>
          </a:p>
          <a:p>
            <a:pPr algn="just">
              <a:spcAft>
                <a:spcPts val="600"/>
              </a:spcAft>
            </a:pPr>
            <a:r>
              <a:rPr lang="en-US" altLang="zh-CN" sz="2333"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However, one significant drawback of DDPG is that it can not make full use of the experience, namely, in other words, it suffers from the sparse reward of the environment. Such limitation lead to slow convergence.</a:t>
            </a:r>
          </a:p>
        </p:txBody>
      </p:sp>
      <p:sp>
        <p:nvSpPr>
          <p:cNvPr id="72" name="Rectangle 71">
            <a:extLst>
              <a:ext uri="{FF2B5EF4-FFF2-40B4-BE49-F238E27FC236}">
                <a16:creationId xmlns:a16="http://schemas.microsoft.com/office/drawing/2014/main" id="{3A322E8D-2B51-4BE1-A562-3B8D21D68968}"/>
              </a:ext>
            </a:extLst>
          </p:cNvPr>
          <p:cNvSpPr/>
          <p:nvPr/>
        </p:nvSpPr>
        <p:spPr>
          <a:xfrm>
            <a:off x="24841200" y="2980848"/>
            <a:ext cx="10972800" cy="571500"/>
          </a:xfrm>
          <a:prstGeom prst="rect">
            <a:avLst/>
          </a:prstGeom>
          <a:solidFill>
            <a:srgbClr val="3865B6"/>
          </a:solidFill>
          <a:ln w="12700">
            <a:solidFill>
              <a:srgbClr val="3865B6"/>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latin typeface="Times New Roman" panose="02020603050405020304" pitchFamily="18" charset="0"/>
                <a:cs typeface="Times New Roman" panose="02020603050405020304" pitchFamily="18" charset="0"/>
              </a:rPr>
              <a:t>Results</a:t>
            </a:r>
          </a:p>
        </p:txBody>
      </p:sp>
      <p:sp>
        <p:nvSpPr>
          <p:cNvPr id="76" name="Text Box 180">
            <a:extLst>
              <a:ext uri="{FF2B5EF4-FFF2-40B4-BE49-F238E27FC236}">
                <a16:creationId xmlns:a16="http://schemas.microsoft.com/office/drawing/2014/main" id="{94365E64-5563-4D2B-8700-F3100391A092}"/>
              </a:ext>
            </a:extLst>
          </p:cNvPr>
          <p:cNvSpPr txBox="1">
            <a:spLocks noChangeArrowheads="1"/>
          </p:cNvSpPr>
          <p:nvPr/>
        </p:nvSpPr>
        <p:spPr bwMode="auto">
          <a:xfrm>
            <a:off x="3519473" y="26607943"/>
            <a:ext cx="5492061" cy="3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7140" tIns="28570" rIns="57140" bIns="2857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Times New Roman" panose="02020603050405020304" pitchFamily="18" charset="0"/>
                <a:cs typeface="Times New Roman" panose="02020603050405020304" pitchFamily="18" charset="0"/>
              </a:rPr>
              <a:t>Figure 2.</a:t>
            </a:r>
            <a:r>
              <a:rPr lang="en-US" sz="2000" dirty="0">
                <a:latin typeface="Times New Roman" panose="02020603050405020304" pitchFamily="18" charset="0"/>
                <a:cs typeface="Times New Roman" panose="02020603050405020304" pitchFamily="18" charset="0"/>
              </a:rPr>
              <a:t>  Baseline performance with Dueling DQN</a:t>
            </a:r>
          </a:p>
        </p:txBody>
      </p:sp>
      <p:sp>
        <p:nvSpPr>
          <p:cNvPr id="87" name="Text Box 194">
            <a:extLst>
              <a:ext uri="{FF2B5EF4-FFF2-40B4-BE49-F238E27FC236}">
                <a16:creationId xmlns:a16="http://schemas.microsoft.com/office/drawing/2014/main" id="{147F2EC5-A6E0-4548-ACF2-CF49DF072995}"/>
              </a:ext>
            </a:extLst>
          </p:cNvPr>
          <p:cNvSpPr txBox="1">
            <a:spLocks noChangeArrowheads="1"/>
          </p:cNvSpPr>
          <p:nvPr/>
        </p:nvSpPr>
        <p:spPr bwMode="auto">
          <a:xfrm>
            <a:off x="24841200" y="20028606"/>
            <a:ext cx="10972800" cy="3333695"/>
          </a:xfrm>
          <a:prstGeom prst="rect">
            <a:avLst/>
          </a:prstGeom>
          <a:solidFill>
            <a:schemeClr val="bg1"/>
          </a:solidFill>
          <a:ln w="12700">
            <a:solidFill>
              <a:srgbClr val="3865B6"/>
            </a:solidFill>
          </a:ln>
          <a:effectLst/>
        </p:spPr>
        <p:txBody>
          <a:bodyPr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spcAft>
                <a:spcPts val="600"/>
              </a:spcAft>
            </a:pPr>
            <a:r>
              <a:rPr lang="en-US" sz="2333" b="1" dirty="0">
                <a:latin typeface="Times New Roman" panose="02020603050405020304" pitchFamily="18" charset="0"/>
                <a:cs typeface="Times New Roman" panose="02020603050405020304" pitchFamily="18" charset="0"/>
              </a:rPr>
              <a:t>Reward sparsity</a:t>
            </a:r>
          </a:p>
          <a:p>
            <a:pPr algn="just">
              <a:spcAft>
                <a:spcPts val="600"/>
              </a:spcAft>
            </a:pPr>
            <a:r>
              <a:rPr lang="en-US" sz="2333" dirty="0">
                <a:latin typeface="Times New Roman" panose="02020603050405020304" pitchFamily="18" charset="0"/>
                <a:cs typeface="Times New Roman" panose="02020603050405020304" pitchFamily="18" charset="0"/>
              </a:rPr>
              <a:t>We find the most difficulty comes from the sparsity nature of reward. We assume that since most of the states would receive rewards zero, the agent had hard time telling the different between states and actions, which leads to very slow learning.</a:t>
            </a:r>
          </a:p>
          <a:p>
            <a:pPr algn="just">
              <a:spcAft>
                <a:spcPts val="600"/>
              </a:spcAft>
            </a:pPr>
            <a:r>
              <a:rPr lang="en-US" sz="2333" b="1" dirty="0">
                <a:latin typeface="Times New Roman" panose="02020603050405020304" pitchFamily="18" charset="0"/>
                <a:cs typeface="Times New Roman" panose="02020603050405020304" pitchFamily="18" charset="0"/>
              </a:rPr>
              <a:t>Image input CNN</a:t>
            </a:r>
          </a:p>
          <a:p>
            <a:pPr algn="just">
              <a:spcAft>
                <a:spcPts val="600"/>
              </a:spcAft>
            </a:pPr>
            <a:r>
              <a:rPr lang="en-US" sz="2333" dirty="0">
                <a:latin typeface="Times New Roman" panose="02020603050405020304" pitchFamily="18" charset="0"/>
                <a:cs typeface="Times New Roman" panose="02020603050405020304" pitchFamily="18" charset="0"/>
              </a:rPr>
              <a:t>We also tried to use Raw pixels and CNN output as our observations. Although we assume that this may not provide more information than vectorized observation, our main goal for using CNN is to try to build a end-to-end pipeline.</a:t>
            </a:r>
          </a:p>
        </p:txBody>
      </p:sp>
      <p:sp>
        <p:nvSpPr>
          <p:cNvPr id="88" name="Rectangle 87">
            <a:extLst>
              <a:ext uri="{FF2B5EF4-FFF2-40B4-BE49-F238E27FC236}">
                <a16:creationId xmlns:a16="http://schemas.microsoft.com/office/drawing/2014/main" id="{CB0D680E-696F-446A-A33C-86430FA95381}"/>
              </a:ext>
            </a:extLst>
          </p:cNvPr>
          <p:cNvSpPr/>
          <p:nvPr/>
        </p:nvSpPr>
        <p:spPr>
          <a:xfrm>
            <a:off x="24841200" y="19457106"/>
            <a:ext cx="10972800" cy="571500"/>
          </a:xfrm>
          <a:prstGeom prst="rect">
            <a:avLst/>
          </a:prstGeom>
          <a:solidFill>
            <a:srgbClr val="3865B6"/>
          </a:solidFill>
          <a:ln w="12700">
            <a:solidFill>
              <a:srgbClr val="3865B6"/>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latin typeface="Times New Roman" panose="02020603050405020304" pitchFamily="18" charset="0"/>
                <a:cs typeface="Times New Roman" panose="02020603050405020304" pitchFamily="18" charset="0"/>
              </a:rPr>
              <a:t>Discussions</a:t>
            </a:r>
          </a:p>
        </p:txBody>
      </p:sp>
      <p:sp>
        <p:nvSpPr>
          <p:cNvPr id="28" name="Text Box 123">
            <a:extLst>
              <a:ext uri="{FF2B5EF4-FFF2-40B4-BE49-F238E27FC236}">
                <a16:creationId xmlns:a16="http://schemas.microsoft.com/office/drawing/2014/main" id="{FC518878-F0BC-44DE-8901-3452C6698E45}"/>
              </a:ext>
            </a:extLst>
          </p:cNvPr>
          <p:cNvSpPr txBox="1">
            <a:spLocks noChangeArrowheads="1"/>
          </p:cNvSpPr>
          <p:nvPr/>
        </p:nvSpPr>
        <p:spPr bwMode="auto">
          <a:xfrm>
            <a:off x="0" y="65969"/>
            <a:ext cx="2743200" cy="44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281" tIns="114281" rIns="114281" bIns="114281"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333" dirty="0">
                <a:solidFill>
                  <a:schemeClr val="accent3">
                    <a:lumMod val="20000"/>
                    <a:lumOff val="80000"/>
                  </a:schemeClr>
                </a:solidFill>
                <a:latin typeface="Times New Roman" panose="02020603050405020304" pitchFamily="18" charset="0"/>
                <a:cs typeface="Times New Roman" panose="02020603050405020304" pitchFamily="18" charset="0"/>
              </a:rPr>
              <a:t>Project ID: 23</a:t>
            </a:r>
            <a:endParaRPr lang="en-US" sz="2667"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73" name="Text Box 180">
            <a:extLst>
              <a:ext uri="{FF2B5EF4-FFF2-40B4-BE49-F238E27FC236}">
                <a16:creationId xmlns:a16="http://schemas.microsoft.com/office/drawing/2014/main" id="{B24370C5-0112-4FCC-892A-68C1D70B63D3}"/>
              </a:ext>
            </a:extLst>
          </p:cNvPr>
          <p:cNvSpPr txBox="1">
            <a:spLocks noChangeArrowheads="1"/>
          </p:cNvSpPr>
          <p:nvPr/>
        </p:nvSpPr>
        <p:spPr bwMode="auto">
          <a:xfrm>
            <a:off x="16652543" y="13663000"/>
            <a:ext cx="3268695" cy="3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7140" tIns="28570" rIns="57140" bIns="2857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b="1" dirty="0">
                <a:latin typeface="Times New Roman" panose="02020603050405020304" pitchFamily="18" charset="0"/>
                <a:cs typeface="Times New Roman" panose="02020603050405020304" pitchFamily="18" charset="0"/>
              </a:rPr>
              <a:t>Figure 3.</a:t>
            </a:r>
            <a:r>
              <a:rPr lang="en-US" sz="2000" dirty="0">
                <a:latin typeface="Times New Roman" panose="02020603050405020304" pitchFamily="18" charset="0"/>
                <a:cs typeface="Times New Roman" panose="02020603050405020304" pitchFamily="18" charset="0"/>
              </a:rPr>
              <a:t> DDPG Pseudo Code</a:t>
            </a:r>
          </a:p>
        </p:txBody>
      </p:sp>
      <p:sp>
        <p:nvSpPr>
          <p:cNvPr id="74" name="Text Box 192">
            <a:extLst>
              <a:ext uri="{FF2B5EF4-FFF2-40B4-BE49-F238E27FC236}">
                <a16:creationId xmlns:a16="http://schemas.microsoft.com/office/drawing/2014/main" id="{347587BC-8DD3-45BD-A182-243E68344DC2}"/>
              </a:ext>
            </a:extLst>
          </p:cNvPr>
          <p:cNvSpPr txBox="1">
            <a:spLocks noChangeArrowheads="1"/>
          </p:cNvSpPr>
          <p:nvPr/>
        </p:nvSpPr>
        <p:spPr bwMode="auto">
          <a:xfrm>
            <a:off x="12801600" y="14668500"/>
            <a:ext cx="10972800" cy="2538734"/>
          </a:xfrm>
          <a:prstGeom prst="rect">
            <a:avLst/>
          </a:prstGeom>
          <a:solidFill>
            <a:schemeClr val="bg1"/>
          </a:solidFill>
          <a:ln w="12700">
            <a:solidFill>
              <a:srgbClr val="3865B6"/>
            </a:solidFill>
          </a:ln>
          <a:effectLst/>
        </p:spPr>
        <p:txBody>
          <a:bodyPr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spcAft>
                <a:spcPts val="600"/>
              </a:spcAft>
            </a:pPr>
            <a:r>
              <a:rPr lang="en-US" altLang="zh-CN" sz="2333" dirty="0">
                <a:latin typeface="Times New Roman" panose="02020603050405020304" pitchFamily="18" charset="0"/>
                <a:ea typeface="DengXian" panose="02010600030101010101" pitchFamily="2" charset="-122"/>
                <a:cs typeface="Times New Roman" panose="02020603050405020304" pitchFamily="18" charset="0"/>
              </a:rPr>
              <a:t>We first try to use flattened pixel values as observation for the DDPG, A2C and PPO2 algorithm. The observation space is (32 * 32 * 3), and the results are not desirable.</a:t>
            </a:r>
          </a:p>
          <a:p>
            <a:pPr algn="just">
              <a:spcAft>
                <a:spcPts val="600"/>
              </a:spcAft>
            </a:pPr>
            <a:r>
              <a:rPr lang="en-US" altLang="zh-CN" sz="2333" dirty="0">
                <a:latin typeface="Times New Roman" panose="02020603050405020304" pitchFamily="18" charset="0"/>
                <a:ea typeface="DengXian" panose="02010600030101010101" pitchFamily="2" charset="-122"/>
                <a:cs typeface="Times New Roman" panose="02020603050405020304" pitchFamily="18" charset="0"/>
              </a:rPr>
              <a:t>Then we feed a (192  * 192 * 3) image to the pretrained </a:t>
            </a:r>
            <a:r>
              <a:rPr lang="en-US" altLang="zh-CN" sz="2333" dirty="0" err="1">
                <a:latin typeface="Times New Roman" panose="02020603050405020304" pitchFamily="18" charset="0"/>
                <a:ea typeface="DengXian" panose="02010600030101010101" pitchFamily="2" charset="-122"/>
                <a:cs typeface="Times New Roman" panose="02020603050405020304" pitchFamily="18" charset="0"/>
              </a:rPr>
              <a:t>NasNet</a:t>
            </a:r>
            <a:r>
              <a:rPr lang="en-US" altLang="zh-CN" sz="2333" dirty="0">
                <a:latin typeface="Times New Roman" panose="02020603050405020304" pitchFamily="18" charset="0"/>
                <a:ea typeface="DengXian" panose="02010600030101010101" pitchFamily="2" charset="-122"/>
                <a:cs typeface="Times New Roman" panose="02020603050405020304" pitchFamily="18" charset="0"/>
              </a:rPr>
              <a:t> model. It’s last fully-connected layer outputs 1000 features. The training is slow, not finished.</a:t>
            </a:r>
          </a:p>
          <a:p>
            <a:pPr algn="just">
              <a:spcAft>
                <a:spcPts val="600"/>
              </a:spcAft>
            </a:pPr>
            <a:r>
              <a:rPr lang="en-US" altLang="zh-CN" sz="2333" dirty="0">
                <a:latin typeface="Times New Roman" panose="02020603050405020304" pitchFamily="18" charset="0"/>
                <a:ea typeface="DengXian" panose="02010600030101010101" pitchFamily="2" charset="-122"/>
                <a:cs typeface="Times New Roman" panose="02020603050405020304" pitchFamily="18" charset="0"/>
              </a:rPr>
              <a:t>Finally we use 3-channel Otsu thresholding to transform the colored image to a binary map and locate the item and gripper on pixel indexes, as shown in Figure 4.</a:t>
            </a:r>
          </a:p>
        </p:txBody>
      </p:sp>
      <p:sp>
        <p:nvSpPr>
          <p:cNvPr id="79" name="Rectangle 78">
            <a:extLst>
              <a:ext uri="{FF2B5EF4-FFF2-40B4-BE49-F238E27FC236}">
                <a16:creationId xmlns:a16="http://schemas.microsoft.com/office/drawing/2014/main" id="{41319672-002E-4F69-BFCA-F87650A950D5}"/>
              </a:ext>
            </a:extLst>
          </p:cNvPr>
          <p:cNvSpPr/>
          <p:nvPr/>
        </p:nvSpPr>
        <p:spPr>
          <a:xfrm>
            <a:off x="12801600" y="14097000"/>
            <a:ext cx="10972800" cy="571500"/>
          </a:xfrm>
          <a:prstGeom prst="rect">
            <a:avLst/>
          </a:prstGeom>
          <a:solidFill>
            <a:srgbClr val="3865B6"/>
          </a:solidFill>
          <a:ln w="12700">
            <a:solidFill>
              <a:srgbClr val="3865B6"/>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a:solidFill>
                  <a:schemeClr val="accent3">
                    <a:lumMod val="20000"/>
                    <a:lumOff val="80000"/>
                  </a:schemeClr>
                </a:solidFill>
                <a:latin typeface="Times New Roman" panose="02020603050405020304" pitchFamily="18" charset="0"/>
                <a:cs typeface="Times New Roman" panose="02020603050405020304" pitchFamily="18" charset="0"/>
              </a:rPr>
              <a:t>Image preprocessing</a:t>
            </a:r>
          </a:p>
        </p:txBody>
      </p:sp>
      <p:sp>
        <p:nvSpPr>
          <p:cNvPr id="94" name="Text Box 180">
            <a:extLst>
              <a:ext uri="{FF2B5EF4-FFF2-40B4-BE49-F238E27FC236}">
                <a16:creationId xmlns:a16="http://schemas.microsoft.com/office/drawing/2014/main" id="{E0085C76-FFEC-4B09-A9FC-39E7A04F5D7D}"/>
              </a:ext>
            </a:extLst>
          </p:cNvPr>
          <p:cNvSpPr txBox="1">
            <a:spLocks noChangeArrowheads="1"/>
          </p:cNvSpPr>
          <p:nvPr/>
        </p:nvSpPr>
        <p:spPr bwMode="auto">
          <a:xfrm>
            <a:off x="28282887" y="14325600"/>
            <a:ext cx="4089434" cy="3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7140" tIns="28570" rIns="57140" bIns="2857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b="1" dirty="0">
                <a:latin typeface="Times New Roman" panose="02020603050405020304" pitchFamily="18" charset="0"/>
                <a:cs typeface="Times New Roman" panose="02020603050405020304" pitchFamily="18" charset="0"/>
              </a:rPr>
              <a:t>Figure 5.</a:t>
            </a:r>
            <a:r>
              <a:rPr lang="en-US" sz="2000" dirty="0">
                <a:latin typeface="Times New Roman" panose="02020603050405020304" pitchFamily="18" charset="0"/>
                <a:cs typeface="Times New Roman" panose="02020603050405020304" pitchFamily="18" charset="0"/>
              </a:rPr>
              <a:t> Learning Curve Comparison</a:t>
            </a:r>
          </a:p>
        </p:txBody>
      </p:sp>
      <p:sp>
        <p:nvSpPr>
          <p:cNvPr id="95" name="Text Box 180">
            <a:extLst>
              <a:ext uri="{FF2B5EF4-FFF2-40B4-BE49-F238E27FC236}">
                <a16:creationId xmlns:a16="http://schemas.microsoft.com/office/drawing/2014/main" id="{19AD7E0F-9C32-46EE-ACB9-35D6CB680F72}"/>
              </a:ext>
            </a:extLst>
          </p:cNvPr>
          <p:cNvSpPr txBox="1">
            <a:spLocks noChangeArrowheads="1"/>
          </p:cNvSpPr>
          <p:nvPr/>
        </p:nvSpPr>
        <p:spPr bwMode="auto">
          <a:xfrm>
            <a:off x="28891414" y="19065525"/>
            <a:ext cx="2908341" cy="3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7140" tIns="28570" rIns="57140" bIns="2857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b="1" dirty="0">
                <a:latin typeface="Times New Roman" panose="02020603050405020304" pitchFamily="18" charset="0"/>
                <a:cs typeface="Times New Roman" panose="02020603050405020304" pitchFamily="18" charset="0"/>
              </a:rPr>
              <a:t>Table 1.</a:t>
            </a:r>
            <a:r>
              <a:rPr lang="en-US" sz="2000" dirty="0">
                <a:latin typeface="Times New Roman" panose="02020603050405020304" pitchFamily="18" charset="0"/>
                <a:cs typeface="Times New Roman" panose="02020603050405020304" pitchFamily="18" charset="0"/>
              </a:rPr>
              <a:t> Performance table</a:t>
            </a:r>
          </a:p>
        </p:txBody>
      </p:sp>
      <p:pic>
        <p:nvPicPr>
          <p:cNvPr id="30" name="Picture 29">
            <a:extLst>
              <a:ext uri="{FF2B5EF4-FFF2-40B4-BE49-F238E27FC236}">
                <a16:creationId xmlns:a16="http://schemas.microsoft.com/office/drawing/2014/main" id="{D77A73D2-FD78-0740-A87D-DEF2E1A74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4644" y="7612418"/>
            <a:ext cx="4726172" cy="3532814"/>
          </a:xfrm>
          <a:prstGeom prst="rect">
            <a:avLst/>
          </a:prstGeom>
        </p:spPr>
      </p:pic>
      <p:grpSp>
        <p:nvGrpSpPr>
          <p:cNvPr id="18" name="Group 17">
            <a:extLst>
              <a:ext uri="{FF2B5EF4-FFF2-40B4-BE49-F238E27FC236}">
                <a16:creationId xmlns:a16="http://schemas.microsoft.com/office/drawing/2014/main" id="{2C5401D9-5D16-754B-84E6-E154137629B3}"/>
              </a:ext>
            </a:extLst>
          </p:cNvPr>
          <p:cNvGrpSpPr/>
          <p:nvPr/>
        </p:nvGrpSpPr>
        <p:grpSpPr>
          <a:xfrm>
            <a:off x="24860257" y="6172200"/>
            <a:ext cx="10972798" cy="8236343"/>
            <a:chOff x="19921240" y="6810000"/>
            <a:chExt cx="11684000" cy="8770182"/>
          </a:xfrm>
        </p:grpSpPr>
        <p:pic>
          <p:nvPicPr>
            <p:cNvPr id="3" name="Picture 2">
              <a:extLst>
                <a:ext uri="{FF2B5EF4-FFF2-40B4-BE49-F238E27FC236}">
                  <a16:creationId xmlns:a16="http://schemas.microsoft.com/office/drawing/2014/main" id="{309744AE-0D79-9045-A4D2-0F606B3EEE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1240" y="6813591"/>
              <a:ext cx="5842000" cy="4381500"/>
            </a:xfrm>
            <a:prstGeom prst="rect">
              <a:avLst/>
            </a:prstGeom>
          </p:spPr>
        </p:pic>
        <p:pic>
          <p:nvPicPr>
            <p:cNvPr id="8" name="Picture 7">
              <a:extLst>
                <a:ext uri="{FF2B5EF4-FFF2-40B4-BE49-F238E27FC236}">
                  <a16:creationId xmlns:a16="http://schemas.microsoft.com/office/drawing/2014/main" id="{A3FDFE31-ADB8-FD4B-9D52-84D014D48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63240" y="6810000"/>
              <a:ext cx="5842000" cy="4381500"/>
            </a:xfrm>
            <a:prstGeom prst="rect">
              <a:avLst/>
            </a:prstGeom>
          </p:spPr>
        </p:pic>
        <p:pic>
          <p:nvPicPr>
            <p:cNvPr id="10" name="Picture 9">
              <a:extLst>
                <a:ext uri="{FF2B5EF4-FFF2-40B4-BE49-F238E27FC236}">
                  <a16:creationId xmlns:a16="http://schemas.microsoft.com/office/drawing/2014/main" id="{1ED909B9-E124-754F-82F7-DF936F402C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21240" y="11198682"/>
              <a:ext cx="5842000" cy="4381500"/>
            </a:xfrm>
            <a:prstGeom prst="rect">
              <a:avLst/>
            </a:prstGeom>
          </p:spPr>
        </p:pic>
        <p:pic>
          <p:nvPicPr>
            <p:cNvPr id="16" name="Picture 15">
              <a:extLst>
                <a:ext uri="{FF2B5EF4-FFF2-40B4-BE49-F238E27FC236}">
                  <a16:creationId xmlns:a16="http://schemas.microsoft.com/office/drawing/2014/main" id="{BB6F9BBA-8AC6-6846-847C-5E1947AC83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763240" y="11198682"/>
              <a:ext cx="5842000" cy="4381500"/>
            </a:xfrm>
            <a:prstGeom prst="rect">
              <a:avLst/>
            </a:prstGeom>
          </p:spPr>
        </p:pic>
      </p:grpSp>
      <p:pic>
        <p:nvPicPr>
          <p:cNvPr id="20" name="Picture 19">
            <a:extLst>
              <a:ext uri="{FF2B5EF4-FFF2-40B4-BE49-F238E27FC236}">
                <a16:creationId xmlns:a16="http://schemas.microsoft.com/office/drawing/2014/main" id="{6B46C0E8-2FBE-7449-BC7F-FDB315F3FC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801600" y="5791901"/>
            <a:ext cx="11433875" cy="7838424"/>
          </a:xfrm>
          <a:prstGeom prst="rect">
            <a:avLst/>
          </a:prstGeom>
        </p:spPr>
      </p:pic>
      <p:grpSp>
        <p:nvGrpSpPr>
          <p:cNvPr id="38" name="Group 37">
            <a:extLst>
              <a:ext uri="{FF2B5EF4-FFF2-40B4-BE49-F238E27FC236}">
                <a16:creationId xmlns:a16="http://schemas.microsoft.com/office/drawing/2014/main" id="{15E3D252-F17C-4A32-A532-9A6591BB00FA}"/>
              </a:ext>
            </a:extLst>
          </p:cNvPr>
          <p:cNvGrpSpPr/>
          <p:nvPr/>
        </p:nvGrpSpPr>
        <p:grpSpPr>
          <a:xfrm>
            <a:off x="13191491" y="17449800"/>
            <a:ext cx="10193018" cy="3323987"/>
            <a:chOff x="12895582" y="17997241"/>
            <a:chExt cx="10193018" cy="3323987"/>
          </a:xfrm>
        </p:grpSpPr>
        <p:pic>
          <p:nvPicPr>
            <p:cNvPr id="39" name="Picture 38">
              <a:extLst>
                <a:ext uri="{FF2B5EF4-FFF2-40B4-BE49-F238E27FC236}">
                  <a16:creationId xmlns:a16="http://schemas.microsoft.com/office/drawing/2014/main" id="{F97C406F-6988-4B3C-816F-8BBFB0C1E67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95582" y="18058671"/>
              <a:ext cx="3315455" cy="3201129"/>
            </a:xfrm>
            <a:prstGeom prst="rect">
              <a:avLst/>
            </a:prstGeom>
          </p:spPr>
        </p:pic>
        <p:cxnSp>
          <p:nvCxnSpPr>
            <p:cNvPr id="40" name="Straight Arrow Connector 39">
              <a:extLst>
                <a:ext uri="{FF2B5EF4-FFF2-40B4-BE49-F238E27FC236}">
                  <a16:creationId xmlns:a16="http://schemas.microsoft.com/office/drawing/2014/main" id="{7AF44C2E-476A-4B48-86C1-8694668DD49D}"/>
                </a:ext>
              </a:extLst>
            </p:cNvPr>
            <p:cNvCxnSpPr>
              <a:stCxn id="46" idx="3"/>
            </p:cNvCxnSpPr>
            <p:nvPr/>
          </p:nvCxnSpPr>
          <p:spPr>
            <a:xfrm>
              <a:off x="20039710" y="19639456"/>
              <a:ext cx="65054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9401EB9E-C1A5-464B-B3C4-5B9C14F5E881}"/>
                </a:ext>
              </a:extLst>
            </p:cNvPr>
            <p:cNvCxnSpPr/>
            <p:nvPr/>
          </p:nvCxnSpPr>
          <p:spPr>
            <a:xfrm>
              <a:off x="16211037" y="19639456"/>
              <a:ext cx="62827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42" name="Group 41">
              <a:extLst>
                <a:ext uri="{FF2B5EF4-FFF2-40B4-BE49-F238E27FC236}">
                  <a16:creationId xmlns:a16="http://schemas.microsoft.com/office/drawing/2014/main" id="{84453565-4D8B-4712-BE4D-E3F6B8BDB9CC}"/>
                </a:ext>
              </a:extLst>
            </p:cNvPr>
            <p:cNvGrpSpPr/>
            <p:nvPr/>
          </p:nvGrpSpPr>
          <p:grpSpPr>
            <a:xfrm>
              <a:off x="16724255" y="18038891"/>
              <a:ext cx="3315455" cy="3201129"/>
              <a:chOff x="23393400" y="11126009"/>
              <a:chExt cx="3315455" cy="3201129"/>
            </a:xfrm>
          </p:grpSpPr>
          <p:pic>
            <p:nvPicPr>
              <p:cNvPr id="46" name="Picture 45" descr="A close up of a logo&#10;&#10;Description automatically generated">
                <a:extLst>
                  <a:ext uri="{FF2B5EF4-FFF2-40B4-BE49-F238E27FC236}">
                    <a16:creationId xmlns:a16="http://schemas.microsoft.com/office/drawing/2014/main" id="{D700BF78-E10F-4139-8D53-FD93CFD6D21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393400" y="11126009"/>
                <a:ext cx="3315455" cy="3201129"/>
              </a:xfrm>
              <a:prstGeom prst="rect">
                <a:avLst/>
              </a:prstGeom>
            </p:spPr>
          </p:pic>
          <p:sp>
            <p:nvSpPr>
              <p:cNvPr id="47" name="Rectangle 46">
                <a:extLst>
                  <a:ext uri="{FF2B5EF4-FFF2-40B4-BE49-F238E27FC236}">
                    <a16:creationId xmlns:a16="http://schemas.microsoft.com/office/drawing/2014/main" id="{7D0E6A61-44D4-4AE2-A3BC-403BEE7788EC}"/>
                  </a:ext>
                </a:extLst>
              </p:cNvPr>
              <p:cNvSpPr/>
              <p:nvPr/>
            </p:nvSpPr>
            <p:spPr>
              <a:xfrm>
                <a:off x="25146000" y="12801600"/>
                <a:ext cx="685800" cy="56862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Connector 47">
                <a:extLst>
                  <a:ext uri="{FF2B5EF4-FFF2-40B4-BE49-F238E27FC236}">
                    <a16:creationId xmlns:a16="http://schemas.microsoft.com/office/drawing/2014/main" id="{0C5698AD-980C-448B-9F63-F255A871CD56}"/>
                  </a:ext>
                </a:extLst>
              </p:cNvPr>
              <p:cNvCxnSpPr>
                <a:stCxn id="47" idx="0"/>
                <a:endCxn id="47" idx="2"/>
              </p:cNvCxnSpPr>
              <p:nvPr/>
            </p:nvCxnSpPr>
            <p:spPr>
              <a:xfrm>
                <a:off x="25488900" y="12801600"/>
                <a:ext cx="0" cy="5686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8067108-E954-4226-87B0-55F80F33074E}"/>
                  </a:ext>
                </a:extLst>
              </p:cNvPr>
              <p:cNvCxnSpPr>
                <a:stCxn id="47" idx="1"/>
                <a:endCxn id="47" idx="3"/>
              </p:cNvCxnSpPr>
              <p:nvPr/>
            </p:nvCxnSpPr>
            <p:spPr>
              <a:xfrm>
                <a:off x="25146000" y="13085913"/>
                <a:ext cx="68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D538F29D-E2C0-44B3-849E-BA8E6898A61B}"/>
                </a:ext>
              </a:extLst>
            </p:cNvPr>
            <p:cNvSpPr txBox="1"/>
            <p:nvPr/>
          </p:nvSpPr>
          <p:spPr>
            <a:xfrm>
              <a:off x="16024380" y="18927933"/>
              <a:ext cx="1061957" cy="646331"/>
            </a:xfrm>
            <a:prstGeom prst="rect">
              <a:avLst/>
            </a:prstGeom>
            <a:noFill/>
          </p:spPr>
          <p:txBody>
            <a:bodyPr wrap="none" rtlCol="0">
              <a:spAutoFit/>
            </a:bodyPr>
            <a:lstStyle/>
            <a:p>
              <a:pPr algn="ctr"/>
              <a:r>
                <a:rPr lang="en-US" sz="1200" b="1" dirty="0">
                  <a:latin typeface="Times New Roman" panose="02020603050405020304" pitchFamily="18" charset="0"/>
                  <a:cs typeface="Times New Roman" panose="02020603050405020304" pitchFamily="18" charset="0"/>
                </a:rPr>
                <a:t>3-channel</a:t>
              </a:r>
            </a:p>
            <a:p>
              <a:pPr algn="ctr"/>
              <a:r>
                <a:rPr lang="en-US" sz="1200" b="1" dirty="0">
                  <a:latin typeface="Times New Roman" panose="02020603050405020304" pitchFamily="18" charset="0"/>
                  <a:cs typeface="Times New Roman" panose="02020603050405020304" pitchFamily="18" charset="0"/>
                </a:rPr>
                <a:t>Otsu</a:t>
              </a:r>
            </a:p>
            <a:p>
              <a:pPr algn="ctr"/>
              <a:r>
                <a:rPr lang="en-US" sz="1200" b="1" dirty="0">
                  <a:latin typeface="Times New Roman" panose="02020603050405020304" pitchFamily="18" charset="0"/>
                  <a:cs typeface="Times New Roman" panose="02020603050405020304" pitchFamily="18" charset="0"/>
                </a:rPr>
                <a:t>Thresholding</a:t>
              </a:r>
            </a:p>
          </p:txBody>
        </p:sp>
        <p:sp>
          <p:nvSpPr>
            <p:cNvPr id="44" name="TextBox 43">
              <a:extLst>
                <a:ext uri="{FF2B5EF4-FFF2-40B4-BE49-F238E27FC236}">
                  <a16:creationId xmlns:a16="http://schemas.microsoft.com/office/drawing/2014/main" id="{64C2CAB0-B0B4-427C-9204-E7EC8E688B28}"/>
                </a:ext>
              </a:extLst>
            </p:cNvPr>
            <p:cNvSpPr txBox="1"/>
            <p:nvPr/>
          </p:nvSpPr>
          <p:spPr>
            <a:xfrm>
              <a:off x="20550726" y="17997241"/>
              <a:ext cx="2537874" cy="3323987"/>
            </a:xfrm>
            <a:prstGeom prst="rect">
              <a:avLst/>
            </a:prstGeom>
            <a:noFill/>
          </p:spPr>
          <p:txBody>
            <a:bodyPr wrap="none" rtlCol="0">
              <a:spAutoFit/>
            </a:bodyPr>
            <a:lstStyle/>
            <a:p>
              <a:pPr algn="ctr"/>
              <a:r>
                <a:rPr lang="en-US" sz="3000" dirty="0" err="1">
                  <a:latin typeface="Times New Roman" panose="02020603050405020304" pitchFamily="18" charset="0"/>
                  <a:cs typeface="Times New Roman" panose="02020603050405020304" pitchFamily="18" charset="0"/>
                </a:rPr>
                <a:t>Obs</a:t>
              </a:r>
              <a:r>
                <a:rPr lang="en-US" sz="3000" dirty="0">
                  <a:latin typeface="Times New Roman" panose="02020603050405020304" pitchFamily="18" charset="0"/>
                  <a:cs typeface="Times New Roman" panose="02020603050405020304" pitchFamily="18" charset="0"/>
                </a:rPr>
                <a:t>(</a:t>
              </a:r>
            </a:p>
            <a:p>
              <a:pPr algn="ctr"/>
              <a:r>
                <a:rPr lang="en-US" sz="3000" dirty="0" err="1">
                  <a:latin typeface="Times New Roman" panose="02020603050405020304" pitchFamily="18" charset="0"/>
                  <a:cs typeface="Times New Roman" panose="02020603050405020304" pitchFamily="18" charset="0"/>
                </a:rPr>
                <a:t>Item_x</a:t>
              </a:r>
              <a:r>
                <a:rPr lang="en-US" sz="3000" dirty="0">
                  <a:latin typeface="Times New Roman" panose="02020603050405020304" pitchFamily="18" charset="0"/>
                  <a:cs typeface="Times New Roman" panose="02020603050405020304" pitchFamily="18" charset="0"/>
                </a:rPr>
                <a:t>,</a:t>
              </a:r>
            </a:p>
            <a:p>
              <a:pPr algn="ctr"/>
              <a:r>
                <a:rPr lang="en-US" sz="3000" dirty="0" err="1">
                  <a:latin typeface="Times New Roman" panose="02020603050405020304" pitchFamily="18" charset="0"/>
                  <a:cs typeface="Times New Roman" panose="02020603050405020304" pitchFamily="18" charset="0"/>
                </a:rPr>
                <a:t>Item_y</a:t>
              </a:r>
              <a:r>
                <a:rPr lang="en-US" sz="3000" dirty="0">
                  <a:latin typeface="Times New Roman" panose="02020603050405020304" pitchFamily="18" charset="0"/>
                  <a:cs typeface="Times New Roman" panose="02020603050405020304" pitchFamily="18" charset="0"/>
                </a:rPr>
                <a:t>,</a:t>
              </a:r>
            </a:p>
            <a:p>
              <a:pPr algn="ctr"/>
              <a:r>
                <a:rPr lang="en-US" sz="3000" dirty="0" err="1">
                  <a:latin typeface="Times New Roman" panose="02020603050405020304" pitchFamily="18" charset="0"/>
                  <a:cs typeface="Times New Roman" panose="02020603050405020304" pitchFamily="18" charset="0"/>
                </a:rPr>
                <a:t>Gripper_x</a:t>
              </a:r>
              <a:r>
                <a:rPr lang="en-US" sz="3000" dirty="0">
                  <a:latin typeface="Times New Roman" panose="02020603050405020304" pitchFamily="18" charset="0"/>
                  <a:cs typeface="Times New Roman" panose="02020603050405020304" pitchFamily="18" charset="0"/>
                </a:rPr>
                <a:t>,</a:t>
              </a:r>
            </a:p>
            <a:p>
              <a:pPr algn="ctr"/>
              <a:r>
                <a:rPr lang="en-US" sz="3000" dirty="0" err="1">
                  <a:latin typeface="Times New Roman" panose="02020603050405020304" pitchFamily="18" charset="0"/>
                  <a:cs typeface="Times New Roman" panose="02020603050405020304" pitchFamily="18" charset="0"/>
                </a:rPr>
                <a:t>Gripper_y</a:t>
              </a:r>
              <a:r>
                <a:rPr lang="en-US" sz="3000" dirty="0">
                  <a:latin typeface="Times New Roman" panose="02020603050405020304" pitchFamily="18" charset="0"/>
                  <a:cs typeface="Times New Roman" panose="02020603050405020304" pitchFamily="18" charset="0"/>
                </a:rPr>
                <a:t>,</a:t>
              </a:r>
            </a:p>
            <a:p>
              <a:pPr algn="ctr"/>
              <a:r>
                <a:rPr lang="en-US" sz="3000" dirty="0" err="1">
                  <a:latin typeface="Times New Roman" panose="02020603050405020304" pitchFamily="18" charset="0"/>
                  <a:cs typeface="Times New Roman" panose="02020603050405020304" pitchFamily="18" charset="0"/>
                </a:rPr>
                <a:t>Gripper_z</a:t>
              </a:r>
              <a:r>
                <a:rPr lang="en-US" sz="3000" dirty="0">
                  <a:latin typeface="Times New Roman" panose="02020603050405020304" pitchFamily="18" charset="0"/>
                  <a:cs typeface="Times New Roman" panose="02020603050405020304" pitchFamily="18" charset="0"/>
                </a:rPr>
                <a:t>,</a:t>
              </a:r>
            </a:p>
            <a:p>
              <a:pPr algn="ctr"/>
              <a:r>
                <a:rPr lang="en-US" sz="3000" dirty="0" err="1">
                  <a:latin typeface="Times New Roman" panose="02020603050405020304" pitchFamily="18" charset="0"/>
                  <a:cs typeface="Times New Roman" panose="02020603050405020304" pitchFamily="18" charset="0"/>
                </a:rPr>
                <a:t>Gripper_angle</a:t>
              </a:r>
              <a:r>
                <a:rPr lang="en-US" sz="3000" dirty="0">
                  <a:latin typeface="Times New Roman" panose="02020603050405020304" pitchFamily="18" charset="0"/>
                  <a:cs typeface="Times New Roman" panose="02020603050405020304" pitchFamily="18" charset="0"/>
                </a:rPr>
                <a:t>)</a:t>
              </a:r>
            </a:p>
          </p:txBody>
        </p:sp>
      </p:grpSp>
      <p:sp>
        <p:nvSpPr>
          <p:cNvPr id="50" name="Text Box 180">
            <a:extLst>
              <a:ext uri="{FF2B5EF4-FFF2-40B4-BE49-F238E27FC236}">
                <a16:creationId xmlns:a16="http://schemas.microsoft.com/office/drawing/2014/main" id="{30DF4DC5-4929-47BF-89F2-C0B77E6A8FD0}"/>
              </a:ext>
            </a:extLst>
          </p:cNvPr>
          <p:cNvSpPr txBox="1">
            <a:spLocks noChangeArrowheads="1"/>
          </p:cNvSpPr>
          <p:nvPr/>
        </p:nvSpPr>
        <p:spPr bwMode="auto">
          <a:xfrm>
            <a:off x="15253429" y="20712359"/>
            <a:ext cx="6069142" cy="3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7140" tIns="28570" rIns="57140" bIns="2857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b="1" dirty="0">
                <a:latin typeface="Times New Roman" panose="02020603050405020304" pitchFamily="18" charset="0"/>
                <a:cs typeface="Times New Roman" panose="02020603050405020304" pitchFamily="18" charset="0"/>
              </a:rPr>
              <a:t>Figure 4.  </a:t>
            </a:r>
            <a:r>
              <a:rPr lang="en-US" sz="2000" dirty="0">
                <a:latin typeface="Times New Roman" panose="02020603050405020304" pitchFamily="18" charset="0"/>
                <a:cs typeface="Times New Roman" panose="02020603050405020304" pitchFamily="18" charset="0"/>
              </a:rPr>
              <a:t>Attempt to convert image observation to vector</a:t>
            </a:r>
          </a:p>
        </p:txBody>
      </p:sp>
      <p:graphicFrame>
        <p:nvGraphicFramePr>
          <p:cNvPr id="2" name="Table 1">
            <a:extLst>
              <a:ext uri="{FF2B5EF4-FFF2-40B4-BE49-F238E27FC236}">
                <a16:creationId xmlns:a16="http://schemas.microsoft.com/office/drawing/2014/main" id="{02275E9E-2D11-416D-9BC5-C68038D6E5B3}"/>
              </a:ext>
            </a:extLst>
          </p:cNvPr>
          <p:cNvGraphicFramePr>
            <a:graphicFrameLocks noGrp="1"/>
          </p:cNvGraphicFramePr>
          <p:nvPr>
            <p:extLst>
              <p:ext uri="{D42A27DB-BD31-4B8C-83A1-F6EECF244321}">
                <p14:modId xmlns:p14="http://schemas.microsoft.com/office/powerpoint/2010/main" val="3215928794"/>
              </p:ext>
            </p:extLst>
          </p:nvPr>
        </p:nvGraphicFramePr>
        <p:xfrm>
          <a:off x="24860256" y="15046556"/>
          <a:ext cx="10972801" cy="4018973"/>
        </p:xfrm>
        <a:graphic>
          <a:graphicData uri="http://schemas.openxmlformats.org/drawingml/2006/table">
            <a:tbl>
              <a:tblPr>
                <a:tableStyleId>{5C22544A-7EE6-4342-B048-85BDC9FD1C3A}</a:tableStyleId>
              </a:tblPr>
              <a:tblGrid>
                <a:gridCol w="1454421">
                  <a:extLst>
                    <a:ext uri="{9D8B030D-6E8A-4147-A177-3AD203B41FA5}">
                      <a16:colId xmlns:a16="http://schemas.microsoft.com/office/drawing/2014/main" val="2485915088"/>
                    </a:ext>
                  </a:extLst>
                </a:gridCol>
                <a:gridCol w="1793786">
                  <a:extLst>
                    <a:ext uri="{9D8B030D-6E8A-4147-A177-3AD203B41FA5}">
                      <a16:colId xmlns:a16="http://schemas.microsoft.com/office/drawing/2014/main" val="2762692825"/>
                    </a:ext>
                  </a:extLst>
                </a:gridCol>
                <a:gridCol w="1454421">
                  <a:extLst>
                    <a:ext uri="{9D8B030D-6E8A-4147-A177-3AD203B41FA5}">
                      <a16:colId xmlns:a16="http://schemas.microsoft.com/office/drawing/2014/main" val="1203037948"/>
                    </a:ext>
                  </a:extLst>
                </a:gridCol>
                <a:gridCol w="1535223">
                  <a:extLst>
                    <a:ext uri="{9D8B030D-6E8A-4147-A177-3AD203B41FA5}">
                      <a16:colId xmlns:a16="http://schemas.microsoft.com/office/drawing/2014/main" val="2082712947"/>
                    </a:ext>
                  </a:extLst>
                </a:gridCol>
                <a:gridCol w="1454421">
                  <a:extLst>
                    <a:ext uri="{9D8B030D-6E8A-4147-A177-3AD203B41FA5}">
                      <a16:colId xmlns:a16="http://schemas.microsoft.com/office/drawing/2014/main" val="718690476"/>
                    </a:ext>
                  </a:extLst>
                </a:gridCol>
                <a:gridCol w="3280529">
                  <a:extLst>
                    <a:ext uri="{9D8B030D-6E8A-4147-A177-3AD203B41FA5}">
                      <a16:colId xmlns:a16="http://schemas.microsoft.com/office/drawing/2014/main" val="171337995"/>
                    </a:ext>
                  </a:extLst>
                </a:gridCol>
              </a:tblGrid>
              <a:tr h="434099">
                <a:tc gridSpan="2">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Experiments</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Environment</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algn="ctr" fontAlgn="ctr"/>
                      <a:r>
                        <a:rPr lang="en-US" sz="1800" b="1" u="none" strike="noStrike">
                          <a:effectLst/>
                          <a:latin typeface="Times New Roman" panose="02020603050405020304" pitchFamily="18" charset="0"/>
                          <a:cs typeface="Times New Roman" panose="02020603050405020304" pitchFamily="18" charset="0"/>
                        </a:rPr>
                        <a:t> </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3683669"/>
                  </a:ext>
                </a:extLst>
              </a:tr>
              <a:tr h="434099">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Algorithm</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Features</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800" b="1" u="none" strike="noStrike">
                          <a:effectLst/>
                          <a:latin typeface="Times New Roman" panose="02020603050405020304" pitchFamily="18" charset="0"/>
                          <a:cs typeface="Times New Roman" panose="02020603050405020304" pitchFamily="18" charset="0"/>
                        </a:rPr>
                        <a:t>Action space</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800" b="1" u="none" strike="noStrike">
                          <a:effectLst/>
                          <a:latin typeface="Times New Roman" panose="02020603050405020304" pitchFamily="18" charset="0"/>
                          <a:cs typeface="Times New Roman" panose="02020603050405020304" pitchFamily="18" charset="0"/>
                        </a:rPr>
                        <a:t>Observation</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800" b="1" u="none" strike="noStrike">
                          <a:effectLst/>
                          <a:latin typeface="Times New Roman" panose="02020603050405020304" pitchFamily="18" charset="0"/>
                          <a:cs typeface="Times New Roman" panose="02020603050405020304" pitchFamily="18" charset="0"/>
                        </a:rPr>
                        <a:t>Height hack</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Ave. Reward per 100 epi.</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9578565"/>
                  </a:ext>
                </a:extLst>
              </a:tr>
              <a:tr h="434099">
                <a:tc rowSpan="3">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DDPG</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noFill/>
                  </a:tcPr>
                </a:tc>
                <a:tc rowSpan="3">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Continuous</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Vector</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FALSE</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0.4~0.6</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69275436"/>
                  </a:ext>
                </a:extLst>
              </a:tr>
              <a:tr h="434099">
                <a:tc vMerge="1">
                  <a:txBody>
                    <a:bodyPr/>
                    <a:lstStyle/>
                    <a:p>
                      <a:endParaRPr lang="en-US"/>
                    </a:p>
                  </a:txBody>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Raw pixels</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vMerge="1">
                  <a:txBody>
                    <a:bodyPr/>
                    <a:lstStyle/>
                    <a:p>
                      <a:endParaRPr lang="en-US"/>
                    </a:p>
                  </a:txBody>
                  <a:tcPr/>
                </a:tc>
                <a:tc>
                  <a:txBody>
                    <a:bodyPr/>
                    <a:lstStyle/>
                    <a:p>
                      <a:pPr algn="ctr" fontAlgn="ctr"/>
                      <a:r>
                        <a:rPr lang="en-US" sz="1800" b="1" u="none" strike="noStrike">
                          <a:effectLst/>
                          <a:latin typeface="Times New Roman" panose="02020603050405020304" pitchFamily="18" charset="0"/>
                          <a:cs typeface="Times New Roman" panose="02020603050405020304" pitchFamily="18" charset="0"/>
                        </a:rPr>
                        <a:t>Image</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US" sz="1800" b="1" u="none" strike="noStrike">
                          <a:effectLst/>
                          <a:latin typeface="Times New Roman" panose="02020603050405020304" pitchFamily="18" charset="0"/>
                          <a:cs typeface="Times New Roman" panose="02020603050405020304" pitchFamily="18" charset="0"/>
                        </a:rPr>
                        <a:t>TRUE</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0.02~0.08</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365764922"/>
                  </a:ext>
                </a:extLst>
              </a:tr>
              <a:tr h="546181">
                <a:tc vMerge="1">
                  <a:txBody>
                    <a:bodyPr/>
                    <a:lstStyle/>
                    <a:p>
                      <a:endParaRPr lang="en-US"/>
                    </a:p>
                  </a:txBody>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CNN</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noFill/>
                  </a:tcPr>
                </a:tc>
                <a:tc vMerge="1">
                  <a:txBody>
                    <a:bodyPr/>
                    <a:lstStyle/>
                    <a:p>
                      <a:endParaRPr lang="en-US"/>
                    </a:p>
                  </a:txBody>
                  <a:tcPr/>
                </a:tc>
                <a:tc>
                  <a:txBody>
                    <a:bodyPr/>
                    <a:lstStyle/>
                    <a:p>
                      <a:pPr algn="ctr" fontAlgn="ctr"/>
                      <a:r>
                        <a:rPr lang="en-US" sz="1800" b="1" u="none" strike="noStrike" dirty="0" err="1">
                          <a:effectLst/>
                          <a:latin typeface="Times New Roman" panose="02020603050405020304" pitchFamily="18" charset="0"/>
                          <a:cs typeface="Times New Roman" panose="02020603050405020304" pitchFamily="18" charset="0"/>
                        </a:rPr>
                        <a:t>Conved_Image</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FALSE</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~0.02(not finished)</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2867674"/>
                  </a:ext>
                </a:extLst>
              </a:tr>
              <a:tr h="434099">
                <a:tc rowSpan="2">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Dueling-DQN</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noFill/>
                  </a:tcPr>
                </a:tc>
                <a:tc rowSpan="2">
                  <a:txBody>
                    <a:bodyPr/>
                    <a:lstStyle/>
                    <a:p>
                      <a:pPr algn="ctr" fontAlgn="ctr"/>
                      <a:r>
                        <a:rPr lang="en-US" sz="1800" b="1" u="none" strike="noStrike">
                          <a:effectLst/>
                          <a:latin typeface="Times New Roman" panose="02020603050405020304" pitchFamily="18" charset="0"/>
                          <a:cs typeface="Times New Roman" panose="02020603050405020304" pitchFamily="18" charset="0"/>
                        </a:rPr>
                        <a:t>Discrete</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a:effectLst/>
                          <a:latin typeface="Times New Roman" panose="02020603050405020304" pitchFamily="18" charset="0"/>
                          <a:cs typeface="Times New Roman" panose="02020603050405020304" pitchFamily="18" charset="0"/>
                        </a:rPr>
                        <a:t>Vector</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TRUE</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0.3~0.4</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11739463"/>
                  </a:ext>
                </a:extLst>
              </a:tr>
              <a:tr h="434099">
                <a:tc vMerge="1">
                  <a:txBody>
                    <a:bodyPr/>
                    <a:lstStyle/>
                    <a:p>
                      <a:endParaRPr lang="en-US"/>
                    </a:p>
                  </a:txBody>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Prioritized replay</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noFill/>
                  </a:tcPr>
                </a:tc>
                <a:tc vMerge="1">
                  <a:txBody>
                    <a:bodyPr/>
                    <a:lstStyle/>
                    <a:p>
                      <a:endParaRPr lang="en-US"/>
                    </a:p>
                  </a:txBody>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Vector</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TRUE</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0.4~0.5</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099186"/>
                  </a:ext>
                </a:extLst>
              </a:tr>
              <a:tr h="434099">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PPO2</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Raw pixels</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a:effectLst/>
                          <a:latin typeface="Times New Roman" panose="02020603050405020304" pitchFamily="18" charset="0"/>
                          <a:cs typeface="Times New Roman" panose="02020603050405020304" pitchFamily="18" charset="0"/>
                        </a:rPr>
                        <a:t>Continuous</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Image</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TRUE</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0.04~0.05</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9843848"/>
                  </a:ext>
                </a:extLst>
              </a:tr>
              <a:tr h="434099">
                <a:tc>
                  <a:txBody>
                    <a:bodyPr/>
                    <a:lstStyle/>
                    <a:p>
                      <a:pPr algn="ctr" fontAlgn="ctr"/>
                      <a:r>
                        <a:rPr lang="en-US" sz="1800" b="1" u="none" strike="noStrike">
                          <a:effectLst/>
                          <a:latin typeface="Times New Roman" panose="02020603050405020304" pitchFamily="18" charset="0"/>
                          <a:cs typeface="Times New Roman" panose="02020603050405020304" pitchFamily="18" charset="0"/>
                        </a:rPr>
                        <a:t>Actor Critic</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Raw pixels</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Continuous</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Image</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a:effectLst/>
                          <a:latin typeface="Times New Roman" panose="02020603050405020304" pitchFamily="18" charset="0"/>
                          <a:cs typeface="Times New Roman" panose="02020603050405020304" pitchFamily="18" charset="0"/>
                        </a:rPr>
                        <a:t>TRUE</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0.06~0.08</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139487"/>
                  </a:ext>
                </a:extLst>
              </a:tr>
            </a:tbl>
          </a:graphicData>
        </a:graphic>
      </p:graphicFrame>
      <p:grpSp>
        <p:nvGrpSpPr>
          <p:cNvPr id="52" name="Group 51">
            <a:extLst>
              <a:ext uri="{FF2B5EF4-FFF2-40B4-BE49-F238E27FC236}">
                <a16:creationId xmlns:a16="http://schemas.microsoft.com/office/drawing/2014/main" id="{F87E8437-F436-42FF-A289-94987D5A4E6A}"/>
              </a:ext>
            </a:extLst>
          </p:cNvPr>
          <p:cNvGrpSpPr/>
          <p:nvPr/>
        </p:nvGrpSpPr>
        <p:grpSpPr>
          <a:xfrm>
            <a:off x="712653" y="18474112"/>
            <a:ext cx="10970154" cy="8192363"/>
            <a:chOff x="-11061185" y="7189612"/>
            <a:chExt cx="11703761" cy="8740211"/>
          </a:xfrm>
        </p:grpSpPr>
        <p:pic>
          <p:nvPicPr>
            <p:cNvPr id="53" name="Picture 52">
              <a:extLst>
                <a:ext uri="{FF2B5EF4-FFF2-40B4-BE49-F238E27FC236}">
                  <a16:creationId xmlns:a16="http://schemas.microsoft.com/office/drawing/2014/main" id="{5DE3AD06-FF71-497C-BF4F-6CA71D96AA8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1424" y="7189612"/>
              <a:ext cx="5842000" cy="4381500"/>
            </a:xfrm>
            <a:prstGeom prst="rect">
              <a:avLst/>
            </a:prstGeom>
          </p:spPr>
        </p:pic>
        <p:pic>
          <p:nvPicPr>
            <p:cNvPr id="54" name="Picture 53">
              <a:extLst>
                <a:ext uri="{FF2B5EF4-FFF2-40B4-BE49-F238E27FC236}">
                  <a16:creationId xmlns:a16="http://schemas.microsoft.com/office/drawing/2014/main" id="{937100D8-B697-48FE-A237-F75D3193084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99424" y="7189612"/>
              <a:ext cx="5842000" cy="4381500"/>
            </a:xfrm>
            <a:prstGeom prst="rect">
              <a:avLst/>
            </a:prstGeom>
          </p:spPr>
        </p:pic>
        <p:pic>
          <p:nvPicPr>
            <p:cNvPr id="55" name="Picture 54">
              <a:extLst>
                <a:ext uri="{FF2B5EF4-FFF2-40B4-BE49-F238E27FC236}">
                  <a16:creationId xmlns:a16="http://schemas.microsoft.com/office/drawing/2014/main" id="{AE8404DF-5B77-4EF0-BE51-4AF41AFDA8A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061185" y="11548323"/>
              <a:ext cx="5842000" cy="4381500"/>
            </a:xfrm>
            <a:prstGeom prst="rect">
              <a:avLst/>
            </a:prstGeom>
          </p:spPr>
        </p:pic>
        <p:pic>
          <p:nvPicPr>
            <p:cNvPr id="56" name="Picture 55">
              <a:extLst>
                <a:ext uri="{FF2B5EF4-FFF2-40B4-BE49-F238E27FC236}">
                  <a16:creationId xmlns:a16="http://schemas.microsoft.com/office/drawing/2014/main" id="{D186F289-EE9C-424B-BE2E-C5196936637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99424" y="11506200"/>
              <a:ext cx="5842000" cy="4381500"/>
            </a:xfrm>
            <a:prstGeom prst="rect">
              <a:avLst/>
            </a:prstGeom>
          </p:spPr>
        </p:pic>
      </p:gr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4725</TotalTime>
  <Words>810</Words>
  <Application>Microsoft Macintosh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ylu4</dc:creator>
  <dc:description>Quality poster printing
www.genigraphics.com
1-800-790-4001</dc:description>
  <cp:lastModifiedBy>zhengl1</cp:lastModifiedBy>
  <cp:revision>219</cp:revision>
  <cp:lastPrinted>2013-02-12T02:21:55Z</cp:lastPrinted>
  <dcterms:created xsi:type="dcterms:W3CDTF">2013-02-10T21:14:48Z</dcterms:created>
  <dcterms:modified xsi:type="dcterms:W3CDTF">2018-11-19T04:23:28Z</dcterms:modified>
</cp:coreProperties>
</file>