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52" d="100"/>
          <a:sy n="152" d="100"/>
        </p:scale>
        <p:origin x="2100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33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1">
                <a:solidFill>
                  <a:srgbClr val="FF6600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33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1">
                <a:solidFill>
                  <a:srgbClr val="FF6600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33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1">
                <a:solidFill>
                  <a:srgbClr val="FF6600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33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33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6096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1295399"/>
            <a:ext cx="8534400" cy="1905"/>
          </a:xfrm>
          <a:custGeom>
            <a:avLst/>
            <a:gdLst/>
            <a:ahLst/>
            <a:cxnLst/>
            <a:rect l="l" t="t" r="r" b="b"/>
            <a:pathLst>
              <a:path w="8534400" h="1905">
                <a:moveTo>
                  <a:pt x="0" y="0"/>
                </a:moveTo>
                <a:lnTo>
                  <a:pt x="8534400" y="1588"/>
                </a:lnTo>
              </a:path>
            </a:pathLst>
          </a:custGeom>
          <a:ln w="666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562" y="5943599"/>
            <a:ext cx="508000" cy="838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3161" y="452973"/>
            <a:ext cx="4277677" cy="47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1">
                <a:solidFill>
                  <a:srgbClr val="FF6600"/>
                </a:solidFill>
                <a:latin typeface="Eras Medium ITC"/>
                <a:cs typeface="Eras Medium IT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468" y="1864867"/>
            <a:ext cx="8495063" cy="4722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6024" y="6455212"/>
            <a:ext cx="1778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FF330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jmafernandez@ubu.e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quisoft/radarinESXA/B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jelabra/introduction-to-git-44244608" TargetMode="External"/><Relationship Id="rId2" Type="http://schemas.openxmlformats.org/officeDocument/2006/relationships/hyperlink" Target="https://github.com/pglez82/git_cheatshe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6" y="1758695"/>
            <a:ext cx="6294120" cy="8930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8962" y="1848612"/>
            <a:ext cx="57886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dirty="0">
                <a:latin typeface="Eras Medium ITC"/>
                <a:cs typeface="Eras Medium ITC"/>
              </a:rPr>
              <a:t>Grado</a:t>
            </a:r>
            <a:r>
              <a:rPr sz="3200" i="0" spc="-15" dirty="0">
                <a:latin typeface="Eras Medium ITC"/>
                <a:cs typeface="Eras Medium ITC"/>
              </a:rPr>
              <a:t> </a:t>
            </a:r>
            <a:r>
              <a:rPr sz="3200" i="0" dirty="0">
                <a:latin typeface="Eras Medium ITC"/>
                <a:cs typeface="Eras Medium ITC"/>
              </a:rPr>
              <a:t>en</a:t>
            </a:r>
            <a:r>
              <a:rPr sz="3200" i="0" spc="-10" dirty="0">
                <a:latin typeface="Eras Medium ITC"/>
                <a:cs typeface="Eras Medium ITC"/>
              </a:rPr>
              <a:t> </a:t>
            </a:r>
            <a:r>
              <a:rPr sz="3200" i="0" dirty="0">
                <a:latin typeface="Eras Medium ITC"/>
                <a:cs typeface="Eras Medium ITC"/>
              </a:rPr>
              <a:t>Ingeniería </a:t>
            </a:r>
            <a:r>
              <a:rPr sz="3200" i="0" spc="-10" dirty="0">
                <a:latin typeface="Eras Medium ITC"/>
                <a:cs typeface="Eras Medium ITC"/>
              </a:rPr>
              <a:t>Informática</a:t>
            </a:r>
            <a:endParaRPr sz="3200">
              <a:latin typeface="Eras Medium ITC"/>
              <a:cs typeface="Eras Medium IT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1720" y="2746248"/>
            <a:ext cx="5017008" cy="7894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7390" y="2835147"/>
            <a:ext cx="4613910" cy="1901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99"/>
                </a:solidFill>
                <a:latin typeface="Arial Narrow"/>
                <a:cs typeface="Arial Narrow"/>
              </a:rPr>
              <a:t>Asignatura:</a:t>
            </a:r>
            <a:r>
              <a:rPr sz="2800" spc="-30" dirty="0">
                <a:solidFill>
                  <a:srgbClr val="000099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000099"/>
                </a:solidFill>
                <a:latin typeface="Arial Narrow"/>
                <a:cs typeface="Arial Narrow"/>
              </a:rPr>
              <a:t>“Gestión</a:t>
            </a:r>
            <a:r>
              <a:rPr sz="2800" spc="-20" dirty="0">
                <a:solidFill>
                  <a:srgbClr val="000099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000099"/>
                </a:solidFill>
                <a:latin typeface="Arial Narrow"/>
                <a:cs typeface="Arial Narrow"/>
              </a:rPr>
              <a:t>de</a:t>
            </a:r>
            <a:r>
              <a:rPr sz="2800" spc="-20" dirty="0">
                <a:solidFill>
                  <a:srgbClr val="000099"/>
                </a:solidFill>
                <a:latin typeface="Arial Narrow"/>
                <a:cs typeface="Arial Narrow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Arial Narrow"/>
                <a:cs typeface="Arial Narrow"/>
              </a:rPr>
              <a:t>Proyectos”</a:t>
            </a:r>
            <a:endParaRPr sz="2800" dirty="0">
              <a:latin typeface="Arial Narrow"/>
              <a:cs typeface="Arial Narrow"/>
            </a:endParaRPr>
          </a:p>
          <a:p>
            <a:pPr marL="640080" marR="635635" indent="1270" algn="ctr">
              <a:lnSpc>
                <a:spcPct val="215000"/>
              </a:lnSpc>
              <a:spcBef>
                <a:spcPts val="40"/>
              </a:spcBef>
            </a:pPr>
            <a:r>
              <a:rPr sz="2400" dirty="0">
                <a:solidFill>
                  <a:srgbClr val="298AD3"/>
                </a:solidFill>
                <a:latin typeface="Arial Narrow"/>
                <a:cs typeface="Arial Narrow"/>
              </a:rPr>
              <a:t>3</a:t>
            </a:r>
            <a:r>
              <a:rPr sz="2400" baseline="24305" dirty="0">
                <a:solidFill>
                  <a:srgbClr val="298AD3"/>
                </a:solidFill>
                <a:latin typeface="Arial Narrow"/>
                <a:cs typeface="Arial Narrow"/>
              </a:rPr>
              <a:t>er</a:t>
            </a:r>
            <a:r>
              <a:rPr sz="2400" spc="270" baseline="24305" dirty="0">
                <a:solidFill>
                  <a:srgbClr val="298AD3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solidFill>
                  <a:srgbClr val="298AD3"/>
                </a:solidFill>
                <a:latin typeface="Arial Narrow"/>
                <a:cs typeface="Arial Narrow"/>
              </a:rPr>
              <a:t>Curso</a:t>
            </a:r>
            <a:r>
              <a:rPr sz="2400" spc="5" dirty="0">
                <a:solidFill>
                  <a:srgbClr val="298AD3"/>
                </a:solidFill>
                <a:latin typeface="Arial Narrow"/>
                <a:cs typeface="Arial Narrow"/>
              </a:rPr>
              <a:t> </a:t>
            </a:r>
            <a:endParaRPr lang="en-US" sz="2400" spc="5" dirty="0">
              <a:solidFill>
                <a:srgbClr val="298AD3"/>
              </a:solidFill>
              <a:latin typeface="Arial Narrow"/>
              <a:cs typeface="Arial Narrow"/>
            </a:endParaRPr>
          </a:p>
          <a:p>
            <a:pPr marL="640080" marR="635635" indent="1270" algn="ctr">
              <a:lnSpc>
                <a:spcPct val="215000"/>
              </a:lnSpc>
              <a:spcBef>
                <a:spcPts val="40"/>
              </a:spcBef>
            </a:pPr>
            <a:r>
              <a:rPr lang="en-US" sz="2400" dirty="0">
                <a:solidFill>
                  <a:srgbClr val="298AD3"/>
                </a:solidFill>
                <a:latin typeface="Arial Narrow"/>
                <a:cs typeface="Arial Narrow"/>
              </a:rPr>
              <a:t>Gestion de </a:t>
            </a:r>
            <a:r>
              <a:rPr lang="en-US" sz="2400" dirty="0" err="1">
                <a:solidFill>
                  <a:srgbClr val="298AD3"/>
                </a:solidFill>
                <a:latin typeface="Arial Narrow"/>
                <a:cs typeface="Arial Narrow"/>
              </a:rPr>
              <a:t>ramas</a:t>
            </a:r>
            <a:r>
              <a:rPr lang="en-US" sz="2400" dirty="0">
                <a:solidFill>
                  <a:srgbClr val="298AD3"/>
                </a:solidFill>
                <a:latin typeface="Arial Narrow"/>
                <a:cs typeface="Arial Narrow"/>
              </a:rPr>
              <a:t> </a:t>
            </a:r>
            <a:r>
              <a:rPr lang="en-US" sz="2400" dirty="0" err="1">
                <a:solidFill>
                  <a:srgbClr val="298AD3"/>
                </a:solidFill>
                <a:latin typeface="Arial Narrow"/>
                <a:cs typeface="Arial Narrow"/>
              </a:rPr>
              <a:t>en</a:t>
            </a:r>
            <a:r>
              <a:rPr lang="en-US" sz="2400" dirty="0">
                <a:solidFill>
                  <a:srgbClr val="298AD3"/>
                </a:solidFill>
                <a:latin typeface="Arial Narrow"/>
                <a:cs typeface="Arial Narrow"/>
              </a:rPr>
              <a:t> </a:t>
            </a:r>
            <a:r>
              <a:rPr lang="en-US" sz="2400" dirty="0" err="1">
                <a:solidFill>
                  <a:srgbClr val="298AD3"/>
                </a:solidFill>
                <a:latin typeface="Arial Narrow"/>
                <a:cs typeface="Arial Narrow"/>
              </a:rPr>
              <a:t>github</a:t>
            </a:r>
            <a:endParaRPr sz="2400" dirty="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8263" y="5410200"/>
            <a:ext cx="442392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000099"/>
                </a:solidFill>
                <a:latin typeface="Arial Narrow"/>
                <a:cs typeface="Arial Narrow"/>
              </a:rPr>
              <a:t>José Manuel Aroca</a:t>
            </a:r>
            <a:r>
              <a:rPr sz="2000" spc="-5" dirty="0">
                <a:solidFill>
                  <a:srgbClr val="000099"/>
                </a:solidFill>
                <a:latin typeface="Arial Narrow"/>
                <a:cs typeface="Arial Narrow"/>
              </a:rPr>
              <a:t> </a:t>
            </a:r>
            <a:r>
              <a:rPr sz="2000" dirty="0">
                <a:solidFill>
                  <a:srgbClr val="000099"/>
                </a:solidFill>
                <a:latin typeface="Arial Narrow"/>
                <a:cs typeface="Arial Narrow"/>
              </a:rPr>
              <a:t>–</a:t>
            </a:r>
            <a:r>
              <a:rPr lang="en-US" sz="2000" dirty="0">
                <a:solidFill>
                  <a:srgbClr val="000099"/>
                </a:solidFill>
                <a:latin typeface="Arial Narrow"/>
                <a:cs typeface="Arial Narrow"/>
              </a:rPr>
              <a:t>  </a:t>
            </a:r>
            <a:r>
              <a:rPr lang="en-US" sz="2000" u="sng" spc="-1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 Narrow"/>
                <a:cs typeface="Arial Narrow"/>
                <a:hlinkClick r:id="rId4"/>
              </a:rPr>
              <a:t>jmafernandez@ubu.es</a:t>
            </a:r>
            <a:r>
              <a:rPr lang="en-US" sz="2000" u="sng" spc="-1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 Narrow"/>
                <a:cs typeface="Arial Narrow"/>
              </a:rPr>
              <a:t> </a:t>
            </a:r>
            <a:endParaRPr sz="2000" dirty="0">
              <a:latin typeface="Arial Narrow"/>
              <a:cs typeface="Arial Narro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45023" y="5888735"/>
            <a:ext cx="1399031" cy="5486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3697" y="725054"/>
            <a:ext cx="5031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Pull</a:t>
            </a:r>
            <a:r>
              <a:rPr sz="4400" spc="-20" dirty="0"/>
              <a:t> </a:t>
            </a:r>
            <a:r>
              <a:rPr sz="4400" dirty="0"/>
              <a:t>request</a:t>
            </a:r>
            <a:r>
              <a:rPr sz="4400" spc="-5" dirty="0"/>
              <a:t> </a:t>
            </a:r>
            <a:r>
              <a:rPr sz="4400" dirty="0"/>
              <a:t>-</a:t>
            </a:r>
            <a:r>
              <a:rPr sz="4400" spc="-10" dirty="0"/>
              <a:t> Pasos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050339" y="1601265"/>
            <a:ext cx="6548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Añadir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los comentarios: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(tambien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se pueden añadir </a:t>
            </a:r>
            <a:r>
              <a:rPr sz="1800" spc="-10" dirty="0">
                <a:latin typeface="Georgia"/>
                <a:cs typeface="Georgia"/>
              </a:rPr>
              <a:t>revisores)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228" y="2007117"/>
            <a:ext cx="3874247" cy="25023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94356" y="4840066"/>
            <a:ext cx="775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Los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revisores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código</a:t>
            </a:r>
            <a:r>
              <a:rPr sz="1800" spc="4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tienen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tres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opciones: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añadir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comentarios,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aceptar </a:t>
            </a:r>
            <a:r>
              <a:rPr sz="1800" dirty="0">
                <a:latin typeface="Georgia"/>
                <a:cs typeface="Georgia"/>
              </a:rPr>
              <a:t>los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cambios,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rechazarlos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740" y="1346708"/>
            <a:ext cx="6351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Git</a:t>
            </a:r>
            <a:r>
              <a:rPr spc="-120" dirty="0"/>
              <a:t> </a:t>
            </a:r>
            <a:r>
              <a:rPr dirty="0"/>
              <a:t>-</a:t>
            </a:r>
            <a:r>
              <a:rPr spc="-120" dirty="0"/>
              <a:t> </a:t>
            </a:r>
            <a:r>
              <a:rPr dirty="0"/>
              <a:t>Funcionamiento</a:t>
            </a:r>
            <a:r>
              <a:rPr spc="-85" dirty="0"/>
              <a:t> </a:t>
            </a:r>
            <a:r>
              <a:rPr spc="-10" dirty="0"/>
              <a:t>básico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" y="2133600"/>
            <a:ext cx="4041775" cy="568960"/>
          </a:xfrm>
          <a:prstGeom prst="rect">
            <a:avLst/>
          </a:prstGeom>
          <a:solidFill>
            <a:srgbClr val="318E96">
              <a:alpha val="25097"/>
            </a:srgbClr>
          </a:solidFill>
          <a:ln w="12192">
            <a:solidFill>
              <a:srgbClr val="43808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180" algn="ctr">
              <a:lnSpc>
                <a:spcPts val="2185"/>
              </a:lnSpc>
            </a:pP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¿Por</a:t>
            </a:r>
            <a:r>
              <a:rPr sz="1900" b="1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qué</a:t>
            </a:r>
            <a:r>
              <a:rPr sz="19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un</a:t>
            </a:r>
            <a:r>
              <a:rPr sz="1900" b="1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Sistema</a:t>
            </a:r>
            <a:r>
              <a:rPr sz="1900" b="1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de</a:t>
            </a:r>
            <a:r>
              <a:rPr sz="1900" b="1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3E3E3E"/>
                </a:solidFill>
                <a:latin typeface="Arial"/>
                <a:cs typeface="Arial"/>
              </a:rPr>
              <a:t>Control</a:t>
            </a:r>
            <a:endParaRPr sz="1900">
              <a:latin typeface="Arial"/>
              <a:cs typeface="Arial"/>
            </a:endParaRPr>
          </a:p>
          <a:p>
            <a:pPr marL="43815" algn="ctr">
              <a:lnSpc>
                <a:spcPct val="100000"/>
              </a:lnSpc>
            </a:pP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de</a:t>
            </a:r>
            <a:r>
              <a:rPr sz="1900" b="1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3E3E3E"/>
                </a:solidFill>
                <a:latin typeface="Arial"/>
                <a:cs typeface="Arial"/>
              </a:rPr>
              <a:t>Versiones?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1352" y="2133600"/>
            <a:ext cx="4041775" cy="568960"/>
          </a:xfrm>
          <a:prstGeom prst="rect">
            <a:avLst/>
          </a:prstGeom>
          <a:solidFill>
            <a:srgbClr val="318E96">
              <a:alpha val="25097"/>
            </a:srgbClr>
          </a:solidFill>
          <a:ln w="12192">
            <a:solidFill>
              <a:srgbClr val="438085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1062355">
              <a:lnSpc>
                <a:spcPct val="100000"/>
              </a:lnSpc>
              <a:spcBef>
                <a:spcPts val="1040"/>
              </a:spcBef>
            </a:pP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Estructura</a:t>
            </a:r>
            <a:r>
              <a:rPr sz="1900" b="1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de</a:t>
            </a:r>
            <a:r>
              <a:rPr sz="1900" b="1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900" b="1" spc="-25" dirty="0">
                <a:solidFill>
                  <a:srgbClr val="3E3E3E"/>
                </a:solidFill>
                <a:latin typeface="Arial"/>
                <a:cs typeface="Arial"/>
              </a:rPr>
              <a:t>Git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219" y="2696428"/>
            <a:ext cx="3302635" cy="22733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438085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No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trabajamos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solos.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300"/>
              </a:spcBef>
              <a:buClr>
                <a:srgbClr val="438085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modificamos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un </a:t>
            </a:r>
            <a:r>
              <a:rPr sz="2000" dirty="0">
                <a:latin typeface="Arial"/>
                <a:cs typeface="Arial"/>
              </a:rPr>
              <a:t>proyecto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directamente,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no </a:t>
            </a:r>
            <a:r>
              <a:rPr sz="2000" dirty="0">
                <a:latin typeface="Arial"/>
                <a:cs typeface="Arial"/>
              </a:rPr>
              <a:t>temenos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constancia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cómo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antes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los </a:t>
            </a:r>
            <a:r>
              <a:rPr sz="2000" spc="-10" dirty="0">
                <a:latin typeface="Arial"/>
                <a:cs typeface="Arial"/>
              </a:rPr>
              <a:t>cambios.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438085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Seguridad.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6067" y="2708148"/>
            <a:ext cx="3246119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13180"/>
            <a:ext cx="7861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424455"/>
                </a:solidFill>
                <a:latin typeface="Arial"/>
                <a:cs typeface="Arial"/>
              </a:rPr>
              <a:t>Los</a:t>
            </a:r>
            <a:r>
              <a:rPr sz="4400" spc="-15" dirty="0">
                <a:solidFill>
                  <a:srgbClr val="424455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424455"/>
                </a:solidFill>
                <a:latin typeface="Arial"/>
                <a:cs typeface="Arial"/>
              </a:rPr>
              <a:t>tres</a:t>
            </a:r>
            <a:r>
              <a:rPr sz="4400" spc="-10" dirty="0">
                <a:solidFill>
                  <a:srgbClr val="424455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424455"/>
                </a:solidFill>
                <a:latin typeface="Arial"/>
                <a:cs typeface="Arial"/>
              </a:rPr>
              <a:t>estados de</a:t>
            </a:r>
            <a:r>
              <a:rPr sz="4400" spc="-5" dirty="0">
                <a:solidFill>
                  <a:srgbClr val="424455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424455"/>
                </a:solidFill>
                <a:latin typeface="Arial"/>
                <a:cs typeface="Arial"/>
              </a:rPr>
              <a:t>Git</a:t>
            </a:r>
            <a:r>
              <a:rPr sz="4400" spc="-15" dirty="0">
                <a:solidFill>
                  <a:srgbClr val="424455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424455"/>
                </a:solidFill>
                <a:latin typeface="Arial"/>
                <a:cs typeface="Arial"/>
              </a:rPr>
              <a:t>en</a:t>
            </a:r>
            <a:r>
              <a:rPr sz="4400" spc="-5" dirty="0">
                <a:solidFill>
                  <a:srgbClr val="424455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424455"/>
                </a:solidFill>
                <a:latin typeface="Arial"/>
                <a:cs typeface="Arial"/>
              </a:rPr>
              <a:t>local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386328"/>
            <a:ext cx="4038599" cy="22524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3335" y="2220467"/>
            <a:ext cx="4148327" cy="1523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64655" y="2616721"/>
            <a:ext cx="2695575" cy="6375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-635">
              <a:lnSpc>
                <a:spcPct val="93200"/>
              </a:lnSpc>
              <a:spcBef>
                <a:spcPts val="215"/>
              </a:spcBef>
            </a:pP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Traemos</a:t>
            </a:r>
            <a:r>
              <a:rPr sz="1400" spc="-3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una</a:t>
            </a:r>
            <a:r>
              <a:rPr sz="1400" spc="-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copia</a:t>
            </a:r>
            <a:r>
              <a:rPr sz="1400" spc="-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de</a:t>
            </a: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los</a:t>
            </a:r>
            <a:r>
              <a:rPr sz="1400" spc="-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ficheros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del</a:t>
            </a:r>
            <a:r>
              <a:rPr sz="1400" spc="-2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repositorio:</a:t>
            </a:r>
            <a:r>
              <a:rPr sz="1400" spc="-3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checkout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(sobreescribimos)</a:t>
            </a:r>
            <a:r>
              <a:rPr sz="1400" spc="-5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pull</a:t>
            </a: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 (merge)</a:t>
            </a:r>
            <a:endParaRPr sz="1400">
              <a:latin typeface="Book Antiqua"/>
              <a:cs typeface="Book Antiqu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93336" y="2362200"/>
            <a:ext cx="4174490" cy="2938780"/>
            <a:chOff x="4593336" y="2362200"/>
            <a:chExt cx="4174490" cy="29387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5068" y="2362200"/>
              <a:ext cx="917447" cy="124053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3336" y="3776472"/>
              <a:ext cx="4174235" cy="15239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764655" y="4271929"/>
            <a:ext cx="2850515" cy="43751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54"/>
              </a:spcBef>
            </a:pP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Preparas</a:t>
            </a:r>
            <a:r>
              <a:rPr sz="1400" spc="-3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los</a:t>
            </a:r>
            <a:r>
              <a:rPr sz="1400" spc="-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archivos,</a:t>
            </a:r>
            <a:r>
              <a:rPr sz="1400" spc="-2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añadiéndolos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sz="1400" spc="-3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tu</a:t>
            </a:r>
            <a:r>
              <a:rPr sz="1400" spc="-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área</a:t>
            </a:r>
            <a:r>
              <a:rPr sz="1400" spc="-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de</a:t>
            </a:r>
            <a:r>
              <a:rPr sz="1400" spc="-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preparación</a:t>
            </a:r>
            <a:r>
              <a:rPr sz="1400" spc="-2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:</a:t>
            </a: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Book Antiqua"/>
                <a:cs typeface="Book Antiqua"/>
              </a:rPr>
              <a:t>add</a:t>
            </a:r>
            <a:endParaRPr sz="1400">
              <a:latin typeface="Book Antiqua"/>
              <a:cs typeface="Book Antiqu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93335" y="3918203"/>
            <a:ext cx="4148454" cy="2938780"/>
            <a:chOff x="4593335" y="3918203"/>
            <a:chExt cx="4148454" cy="293878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5067" y="3918203"/>
              <a:ext cx="917447" cy="123901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3335" y="5332475"/>
              <a:ext cx="4148327" cy="15239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764477" y="5728319"/>
            <a:ext cx="2721610" cy="6375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215"/>
              </a:spcBef>
            </a:pP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Confirmas</a:t>
            </a:r>
            <a:r>
              <a:rPr sz="1400" spc="-40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los</a:t>
            </a:r>
            <a:r>
              <a:rPr sz="1400" spc="-10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cambios</a:t>
            </a:r>
            <a:r>
              <a:rPr sz="1400" spc="330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tal</a:t>
            </a:r>
            <a:r>
              <a:rPr sz="1400" spc="-20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y</a:t>
            </a:r>
            <a:r>
              <a:rPr sz="1400" spc="-5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spc="-20" dirty="0">
                <a:solidFill>
                  <a:srgbClr val="7E7E7E"/>
                </a:solidFill>
                <a:latin typeface="Book Antiqua"/>
                <a:cs typeface="Book Antiqua"/>
              </a:rPr>
              <a:t>como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están</a:t>
            </a:r>
            <a:r>
              <a:rPr sz="1400" spc="-25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en</a:t>
            </a:r>
            <a:r>
              <a:rPr sz="1400" spc="-10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el</a:t>
            </a:r>
            <a:r>
              <a:rPr sz="1400" spc="-10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área</a:t>
            </a:r>
            <a:r>
              <a:rPr sz="1400" spc="-15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de</a:t>
            </a:r>
            <a:r>
              <a:rPr sz="1400" spc="-10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preparación</a:t>
            </a:r>
            <a:r>
              <a:rPr sz="1400" spc="-35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spc="-50" dirty="0">
                <a:solidFill>
                  <a:srgbClr val="7E7E7E"/>
                </a:solidFill>
                <a:latin typeface="Book Antiqua"/>
                <a:cs typeface="Book Antiqua"/>
              </a:rPr>
              <a:t>y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guarda</a:t>
            </a:r>
            <a:r>
              <a:rPr sz="1400" spc="-25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un</a:t>
            </a:r>
            <a:r>
              <a:rPr sz="1400" spc="-5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snapshot</a:t>
            </a:r>
            <a:r>
              <a:rPr sz="1400" spc="-35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7E7E7E"/>
                </a:solidFill>
                <a:latin typeface="Book Antiqua"/>
                <a:cs typeface="Book Antiqua"/>
              </a:rPr>
              <a:t>:</a:t>
            </a:r>
            <a:r>
              <a:rPr sz="1400" spc="-5" dirty="0">
                <a:solidFill>
                  <a:srgbClr val="7E7E7E"/>
                </a:solidFill>
                <a:latin typeface="Book Antiqua"/>
                <a:cs typeface="Book Antiqua"/>
              </a:rPr>
              <a:t> </a:t>
            </a:r>
            <a:r>
              <a:rPr sz="1400" spc="-10" dirty="0">
                <a:solidFill>
                  <a:srgbClr val="7E7E7E"/>
                </a:solidFill>
                <a:latin typeface="Book Antiqua"/>
                <a:cs typeface="Book Antiqua"/>
              </a:rPr>
              <a:t>commit</a:t>
            </a:r>
            <a:endParaRPr sz="1400">
              <a:latin typeface="Book Antiqua"/>
              <a:cs typeface="Book Antiqu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35067" y="5474208"/>
            <a:ext cx="917447" cy="123901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88694" y="5652111"/>
            <a:ext cx="28949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Georgia"/>
                <a:cs typeface="Georgia"/>
              </a:rPr>
              <a:t>FUENTE</a:t>
            </a:r>
            <a:r>
              <a:rPr sz="700" spc="385" dirty="0">
                <a:latin typeface="Georgia"/>
                <a:cs typeface="Georgia"/>
              </a:rPr>
              <a:t> </a:t>
            </a:r>
            <a:r>
              <a:rPr sz="700" spc="-10" dirty="0">
                <a:latin typeface="Georgia"/>
                <a:cs typeface="Georgia"/>
              </a:rPr>
              <a:t>https://git-scm.com/book/es/v2/Inicio---Sobre-el-Control-</a:t>
            </a:r>
            <a:r>
              <a:rPr sz="700" spc="-25" dirty="0">
                <a:latin typeface="Georgia"/>
                <a:cs typeface="Georgia"/>
              </a:rPr>
              <a:t>de-</a:t>
            </a:r>
            <a:r>
              <a:rPr sz="700" spc="500" dirty="0">
                <a:latin typeface="Georgia"/>
                <a:cs typeface="Georgia"/>
              </a:rPr>
              <a:t> </a:t>
            </a:r>
            <a:r>
              <a:rPr sz="700" spc="-10" dirty="0">
                <a:latin typeface="Georgia"/>
                <a:cs typeface="Georgia"/>
              </a:rPr>
              <a:t>Versiones-Fundamentos-de-</a:t>
            </a:r>
            <a:r>
              <a:rPr sz="700" spc="-25" dirty="0">
                <a:latin typeface="Georgia"/>
                <a:cs typeface="Georgia"/>
              </a:rPr>
              <a:t>Git</a:t>
            </a:r>
            <a:endParaRPr sz="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905" y="757058"/>
            <a:ext cx="7339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Primeros</a:t>
            </a:r>
            <a:r>
              <a:rPr spc="-60" dirty="0"/>
              <a:t> </a:t>
            </a:r>
            <a:r>
              <a:rPr dirty="0"/>
              <a:t>pasos</a:t>
            </a:r>
            <a:r>
              <a:rPr spc="-75" dirty="0"/>
              <a:t> </a:t>
            </a:r>
            <a:r>
              <a:rPr dirty="0"/>
              <a:t>con</a:t>
            </a:r>
            <a:r>
              <a:rPr spc="-75" dirty="0"/>
              <a:t> </a:t>
            </a:r>
            <a:r>
              <a:rPr dirty="0"/>
              <a:t>Git</a:t>
            </a:r>
            <a:r>
              <a:rPr spc="-90" dirty="0"/>
              <a:t> </a:t>
            </a:r>
            <a:r>
              <a:rPr dirty="0"/>
              <a:t>y</a:t>
            </a:r>
            <a:r>
              <a:rPr spc="-75" dirty="0"/>
              <a:t> </a:t>
            </a:r>
            <a:r>
              <a:rPr spc="-10" dirty="0"/>
              <a:t>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5668" y="2192527"/>
            <a:ext cx="7362190" cy="4196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ts val="2985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Cada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equipo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tendrá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un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repositorio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b="1" spc="-10" dirty="0">
                <a:latin typeface="Georgia"/>
                <a:cs typeface="Georgia"/>
              </a:rPr>
              <a:t>Github</a:t>
            </a:r>
            <a:endParaRPr sz="2600">
              <a:latin typeface="Georgia"/>
              <a:cs typeface="Georgia"/>
            </a:endParaRPr>
          </a:p>
          <a:p>
            <a:pPr marL="561340" marR="412115" indent="-247015">
              <a:lnSpc>
                <a:spcPct val="80000"/>
              </a:lnSpc>
              <a:spcBef>
                <a:spcPts val="440"/>
              </a:spcBef>
              <a:tabLst>
                <a:tab pos="560705" algn="l"/>
              </a:tabLst>
            </a:pPr>
            <a:r>
              <a:rPr sz="24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	Vamos</a:t>
            </a:r>
            <a:r>
              <a:rPr sz="2400" spc="-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asignar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cada</a:t>
            </a:r>
            <a:r>
              <a:rPr sz="2400" spc="-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usuario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su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repositorio correspondiente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2985"/>
              </a:lnSpc>
              <a:spcBef>
                <a:spcPts val="227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Vamos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 clonar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el </a:t>
            </a:r>
            <a:r>
              <a:rPr sz="2600" spc="-10" dirty="0">
                <a:latin typeface="Georgia"/>
                <a:cs typeface="Georgia"/>
              </a:rPr>
              <a:t>repositorio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ts val="2670"/>
              </a:lnSpc>
              <a:tabLst>
                <a:tab pos="560705" algn="l"/>
              </a:tabLst>
            </a:pPr>
            <a:r>
              <a:rPr sz="24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	Paso</a:t>
            </a:r>
            <a:r>
              <a:rPr sz="24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1:</a:t>
            </a:r>
            <a:r>
              <a:rPr sz="2400" spc="-2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inicializamos</a:t>
            </a:r>
            <a:r>
              <a:rPr sz="2400" spc="-4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nuestro</a:t>
            </a:r>
            <a:r>
              <a:rPr sz="2400" spc="-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repositorio 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local</a:t>
            </a:r>
            <a:endParaRPr sz="2400">
              <a:latin typeface="Georgia"/>
              <a:cs typeface="Georgia"/>
            </a:endParaRPr>
          </a:p>
          <a:p>
            <a:pPr marL="826135" lvl="1" indent="-219710">
              <a:lnSpc>
                <a:spcPts val="2065"/>
              </a:lnSpc>
              <a:buClr>
                <a:srgbClr val="525389"/>
              </a:buClr>
              <a:buFont typeface="Wingdings 2"/>
              <a:buChar char=""/>
              <a:tabLst>
                <a:tab pos="826135" algn="l"/>
                <a:tab pos="826769" algn="l"/>
              </a:tabLst>
            </a:pPr>
            <a:r>
              <a:rPr sz="1900" dirty="0">
                <a:solidFill>
                  <a:srgbClr val="9F4DA2"/>
                </a:solidFill>
                <a:latin typeface="Georgia"/>
                <a:cs typeface="Georgia"/>
              </a:rPr>
              <a:t>&gt;&gt;</a:t>
            </a:r>
            <a:r>
              <a:rPr sz="1900" spc="-2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9F4DA2"/>
                </a:solidFill>
                <a:latin typeface="Georgia"/>
                <a:cs typeface="Georgia"/>
              </a:rPr>
              <a:t>git</a:t>
            </a:r>
            <a:r>
              <a:rPr sz="1900" spc="-3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900" spc="-20" dirty="0">
                <a:solidFill>
                  <a:srgbClr val="9F4DA2"/>
                </a:solidFill>
                <a:latin typeface="Georgia"/>
                <a:cs typeface="Georgia"/>
              </a:rPr>
              <a:t>init</a:t>
            </a:r>
            <a:endParaRPr sz="1900">
              <a:latin typeface="Georgia"/>
              <a:cs typeface="Georgia"/>
            </a:endParaRPr>
          </a:p>
          <a:p>
            <a:pPr marL="314325">
              <a:lnSpc>
                <a:spcPts val="2665"/>
              </a:lnSpc>
              <a:tabLst>
                <a:tab pos="560705" algn="l"/>
              </a:tabLst>
            </a:pPr>
            <a:r>
              <a:rPr sz="24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	Paso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2:</a:t>
            </a:r>
            <a:r>
              <a:rPr sz="2400" spc="-3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Nos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traemos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el</a:t>
            </a:r>
            <a:r>
              <a:rPr sz="24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directorio</a:t>
            </a:r>
            <a:r>
              <a:rPr sz="24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remoto</a:t>
            </a:r>
            <a:endParaRPr sz="2400">
              <a:latin typeface="Georgia"/>
              <a:cs typeface="Georgia"/>
            </a:endParaRPr>
          </a:p>
          <a:p>
            <a:pPr marL="826135" lvl="1" indent="-219710">
              <a:lnSpc>
                <a:spcPts val="2065"/>
              </a:lnSpc>
              <a:buClr>
                <a:srgbClr val="525389"/>
              </a:buClr>
              <a:buFont typeface="Wingdings 2"/>
              <a:buChar char=""/>
              <a:tabLst>
                <a:tab pos="826135" algn="l"/>
                <a:tab pos="826769" algn="l"/>
              </a:tabLst>
            </a:pPr>
            <a:r>
              <a:rPr sz="1900" dirty="0">
                <a:solidFill>
                  <a:srgbClr val="9F4DA2"/>
                </a:solidFill>
                <a:latin typeface="Georgia"/>
                <a:cs typeface="Georgia"/>
              </a:rPr>
              <a:t>&gt;&gt;</a:t>
            </a:r>
            <a:r>
              <a:rPr sz="1900" spc="-3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9F4DA2"/>
                </a:solidFill>
                <a:latin typeface="Georgia"/>
                <a:cs typeface="Georgia"/>
              </a:rPr>
              <a:t>git</a:t>
            </a:r>
            <a:r>
              <a:rPr sz="1900" spc="-4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9F4DA2"/>
                </a:solidFill>
                <a:latin typeface="Georgia"/>
                <a:cs typeface="Georgia"/>
              </a:rPr>
              <a:t>clone</a:t>
            </a:r>
            <a:r>
              <a:rPr sz="1900" spc="-2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900" u="sng" spc="-10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2"/>
              </a:rPr>
              <a:t>https://github.com/Arquisoft/radarinESXAB.git</a:t>
            </a:r>
            <a:endParaRPr sz="1900">
              <a:latin typeface="Georgia"/>
              <a:cs typeface="Georgia"/>
            </a:endParaRPr>
          </a:p>
          <a:p>
            <a:pPr marL="314325">
              <a:lnSpc>
                <a:spcPts val="2600"/>
              </a:lnSpc>
              <a:tabLst>
                <a:tab pos="560705" algn="l"/>
              </a:tabLst>
            </a:pPr>
            <a:r>
              <a:rPr sz="24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	Paso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3:</a:t>
            </a:r>
            <a:r>
              <a:rPr sz="24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Añadimos</a:t>
            </a:r>
            <a:r>
              <a:rPr sz="2400" spc="-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los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cambios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necesario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ts val="2605"/>
              </a:lnSpc>
              <a:tabLst>
                <a:tab pos="780415" algn="l"/>
              </a:tabLst>
            </a:pPr>
            <a:r>
              <a:rPr sz="24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	&lt;&lt;.</a:t>
            </a:r>
            <a:r>
              <a:rPr sz="2400" spc="-3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Modificar</a:t>
            </a:r>
            <a:r>
              <a:rPr sz="2400" spc="-2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enlaces</a:t>
            </a:r>
            <a:r>
              <a:rPr sz="2400" spc="-2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radarin_o&gt;&gt;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ts val="2670"/>
              </a:lnSpc>
              <a:tabLst>
                <a:tab pos="560705" algn="l"/>
              </a:tabLst>
            </a:pPr>
            <a:r>
              <a:rPr sz="24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	Paso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4:</a:t>
            </a:r>
            <a:r>
              <a:rPr sz="24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Añadimos</a:t>
            </a:r>
            <a:r>
              <a:rPr sz="2400" spc="-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los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cambios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al</a:t>
            </a:r>
            <a:r>
              <a:rPr sz="24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stage</a:t>
            </a:r>
            <a:endParaRPr sz="2400">
              <a:latin typeface="Georgia"/>
              <a:cs typeface="Georgia"/>
            </a:endParaRPr>
          </a:p>
          <a:p>
            <a:pPr marL="826135" lvl="1" indent="-219710">
              <a:lnSpc>
                <a:spcPts val="2205"/>
              </a:lnSpc>
              <a:buClr>
                <a:srgbClr val="525389"/>
              </a:buClr>
              <a:buFont typeface="Wingdings 2"/>
              <a:buChar char=""/>
              <a:tabLst>
                <a:tab pos="826135" algn="l"/>
                <a:tab pos="826769" algn="l"/>
              </a:tabLst>
            </a:pPr>
            <a:r>
              <a:rPr sz="1900" dirty="0">
                <a:solidFill>
                  <a:srgbClr val="9F4DA2"/>
                </a:solidFill>
                <a:latin typeface="Georgia"/>
                <a:cs typeface="Georgia"/>
              </a:rPr>
              <a:t>&gt;&gt;</a:t>
            </a:r>
            <a:r>
              <a:rPr sz="1900" spc="-2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9F4DA2"/>
                </a:solidFill>
                <a:latin typeface="Georgia"/>
                <a:cs typeface="Georgia"/>
              </a:rPr>
              <a:t>git</a:t>
            </a:r>
            <a:r>
              <a:rPr sz="1900" spc="-3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900" dirty="0">
                <a:solidFill>
                  <a:srgbClr val="9F4DA2"/>
                </a:solidFill>
                <a:latin typeface="Georgia"/>
                <a:cs typeface="Georgia"/>
              </a:rPr>
              <a:t>add</a:t>
            </a:r>
            <a:r>
              <a:rPr sz="1900" spc="-3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900" spc="-50" dirty="0">
                <a:solidFill>
                  <a:srgbClr val="9F4DA2"/>
                </a:solidFill>
                <a:latin typeface="Georgia"/>
                <a:cs typeface="Georgia"/>
              </a:rPr>
              <a:t>.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905" y="757058"/>
            <a:ext cx="7339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Primeros</a:t>
            </a:r>
            <a:r>
              <a:rPr spc="-60" dirty="0"/>
              <a:t> </a:t>
            </a:r>
            <a:r>
              <a:rPr dirty="0"/>
              <a:t>pasos</a:t>
            </a:r>
            <a:r>
              <a:rPr spc="-75" dirty="0"/>
              <a:t> </a:t>
            </a:r>
            <a:r>
              <a:rPr dirty="0"/>
              <a:t>con</a:t>
            </a:r>
            <a:r>
              <a:rPr spc="-75" dirty="0"/>
              <a:t> </a:t>
            </a:r>
            <a:r>
              <a:rPr dirty="0"/>
              <a:t>Git</a:t>
            </a:r>
            <a:r>
              <a:rPr spc="-90" dirty="0"/>
              <a:t> </a:t>
            </a:r>
            <a:r>
              <a:rPr dirty="0"/>
              <a:t>y</a:t>
            </a:r>
            <a:r>
              <a:rPr spc="-75" dirty="0"/>
              <a:t> </a:t>
            </a:r>
            <a:r>
              <a:rPr spc="-10" dirty="0"/>
              <a:t>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5668" y="2221081"/>
            <a:ext cx="7518400" cy="40697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500"/>
              </a:spcBef>
              <a:tabLst>
                <a:tab pos="560705" algn="l"/>
              </a:tabLst>
            </a:pPr>
            <a:r>
              <a:rPr sz="26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	Paso</a:t>
            </a:r>
            <a:r>
              <a:rPr sz="26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5:</a:t>
            </a:r>
            <a:r>
              <a:rPr sz="26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Registramos</a:t>
            </a:r>
            <a:r>
              <a:rPr sz="2600" spc="-3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los</a:t>
            </a:r>
            <a:r>
              <a:rPr sz="2600" spc="-10" dirty="0">
                <a:solidFill>
                  <a:srgbClr val="438085"/>
                </a:solidFill>
                <a:latin typeface="Georgia"/>
                <a:cs typeface="Georgia"/>
              </a:rPr>
              <a:t> cambios</a:t>
            </a:r>
            <a:endParaRPr sz="2600">
              <a:latin typeface="Georgia"/>
              <a:cs typeface="Georgia"/>
            </a:endParaRPr>
          </a:p>
          <a:p>
            <a:pPr marL="1731645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&gt;&gt;</a:t>
            </a:r>
            <a:r>
              <a:rPr sz="2000" spc="-1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git</a:t>
            </a:r>
            <a:r>
              <a:rPr sz="2000" spc="-3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commit</a:t>
            </a:r>
            <a:r>
              <a:rPr sz="2000" spc="-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–m</a:t>
            </a:r>
            <a:r>
              <a:rPr sz="2000" spc="-1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“Configuración</a:t>
            </a:r>
            <a:r>
              <a:rPr sz="2000" spc="-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inicial</a:t>
            </a:r>
            <a:r>
              <a:rPr sz="2000" spc="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9F4DA2"/>
                </a:solidFill>
                <a:latin typeface="Georgia"/>
                <a:cs typeface="Georgia"/>
              </a:rPr>
              <a:t>”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285"/>
              </a:spcBef>
              <a:tabLst>
                <a:tab pos="560705" algn="l"/>
                <a:tab pos="1778635" algn="l"/>
              </a:tabLst>
            </a:pPr>
            <a:r>
              <a:rPr sz="26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	Paso</a:t>
            </a:r>
            <a:r>
              <a:rPr sz="26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600" spc="-25" dirty="0">
                <a:solidFill>
                  <a:srgbClr val="438085"/>
                </a:solidFill>
                <a:latin typeface="Georgia"/>
                <a:cs typeface="Georgia"/>
              </a:rPr>
              <a:t>6: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	Subimos</a:t>
            </a:r>
            <a:r>
              <a:rPr sz="2600" spc="-4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nuestros</a:t>
            </a:r>
            <a:r>
              <a:rPr sz="26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cambios</a:t>
            </a:r>
            <a:r>
              <a:rPr sz="2600" spc="-3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al</a:t>
            </a:r>
            <a:r>
              <a:rPr sz="2600" spc="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438085"/>
                </a:solidFill>
                <a:latin typeface="Georgia"/>
                <a:cs typeface="Georgia"/>
              </a:rPr>
              <a:t>remoto</a:t>
            </a:r>
            <a:endParaRPr sz="2600">
              <a:latin typeface="Georgia"/>
              <a:cs typeface="Georgia"/>
            </a:endParaRPr>
          </a:p>
          <a:p>
            <a:pPr marL="1731645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&gt;&gt;</a:t>
            </a:r>
            <a:r>
              <a:rPr sz="2000" spc="-1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git</a:t>
            </a:r>
            <a:r>
              <a:rPr sz="2000" spc="-2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push</a:t>
            </a:r>
            <a:r>
              <a:rPr sz="2000" spc="-1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9F4DA2"/>
                </a:solidFill>
                <a:latin typeface="Georgia"/>
                <a:cs typeface="Georgia"/>
              </a:rPr>
              <a:t>origin </a:t>
            </a:r>
            <a:r>
              <a:rPr sz="2000" spc="-10" dirty="0">
                <a:solidFill>
                  <a:srgbClr val="9F4DA2"/>
                </a:solidFill>
                <a:latin typeface="Georgia"/>
                <a:cs typeface="Georgia"/>
              </a:rPr>
              <a:t>master</a:t>
            </a:r>
            <a:endParaRPr sz="20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41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Saber</a:t>
            </a:r>
            <a:r>
              <a:rPr sz="2800" spc="-80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más</a:t>
            </a:r>
            <a:r>
              <a:rPr sz="2600" spc="-20" dirty="0">
                <a:solidFill>
                  <a:srgbClr val="438085"/>
                </a:solidFill>
                <a:latin typeface="Georgia"/>
                <a:cs typeface="Georgia"/>
              </a:rPr>
              <a:t>…</a:t>
            </a:r>
            <a:endParaRPr sz="2600">
              <a:latin typeface="Georgia"/>
              <a:cs typeface="Georgia"/>
            </a:endParaRPr>
          </a:p>
          <a:p>
            <a:pPr marL="304800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0" dirty="0">
                <a:solidFill>
                  <a:srgbClr val="438085"/>
                </a:solidFill>
                <a:latin typeface="Georgia"/>
                <a:cs typeface="Georgia"/>
                <a:hlinkClick r:id="rId2"/>
              </a:rPr>
              <a:t>▫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  <a:hlinkClick r:id="rId2"/>
              </a:rPr>
              <a:t>	</a:t>
            </a:r>
            <a:r>
              <a:rPr sz="2600" u="sng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2"/>
              </a:rPr>
              <a:t>Git</a:t>
            </a:r>
            <a:r>
              <a:rPr sz="2600" u="sng" spc="-30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2"/>
              </a:rPr>
              <a:t> </a:t>
            </a:r>
            <a:r>
              <a:rPr sz="2600" u="sng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2"/>
              </a:rPr>
              <a:t>cheatsheet</a:t>
            </a:r>
            <a:r>
              <a:rPr sz="2600" spc="-25" dirty="0">
                <a:solidFill>
                  <a:srgbClr val="67AEBC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para</a:t>
            </a:r>
            <a:r>
              <a:rPr sz="2600" spc="-2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los</a:t>
            </a:r>
            <a:r>
              <a:rPr sz="2600" spc="-2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commandos</a:t>
            </a:r>
            <a:r>
              <a:rPr sz="2600" spc="-40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más</a:t>
            </a:r>
            <a:r>
              <a:rPr sz="2600" spc="-1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373737"/>
                </a:solidFill>
                <a:latin typeface="Georgia"/>
                <a:cs typeface="Georgia"/>
              </a:rPr>
              <a:t>usados</a:t>
            </a:r>
            <a:endParaRPr sz="2600">
              <a:latin typeface="Georgia"/>
              <a:cs typeface="Georgia"/>
            </a:endParaRPr>
          </a:p>
          <a:p>
            <a:pPr marL="304800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Slides:</a:t>
            </a:r>
            <a:r>
              <a:rPr sz="2600" spc="-2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Introduction</a:t>
            </a:r>
            <a:r>
              <a:rPr sz="2600" spc="-30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to</a:t>
            </a:r>
            <a:r>
              <a:rPr sz="2600" spc="-25" dirty="0">
                <a:solidFill>
                  <a:srgbClr val="373737"/>
                </a:solidFill>
                <a:latin typeface="Georgia"/>
                <a:cs typeface="Georgia"/>
              </a:rPr>
              <a:t> git</a:t>
            </a:r>
            <a:endParaRPr sz="2600">
              <a:latin typeface="Georgia"/>
              <a:cs typeface="Georgia"/>
            </a:endParaRPr>
          </a:p>
          <a:p>
            <a:pPr marL="570230">
              <a:lnSpc>
                <a:spcPct val="100000"/>
              </a:lnSpc>
              <a:spcBef>
                <a:spcPts val="345"/>
              </a:spcBef>
            </a:pPr>
            <a:r>
              <a:rPr sz="1200" u="sng" spc="-10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3"/>
              </a:rPr>
              <a:t>https://www.slideshare.net/jelabra/introduction-</a:t>
            </a:r>
            <a:r>
              <a:rPr sz="1200" u="sng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3"/>
              </a:rPr>
              <a:t>to-</a:t>
            </a:r>
            <a:r>
              <a:rPr sz="1200" u="sng" spc="-10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3"/>
              </a:rPr>
              <a:t>git-44244608</a:t>
            </a:r>
            <a:endParaRPr sz="1200">
              <a:latin typeface="Georgia"/>
              <a:cs typeface="Georgia"/>
            </a:endParaRPr>
          </a:p>
          <a:p>
            <a:pPr marL="561340" marR="610235" indent="-256540">
              <a:lnSpc>
                <a:spcPct val="100000"/>
              </a:lnSpc>
              <a:spcBef>
                <a:spcPts val="254"/>
              </a:spcBef>
              <a:tabLst>
                <a:tab pos="560705" algn="l"/>
              </a:tabLst>
            </a:pPr>
            <a:r>
              <a:rPr sz="26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6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Conferencia</a:t>
            </a:r>
            <a:r>
              <a:rPr sz="2600" spc="-2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y</a:t>
            </a:r>
            <a:r>
              <a:rPr sz="2600" spc="-10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Talleres</a:t>
            </a:r>
            <a:r>
              <a:rPr sz="2600" spc="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de</a:t>
            </a:r>
            <a:r>
              <a:rPr sz="2600" spc="-1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Luis</a:t>
            </a:r>
            <a:r>
              <a:rPr sz="2600" spc="-10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Velasco</a:t>
            </a:r>
            <a:r>
              <a:rPr sz="2600" spc="-20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373737"/>
                </a:solidFill>
                <a:latin typeface="Georgia"/>
                <a:cs typeface="Georgia"/>
              </a:rPr>
              <a:t>en</a:t>
            </a:r>
            <a:r>
              <a:rPr sz="2600" spc="5" dirty="0">
                <a:solidFill>
                  <a:srgbClr val="373737"/>
                </a:solidFill>
                <a:latin typeface="Georgia"/>
                <a:cs typeface="Georgia"/>
              </a:rPr>
              <a:t> </a:t>
            </a:r>
            <a:r>
              <a:rPr sz="2600" spc="-25" dirty="0">
                <a:solidFill>
                  <a:srgbClr val="373737"/>
                </a:solidFill>
                <a:latin typeface="Georgia"/>
                <a:cs typeface="Georgia"/>
              </a:rPr>
              <a:t>el </a:t>
            </a:r>
            <a:r>
              <a:rPr sz="2600" spc="-10" dirty="0">
                <a:solidFill>
                  <a:srgbClr val="373737"/>
                </a:solidFill>
                <a:latin typeface="Georgia"/>
                <a:cs typeface="Georgia"/>
              </a:rPr>
              <a:t>TechFest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905" y="725054"/>
            <a:ext cx="5527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Creando</a:t>
            </a:r>
            <a:r>
              <a:rPr sz="4400" spc="-20" dirty="0"/>
              <a:t> </a:t>
            </a:r>
            <a:r>
              <a:rPr sz="4400" dirty="0"/>
              <a:t>ramas</a:t>
            </a:r>
            <a:r>
              <a:rPr sz="4400" spc="-25" dirty="0"/>
              <a:t> </a:t>
            </a:r>
            <a:r>
              <a:rPr sz="4400" dirty="0"/>
              <a:t>en</a:t>
            </a:r>
            <a:r>
              <a:rPr sz="4400" spc="-5" dirty="0"/>
              <a:t> </a:t>
            </a:r>
            <a:r>
              <a:rPr sz="4400" spc="-25" dirty="0"/>
              <a:t>Git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9514" y="1164389"/>
            <a:ext cx="1526157" cy="485348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3151" y="1572101"/>
            <a:ext cx="3799840" cy="453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ts val="163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Georgia"/>
                <a:cs typeface="Georgia"/>
              </a:rPr>
              <a:t>Crear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una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rama:</a:t>
            </a:r>
            <a:endParaRPr sz="1400">
              <a:latin typeface="Georgia"/>
              <a:cs typeface="Georgia"/>
            </a:endParaRPr>
          </a:p>
          <a:p>
            <a:pPr marL="469265">
              <a:lnSpc>
                <a:spcPts val="1630"/>
              </a:lnSpc>
            </a:pPr>
            <a:r>
              <a:rPr sz="1400" dirty="0">
                <a:latin typeface="Courier New"/>
                <a:cs typeface="Courier New"/>
              </a:rPr>
              <a:t>$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git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checkout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-</a:t>
            </a:r>
            <a:r>
              <a:rPr sz="1400" dirty="0">
                <a:latin typeface="Courier New"/>
                <a:cs typeface="Courier New"/>
              </a:rPr>
              <a:t>b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AF50"/>
                </a:solidFill>
                <a:latin typeface="Courier New"/>
                <a:cs typeface="Courier New"/>
              </a:rPr>
              <a:t>rama1</a:t>
            </a:r>
            <a:endParaRPr sz="1400">
              <a:latin typeface="Courier New"/>
              <a:cs typeface="Courier New"/>
            </a:endParaRPr>
          </a:p>
          <a:p>
            <a:pPr marL="299085" indent="-287020">
              <a:lnSpc>
                <a:spcPts val="162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Georgia"/>
                <a:cs typeface="Georgia"/>
              </a:rPr>
              <a:t>Ver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en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que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rama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estamos</a:t>
            </a:r>
            <a:endParaRPr sz="1400">
              <a:latin typeface="Georgia"/>
              <a:cs typeface="Georgia"/>
            </a:endParaRPr>
          </a:p>
          <a:p>
            <a:pPr marL="437515">
              <a:lnSpc>
                <a:spcPts val="1620"/>
              </a:lnSpc>
            </a:pPr>
            <a:r>
              <a:rPr sz="1400" dirty="0">
                <a:latin typeface="Courier New"/>
                <a:cs typeface="Courier New"/>
              </a:rPr>
              <a:t>$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git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branch</a:t>
            </a:r>
            <a:endParaRPr sz="1400">
              <a:latin typeface="Courier New"/>
              <a:cs typeface="Courier New"/>
            </a:endParaRPr>
          </a:p>
          <a:p>
            <a:pPr marL="299085" indent="-287020">
              <a:lnSpc>
                <a:spcPts val="1620"/>
              </a:lnSpc>
              <a:spcBef>
                <a:spcPts val="1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Georgia"/>
                <a:cs typeface="Georgia"/>
              </a:rPr>
              <a:t>Cambiar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de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rama</a:t>
            </a:r>
            <a:endParaRPr sz="1400">
              <a:latin typeface="Georgia"/>
              <a:cs typeface="Georgia"/>
            </a:endParaRPr>
          </a:p>
          <a:p>
            <a:pPr marL="437515">
              <a:lnSpc>
                <a:spcPts val="1620"/>
              </a:lnSpc>
            </a:pPr>
            <a:r>
              <a:rPr sz="1400" dirty="0">
                <a:latin typeface="Courier New"/>
                <a:cs typeface="Courier New"/>
              </a:rPr>
              <a:t>$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git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checkout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Courier New"/>
                <a:cs typeface="Courier New"/>
              </a:rPr>
              <a:t>master</a:t>
            </a:r>
            <a:endParaRPr sz="1400">
              <a:latin typeface="Courier New"/>
              <a:cs typeface="Courier New"/>
            </a:endParaRPr>
          </a:p>
          <a:p>
            <a:pPr marL="299085" indent="-287020">
              <a:lnSpc>
                <a:spcPts val="1670"/>
              </a:lnSpc>
              <a:spcBef>
                <a:spcPts val="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Georgia"/>
                <a:cs typeface="Georgia"/>
              </a:rPr>
              <a:t>Ver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los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cambios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entre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ramas</a:t>
            </a:r>
            <a:endParaRPr sz="1400">
              <a:latin typeface="Georgia"/>
              <a:cs typeface="Georgia"/>
            </a:endParaRPr>
          </a:p>
          <a:p>
            <a:pPr marL="437515">
              <a:lnSpc>
                <a:spcPts val="1670"/>
              </a:lnSpc>
            </a:pPr>
            <a:r>
              <a:rPr sz="1400" dirty="0">
                <a:latin typeface="Courier New"/>
                <a:cs typeface="Courier New"/>
              </a:rPr>
              <a:t>$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git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diff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--</a:t>
            </a:r>
            <a:r>
              <a:rPr sz="1400" dirty="0">
                <a:latin typeface="Courier New"/>
                <a:cs typeface="Courier New"/>
              </a:rPr>
              <a:t>stat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master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AF50"/>
                </a:solidFill>
                <a:latin typeface="Courier New"/>
                <a:cs typeface="Courier New"/>
              </a:rPr>
              <a:t>rama1</a:t>
            </a:r>
            <a:endParaRPr sz="1400">
              <a:latin typeface="Courier New"/>
              <a:cs typeface="Courier New"/>
            </a:endParaRPr>
          </a:p>
          <a:p>
            <a:pPr marL="299085" indent="-287020">
              <a:lnSpc>
                <a:spcPts val="1620"/>
              </a:lnSpc>
              <a:spcBef>
                <a:spcPts val="1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Georgia"/>
                <a:cs typeface="Georgia"/>
              </a:rPr>
              <a:t>Fusionar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ramas</a:t>
            </a:r>
            <a:endParaRPr sz="1400">
              <a:latin typeface="Georgia"/>
              <a:cs typeface="Georgia"/>
            </a:endParaRPr>
          </a:p>
          <a:p>
            <a:pPr marL="469265">
              <a:lnSpc>
                <a:spcPts val="1620"/>
              </a:lnSpc>
            </a:pPr>
            <a:r>
              <a:rPr sz="1400" dirty="0">
                <a:latin typeface="Courier New"/>
                <a:cs typeface="Courier New"/>
              </a:rPr>
              <a:t>$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git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checkout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Courier New"/>
                <a:cs typeface="Courier New"/>
              </a:rPr>
              <a:t>master</a:t>
            </a:r>
            <a:endParaRPr sz="14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$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git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merge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--no-</a:t>
            </a:r>
            <a:r>
              <a:rPr sz="1400" dirty="0">
                <a:latin typeface="Courier New"/>
                <a:cs typeface="Courier New"/>
              </a:rPr>
              <a:t>ff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AF50"/>
                </a:solidFill>
                <a:latin typeface="Courier New"/>
                <a:cs typeface="Courier New"/>
              </a:rPr>
              <a:t>rama1</a:t>
            </a:r>
            <a:endParaRPr sz="1400">
              <a:latin typeface="Courier New"/>
              <a:cs typeface="Courier New"/>
            </a:endParaRPr>
          </a:p>
          <a:p>
            <a:pPr marL="299085" indent="-287020">
              <a:lnSpc>
                <a:spcPts val="1620"/>
              </a:lnSpc>
              <a:spcBef>
                <a:spcPts val="1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Georgia"/>
                <a:cs typeface="Georgia"/>
              </a:rPr>
              <a:t>Eliminar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la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rama</a:t>
            </a:r>
            <a:endParaRPr sz="1400">
              <a:latin typeface="Georgia"/>
              <a:cs typeface="Georgia"/>
            </a:endParaRPr>
          </a:p>
          <a:p>
            <a:pPr marL="469900">
              <a:lnSpc>
                <a:spcPts val="1620"/>
              </a:lnSpc>
            </a:pPr>
            <a:r>
              <a:rPr sz="1400" dirty="0">
                <a:latin typeface="Courier New"/>
                <a:cs typeface="Courier New"/>
              </a:rPr>
              <a:t>$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git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branch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-</a:t>
            </a:r>
            <a:r>
              <a:rPr sz="1400" dirty="0">
                <a:latin typeface="Courier New"/>
                <a:cs typeface="Courier New"/>
              </a:rPr>
              <a:t>d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AF50"/>
                </a:solidFill>
                <a:latin typeface="Courier New"/>
                <a:cs typeface="Courier New"/>
              </a:rPr>
              <a:t>rama1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Paso</a:t>
            </a:r>
            <a:r>
              <a:rPr sz="2400" spc="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1:Vamos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a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crear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25" dirty="0">
                <a:solidFill>
                  <a:srgbClr val="438085"/>
                </a:solidFill>
                <a:latin typeface="Georgia"/>
                <a:cs typeface="Georgia"/>
              </a:rPr>
              <a:t>una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rama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develop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en</a:t>
            </a:r>
            <a:r>
              <a:rPr sz="2400" spc="-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38085"/>
                </a:solidFill>
                <a:latin typeface="Georgia"/>
                <a:cs typeface="Georgia"/>
              </a:rPr>
              <a:t>nuestro remote</a:t>
            </a:r>
            <a:endParaRPr sz="2400">
              <a:latin typeface="Georgia"/>
              <a:cs typeface="Georgia"/>
            </a:endParaRPr>
          </a:p>
          <a:p>
            <a:pPr marL="812800" lvl="1" indent="-3429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9F4DA2"/>
                </a:solidFill>
                <a:latin typeface="Georgia"/>
                <a:cs typeface="Georgia"/>
              </a:rPr>
              <a:t>&gt;&gt;</a:t>
            </a:r>
            <a:r>
              <a:rPr sz="1400" spc="-1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9F4DA2"/>
                </a:solidFill>
                <a:latin typeface="Georgia"/>
                <a:cs typeface="Georgia"/>
              </a:rPr>
              <a:t>git</a:t>
            </a:r>
            <a:r>
              <a:rPr sz="1400" spc="-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9F4DA2"/>
                </a:solidFill>
                <a:latin typeface="Georgia"/>
                <a:cs typeface="Georgia"/>
              </a:rPr>
              <a:t>checkout</a:t>
            </a:r>
            <a:r>
              <a:rPr sz="1400" spc="-3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9F4DA2"/>
                </a:solidFill>
                <a:latin typeface="Georgia"/>
                <a:cs typeface="Georgia"/>
              </a:rPr>
              <a:t>-b</a:t>
            </a:r>
            <a:r>
              <a:rPr sz="1400" spc="-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9F4DA2"/>
                </a:solidFill>
                <a:latin typeface="Georgia"/>
                <a:cs typeface="Georgia"/>
              </a:rPr>
              <a:t>develop</a:t>
            </a:r>
            <a:endParaRPr sz="1400">
              <a:latin typeface="Georgia"/>
              <a:cs typeface="Georgia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9F4DA2"/>
                </a:solidFill>
                <a:latin typeface="Georgia"/>
                <a:cs typeface="Georgia"/>
              </a:rPr>
              <a:t>&gt;&gt;</a:t>
            </a:r>
            <a:r>
              <a:rPr sz="1400" spc="-1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9F4DA2"/>
                </a:solidFill>
                <a:latin typeface="Georgia"/>
                <a:cs typeface="Georgia"/>
              </a:rPr>
              <a:t>git push</a:t>
            </a:r>
            <a:r>
              <a:rPr sz="1400" spc="-35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9F4DA2"/>
                </a:solidFill>
                <a:latin typeface="Georgia"/>
                <a:cs typeface="Georgia"/>
              </a:rPr>
              <a:t>origin</a:t>
            </a:r>
            <a:r>
              <a:rPr sz="1400" spc="-20" dirty="0">
                <a:solidFill>
                  <a:srgbClr val="9F4DA2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9F4DA2"/>
                </a:solidFill>
                <a:latin typeface="Georgia"/>
                <a:cs typeface="Georgia"/>
              </a:rPr>
              <a:t>develop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4478" y="679245"/>
            <a:ext cx="2107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Git-</a:t>
            </a:r>
            <a:r>
              <a:rPr sz="4400" spc="-20" dirty="0"/>
              <a:t>Flow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535938" y="1894987"/>
            <a:ext cx="7167245" cy="8921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5080" indent="-287020">
              <a:lnSpc>
                <a:spcPct val="80000"/>
              </a:lnSpc>
              <a:spcBef>
                <a:spcPts val="4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Georgia"/>
                <a:cs typeface="Georgia"/>
              </a:rPr>
              <a:t>El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trabajo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en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un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equipo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de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desarrollo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: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iteraciones,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los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evolutivos,</a:t>
            </a:r>
            <a:r>
              <a:rPr sz="1600" spc="3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solución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a </a:t>
            </a:r>
            <a:r>
              <a:rPr sz="1600" spc="-10" dirty="0">
                <a:latin typeface="Georgia"/>
                <a:cs typeface="Georgia"/>
              </a:rPr>
              <a:t>errores.</a:t>
            </a:r>
            <a:endParaRPr sz="1600">
              <a:latin typeface="Georgia"/>
              <a:cs typeface="Georgia"/>
            </a:endParaRPr>
          </a:p>
          <a:p>
            <a:pPr marL="299085" marR="324485" indent="-287020">
              <a:lnSpc>
                <a:spcPct val="80000"/>
              </a:lnSpc>
              <a:spcBef>
                <a:spcPts val="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Georgia"/>
                <a:cs typeface="Georgia"/>
              </a:rPr>
              <a:t>Nuestro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repositorio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debe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estar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preparado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para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ello.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Git-</a:t>
            </a:r>
            <a:r>
              <a:rPr sz="1600" dirty="0">
                <a:latin typeface="Georgia"/>
                <a:cs typeface="Georgia"/>
              </a:rPr>
              <a:t>flow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promueve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la </a:t>
            </a:r>
            <a:r>
              <a:rPr sz="1600" dirty="0">
                <a:latin typeface="Georgia"/>
                <a:cs typeface="Georgia"/>
              </a:rPr>
              <a:t>siguiente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jerarquía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de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ramas:</a:t>
            </a:r>
            <a:endParaRPr sz="16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9921" y="2944286"/>
            <a:ext cx="5268039" cy="34046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7620" y="725054"/>
            <a:ext cx="2979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424455"/>
                </a:solidFill>
                <a:latin typeface="Arial"/>
                <a:cs typeface="Arial"/>
              </a:rPr>
              <a:t>Pull</a:t>
            </a:r>
            <a:r>
              <a:rPr sz="4400" spc="-10" dirty="0">
                <a:solidFill>
                  <a:srgbClr val="424455"/>
                </a:solidFill>
                <a:latin typeface="Arial"/>
                <a:cs typeface="Arial"/>
              </a:rPr>
              <a:t> request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15567" y="2129022"/>
            <a:ext cx="6118860" cy="3942715"/>
            <a:chOff x="1115567" y="2129022"/>
            <a:chExt cx="6118860" cy="39427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7375" y="4218432"/>
              <a:ext cx="914399" cy="914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9295" y="2831591"/>
              <a:ext cx="914399" cy="9143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70542" y="3604260"/>
              <a:ext cx="14604" cy="756285"/>
            </a:xfrm>
            <a:custGeom>
              <a:avLst/>
              <a:gdLst/>
              <a:ahLst/>
              <a:cxnLst/>
              <a:rect l="l" t="t" r="r" b="b"/>
              <a:pathLst>
                <a:path w="14605" h="756285">
                  <a:moveTo>
                    <a:pt x="14300" y="0"/>
                  </a:moveTo>
                  <a:lnTo>
                    <a:pt x="0" y="755713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2681" y="4346550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>
                  <a:moveTo>
                    <a:pt x="0" y="0"/>
                  </a:moveTo>
                  <a:lnTo>
                    <a:pt x="36652" y="76911"/>
                  </a:lnTo>
                  <a:lnTo>
                    <a:pt x="76187" y="1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3603" y="5157215"/>
              <a:ext cx="914399" cy="914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67483" y="4716834"/>
              <a:ext cx="1053465" cy="898525"/>
            </a:xfrm>
            <a:custGeom>
              <a:avLst/>
              <a:gdLst/>
              <a:ahLst/>
              <a:cxnLst/>
              <a:rect l="l" t="t" r="r" b="b"/>
              <a:pathLst>
                <a:path w="1053464" h="898525">
                  <a:moveTo>
                    <a:pt x="0" y="898194"/>
                  </a:moveTo>
                  <a:lnTo>
                    <a:pt x="1053376" y="0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86476" y="4675630"/>
              <a:ext cx="83185" cy="78740"/>
            </a:xfrm>
            <a:custGeom>
              <a:avLst/>
              <a:gdLst/>
              <a:ahLst/>
              <a:cxnLst/>
              <a:rect l="l" t="t" r="r" b="b"/>
              <a:pathLst>
                <a:path w="83185" h="78739">
                  <a:moveTo>
                    <a:pt x="82702" y="0"/>
                  </a:moveTo>
                  <a:lnTo>
                    <a:pt x="0" y="20459"/>
                  </a:lnTo>
                  <a:lnTo>
                    <a:pt x="49441" y="78435"/>
                  </a:lnTo>
                  <a:lnTo>
                    <a:pt x="82702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567" y="2994659"/>
              <a:ext cx="914399" cy="9143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46732" y="2164750"/>
              <a:ext cx="1762760" cy="1198880"/>
            </a:xfrm>
            <a:custGeom>
              <a:avLst/>
              <a:gdLst/>
              <a:ahLst/>
              <a:cxnLst/>
              <a:rect l="l" t="t" r="r" b="b"/>
              <a:pathLst>
                <a:path w="1762760" h="1198879">
                  <a:moveTo>
                    <a:pt x="0" y="1198879"/>
                  </a:moveTo>
                  <a:lnTo>
                    <a:pt x="1762137" y="0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76939" y="2129022"/>
              <a:ext cx="84455" cy="74930"/>
            </a:xfrm>
            <a:custGeom>
              <a:avLst/>
              <a:gdLst/>
              <a:ahLst/>
              <a:cxnLst/>
              <a:rect l="l" t="t" r="r" b="b"/>
              <a:pathLst>
                <a:path w="84454" h="74930">
                  <a:moveTo>
                    <a:pt x="84429" y="0"/>
                  </a:moveTo>
                  <a:lnTo>
                    <a:pt x="0" y="11366"/>
                  </a:lnTo>
                  <a:lnTo>
                    <a:pt x="42862" y="74371"/>
                  </a:lnTo>
                  <a:lnTo>
                    <a:pt x="84429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0027" y="2941319"/>
              <a:ext cx="914399" cy="9143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53911" y="4230623"/>
              <a:ext cx="914399" cy="9143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682832" y="6100040"/>
            <a:ext cx="548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develop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27966" y="5079417"/>
            <a:ext cx="829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feature_xxx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98422" y="1501140"/>
            <a:ext cx="3512185" cy="3122930"/>
            <a:chOff x="1598422" y="1501140"/>
            <a:chExt cx="3512185" cy="312293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1454" y="1501140"/>
              <a:ext cx="1239032" cy="125019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43456" y="3407041"/>
              <a:ext cx="1195705" cy="162560"/>
            </a:xfrm>
            <a:custGeom>
              <a:avLst/>
              <a:gdLst/>
              <a:ahLst/>
              <a:cxnLst/>
              <a:rect l="l" t="t" r="r" b="b"/>
              <a:pathLst>
                <a:path w="1195705" h="162560">
                  <a:moveTo>
                    <a:pt x="0" y="161988"/>
                  </a:moveTo>
                  <a:lnTo>
                    <a:pt x="1195438" y="0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21190" y="3370996"/>
              <a:ext cx="80645" cy="75565"/>
            </a:xfrm>
            <a:custGeom>
              <a:avLst/>
              <a:gdLst/>
              <a:ahLst/>
              <a:cxnLst/>
              <a:rect l="l" t="t" r="r" b="b"/>
              <a:pathLst>
                <a:path w="80644" h="75564">
                  <a:moveTo>
                    <a:pt x="0" y="0"/>
                  </a:moveTo>
                  <a:lnTo>
                    <a:pt x="10236" y="75514"/>
                  </a:lnTo>
                  <a:lnTo>
                    <a:pt x="80632" y="27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4772" y="3715511"/>
              <a:ext cx="1165225" cy="870585"/>
            </a:xfrm>
            <a:custGeom>
              <a:avLst/>
              <a:gdLst/>
              <a:ahLst/>
              <a:cxnLst/>
              <a:rect l="l" t="t" r="r" b="b"/>
              <a:pathLst>
                <a:path w="1165225" h="870585">
                  <a:moveTo>
                    <a:pt x="0" y="0"/>
                  </a:moveTo>
                  <a:lnTo>
                    <a:pt x="1164882" y="870254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36678" y="4547637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5" h="76200">
                  <a:moveTo>
                    <a:pt x="45605" y="0"/>
                  </a:moveTo>
                  <a:lnTo>
                    <a:pt x="0" y="61048"/>
                  </a:lnTo>
                  <a:lnTo>
                    <a:pt x="83845" y="76123"/>
                  </a:lnTo>
                  <a:lnTo>
                    <a:pt x="45605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528994" y="4012473"/>
            <a:ext cx="306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B495E"/>
                </a:solidFill>
                <a:latin typeface="Georgia"/>
                <a:cs typeface="Georgia"/>
              </a:rPr>
              <a:t>crea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9242" y="3507267"/>
            <a:ext cx="612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modifica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08672" y="3708131"/>
            <a:ext cx="582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cambios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02628" y="2778033"/>
            <a:ext cx="478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genera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16067" y="1845564"/>
            <a:ext cx="1400555" cy="140055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408865" y="3744387"/>
            <a:ext cx="511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Review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89841" y="5188835"/>
            <a:ext cx="551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Asignee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05089" y="2294606"/>
            <a:ext cx="209042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notifica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200" dirty="0">
                <a:solidFill>
                  <a:srgbClr val="2B495E"/>
                </a:solidFill>
                <a:latin typeface="Georgia"/>
                <a:cs typeface="Georgia"/>
              </a:rPr>
              <a:t>pull</a:t>
            </a:r>
            <a:r>
              <a:rPr sz="1200" spc="-35" dirty="0">
                <a:solidFill>
                  <a:srgbClr val="2B495E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2B495E"/>
                </a:solidFill>
                <a:latin typeface="Georgia"/>
                <a:cs typeface="Georgia"/>
              </a:rPr>
              <a:t>request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330750" y="3249394"/>
            <a:ext cx="399415" cy="518159"/>
            <a:chOff x="7330750" y="3249394"/>
            <a:chExt cx="399415" cy="518159"/>
          </a:xfrm>
        </p:grpSpPr>
        <p:sp>
          <p:nvSpPr>
            <p:cNvPr id="35" name="object 35"/>
            <p:cNvSpPr/>
            <p:nvPr/>
          </p:nvSpPr>
          <p:spPr>
            <a:xfrm>
              <a:off x="7342180" y="3260824"/>
              <a:ext cx="376555" cy="495300"/>
            </a:xfrm>
            <a:custGeom>
              <a:avLst/>
              <a:gdLst/>
              <a:ahLst/>
              <a:cxnLst/>
              <a:rect l="l" t="t" r="r" b="b"/>
              <a:pathLst>
                <a:path w="376554" h="495300">
                  <a:moveTo>
                    <a:pt x="187858" y="0"/>
                  </a:moveTo>
                  <a:lnTo>
                    <a:pt x="121348" y="7324"/>
                  </a:lnTo>
                  <a:lnTo>
                    <a:pt x="67144" y="29298"/>
                  </a:lnTo>
                  <a:lnTo>
                    <a:pt x="31100" y="61655"/>
                  </a:lnTo>
                  <a:lnTo>
                    <a:pt x="19088" y="100126"/>
                  </a:lnTo>
                  <a:lnTo>
                    <a:pt x="20019" y="111404"/>
                  </a:lnTo>
                  <a:lnTo>
                    <a:pt x="42079" y="147148"/>
                  </a:lnTo>
                  <a:lnTo>
                    <a:pt x="74002" y="156375"/>
                  </a:lnTo>
                  <a:lnTo>
                    <a:pt x="86604" y="155496"/>
                  </a:lnTo>
                  <a:lnTo>
                    <a:pt x="124042" y="134679"/>
                  </a:lnTo>
                  <a:lnTo>
                    <a:pt x="132940" y="96905"/>
                  </a:lnTo>
                  <a:lnTo>
                    <a:pt x="118872" y="37833"/>
                  </a:lnTo>
                  <a:lnTo>
                    <a:pt x="125577" y="35166"/>
                  </a:lnTo>
                  <a:lnTo>
                    <a:pt x="132156" y="33324"/>
                  </a:lnTo>
                  <a:lnTo>
                    <a:pt x="145110" y="31305"/>
                  </a:lnTo>
                  <a:lnTo>
                    <a:pt x="152692" y="30810"/>
                  </a:lnTo>
                  <a:lnTo>
                    <a:pt x="161404" y="30810"/>
                  </a:lnTo>
                  <a:lnTo>
                    <a:pt x="204007" y="42388"/>
                  </a:lnTo>
                  <a:lnTo>
                    <a:pt x="227834" y="77141"/>
                  </a:lnTo>
                  <a:lnTo>
                    <a:pt x="232397" y="113182"/>
                  </a:lnTo>
                  <a:lnTo>
                    <a:pt x="231214" y="137159"/>
                  </a:lnTo>
                  <a:lnTo>
                    <a:pt x="221751" y="175250"/>
                  </a:lnTo>
                  <a:lnTo>
                    <a:pt x="188737" y="208075"/>
                  </a:lnTo>
                  <a:lnTo>
                    <a:pt x="152361" y="214312"/>
                  </a:lnTo>
                  <a:lnTo>
                    <a:pt x="122224" y="214312"/>
                  </a:lnTo>
                  <a:lnTo>
                    <a:pt x="122224" y="254825"/>
                  </a:lnTo>
                  <a:lnTo>
                    <a:pt x="164757" y="254825"/>
                  </a:lnTo>
                  <a:lnTo>
                    <a:pt x="176756" y="255275"/>
                  </a:lnTo>
                  <a:lnTo>
                    <a:pt x="213802" y="265972"/>
                  </a:lnTo>
                  <a:lnTo>
                    <a:pt x="239636" y="295765"/>
                  </a:lnTo>
                  <a:lnTo>
                    <a:pt x="247913" y="338509"/>
                  </a:lnTo>
                  <a:lnTo>
                    <a:pt x="248132" y="347929"/>
                  </a:lnTo>
                  <a:lnTo>
                    <a:pt x="247641" y="363840"/>
                  </a:lnTo>
                  <a:lnTo>
                    <a:pt x="240258" y="401662"/>
                  </a:lnTo>
                  <a:lnTo>
                    <a:pt x="217995" y="436994"/>
                  </a:lnTo>
                  <a:lnTo>
                    <a:pt x="185686" y="457758"/>
                  </a:lnTo>
                  <a:lnTo>
                    <a:pt x="147675" y="464121"/>
                  </a:lnTo>
                  <a:lnTo>
                    <a:pt x="132942" y="463662"/>
                  </a:lnTo>
                  <a:lnTo>
                    <a:pt x="126328" y="463087"/>
                  </a:lnTo>
                  <a:lnTo>
                    <a:pt x="112407" y="461048"/>
                  </a:lnTo>
                  <a:lnTo>
                    <a:pt x="106045" y="459320"/>
                  </a:lnTo>
                  <a:lnTo>
                    <a:pt x="101130" y="457085"/>
                  </a:lnTo>
                  <a:lnTo>
                    <a:pt x="102961" y="451570"/>
                  </a:lnTo>
                  <a:lnTo>
                    <a:pt x="110337" y="427113"/>
                  </a:lnTo>
                  <a:lnTo>
                    <a:pt x="115137" y="379158"/>
                  </a:lnTo>
                  <a:lnTo>
                    <a:pt x="90234" y="346212"/>
                  </a:lnTo>
                  <a:lnTo>
                    <a:pt x="43832" y="339239"/>
                  </a:lnTo>
                  <a:lnTo>
                    <a:pt x="8572" y="363284"/>
                  </a:lnTo>
                  <a:lnTo>
                    <a:pt x="0" y="394804"/>
                  </a:lnTo>
                  <a:lnTo>
                    <a:pt x="2950" y="415074"/>
                  </a:lnTo>
                  <a:lnTo>
                    <a:pt x="26558" y="450651"/>
                  </a:lnTo>
                  <a:lnTo>
                    <a:pt x="72100" y="478633"/>
                  </a:lnTo>
                  <a:lnTo>
                    <a:pt x="129530" y="493119"/>
                  </a:lnTo>
                  <a:lnTo>
                    <a:pt x="162077" y="494931"/>
                  </a:lnTo>
                  <a:lnTo>
                    <a:pt x="207137" y="492336"/>
                  </a:lnTo>
                  <a:lnTo>
                    <a:pt x="247886" y="484549"/>
                  </a:lnTo>
                  <a:lnTo>
                    <a:pt x="284323" y="471571"/>
                  </a:lnTo>
                  <a:lnTo>
                    <a:pt x="342667" y="431321"/>
                  </a:lnTo>
                  <a:lnTo>
                    <a:pt x="372642" y="379252"/>
                  </a:lnTo>
                  <a:lnTo>
                    <a:pt x="376389" y="349262"/>
                  </a:lnTo>
                  <a:lnTo>
                    <a:pt x="375551" y="333660"/>
                  </a:lnTo>
                  <a:lnTo>
                    <a:pt x="362991" y="294513"/>
                  </a:lnTo>
                  <a:lnTo>
                    <a:pt x="329501" y="258851"/>
                  </a:lnTo>
                  <a:lnTo>
                    <a:pt x="284797" y="239090"/>
                  </a:lnTo>
                  <a:lnTo>
                    <a:pt x="237756" y="231051"/>
                  </a:lnTo>
                  <a:lnTo>
                    <a:pt x="237756" y="225691"/>
                  </a:lnTo>
                  <a:lnTo>
                    <a:pt x="280954" y="212452"/>
                  </a:lnTo>
                  <a:lnTo>
                    <a:pt x="314855" y="193049"/>
                  </a:lnTo>
                  <a:lnTo>
                    <a:pt x="342442" y="161947"/>
                  </a:lnTo>
                  <a:lnTo>
                    <a:pt x="355910" y="118781"/>
                  </a:lnTo>
                  <a:lnTo>
                    <a:pt x="356298" y="111175"/>
                  </a:lnTo>
                  <a:lnTo>
                    <a:pt x="355848" y="103231"/>
                  </a:lnTo>
                  <a:lnTo>
                    <a:pt x="339009" y="57886"/>
                  </a:lnTo>
                  <a:lnTo>
                    <a:pt x="300580" y="24779"/>
                  </a:lnTo>
                  <a:lnTo>
                    <a:pt x="253502" y="6595"/>
                  </a:lnTo>
                  <a:lnTo>
                    <a:pt x="211897" y="733"/>
                  </a:lnTo>
                  <a:lnTo>
                    <a:pt x="187858" y="0"/>
                  </a:lnTo>
                  <a:close/>
                </a:path>
              </a:pathLst>
            </a:custGeom>
            <a:solidFill>
              <a:srgbClr val="AC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42180" y="3260824"/>
              <a:ext cx="376555" cy="495300"/>
            </a:xfrm>
            <a:custGeom>
              <a:avLst/>
              <a:gdLst/>
              <a:ahLst/>
              <a:cxnLst/>
              <a:rect l="l" t="t" r="r" b="b"/>
              <a:pathLst>
                <a:path w="376554" h="495300">
                  <a:moveTo>
                    <a:pt x="187858" y="0"/>
                  </a:moveTo>
                  <a:lnTo>
                    <a:pt x="233778" y="2932"/>
                  </a:lnTo>
                  <a:lnTo>
                    <a:pt x="271068" y="11722"/>
                  </a:lnTo>
                  <a:lnTo>
                    <a:pt x="312727" y="32312"/>
                  </a:lnTo>
                  <a:lnTo>
                    <a:pt x="344775" y="67044"/>
                  </a:lnTo>
                  <a:lnTo>
                    <a:pt x="356298" y="111175"/>
                  </a:lnTo>
                  <a:lnTo>
                    <a:pt x="355910" y="118781"/>
                  </a:lnTo>
                  <a:lnTo>
                    <a:pt x="342442" y="161947"/>
                  </a:lnTo>
                  <a:lnTo>
                    <a:pt x="314855" y="193049"/>
                  </a:lnTo>
                  <a:lnTo>
                    <a:pt x="280954" y="212452"/>
                  </a:lnTo>
                  <a:lnTo>
                    <a:pt x="237756" y="225691"/>
                  </a:lnTo>
                  <a:lnTo>
                    <a:pt x="237756" y="231051"/>
                  </a:lnTo>
                  <a:lnTo>
                    <a:pt x="284797" y="239090"/>
                  </a:lnTo>
                  <a:lnTo>
                    <a:pt x="329501" y="258851"/>
                  </a:lnTo>
                  <a:lnTo>
                    <a:pt x="362991" y="294513"/>
                  </a:lnTo>
                  <a:lnTo>
                    <a:pt x="375551" y="333660"/>
                  </a:lnTo>
                  <a:lnTo>
                    <a:pt x="376389" y="349262"/>
                  </a:lnTo>
                  <a:lnTo>
                    <a:pt x="372642" y="379252"/>
                  </a:lnTo>
                  <a:lnTo>
                    <a:pt x="342667" y="431321"/>
                  </a:lnTo>
                  <a:lnTo>
                    <a:pt x="284323" y="471571"/>
                  </a:lnTo>
                  <a:lnTo>
                    <a:pt x="247886" y="484549"/>
                  </a:lnTo>
                  <a:lnTo>
                    <a:pt x="207137" y="492336"/>
                  </a:lnTo>
                  <a:lnTo>
                    <a:pt x="162077" y="494931"/>
                  </a:lnTo>
                  <a:lnTo>
                    <a:pt x="129530" y="493119"/>
                  </a:lnTo>
                  <a:lnTo>
                    <a:pt x="72100" y="478633"/>
                  </a:lnTo>
                  <a:lnTo>
                    <a:pt x="26558" y="450651"/>
                  </a:lnTo>
                  <a:lnTo>
                    <a:pt x="2950" y="415074"/>
                  </a:lnTo>
                  <a:lnTo>
                    <a:pt x="0" y="394804"/>
                  </a:lnTo>
                  <a:lnTo>
                    <a:pt x="952" y="383377"/>
                  </a:lnTo>
                  <a:lnTo>
                    <a:pt x="23496" y="347445"/>
                  </a:lnTo>
                  <a:lnTo>
                    <a:pt x="68550" y="339102"/>
                  </a:lnTo>
                  <a:lnTo>
                    <a:pt x="106687" y="360155"/>
                  </a:lnTo>
                  <a:lnTo>
                    <a:pt x="115827" y="398892"/>
                  </a:lnTo>
                  <a:lnTo>
                    <a:pt x="107563" y="436586"/>
                  </a:lnTo>
                  <a:lnTo>
                    <a:pt x="101130" y="457085"/>
                  </a:lnTo>
                  <a:lnTo>
                    <a:pt x="106045" y="459320"/>
                  </a:lnTo>
                  <a:lnTo>
                    <a:pt x="147675" y="464121"/>
                  </a:lnTo>
                  <a:lnTo>
                    <a:pt x="157331" y="463723"/>
                  </a:lnTo>
                  <a:lnTo>
                    <a:pt x="194671" y="454075"/>
                  </a:lnTo>
                  <a:lnTo>
                    <a:pt x="224787" y="429135"/>
                  </a:lnTo>
                  <a:lnTo>
                    <a:pt x="243707" y="390709"/>
                  </a:lnTo>
                  <a:lnTo>
                    <a:pt x="248132" y="347929"/>
                  </a:lnTo>
                  <a:lnTo>
                    <a:pt x="247913" y="338509"/>
                  </a:lnTo>
                  <a:lnTo>
                    <a:pt x="239636" y="295765"/>
                  </a:lnTo>
                  <a:lnTo>
                    <a:pt x="213802" y="265972"/>
                  </a:lnTo>
                  <a:lnTo>
                    <a:pt x="176756" y="255275"/>
                  </a:lnTo>
                  <a:lnTo>
                    <a:pt x="164757" y="254825"/>
                  </a:lnTo>
                  <a:lnTo>
                    <a:pt x="122224" y="254825"/>
                  </a:lnTo>
                  <a:lnTo>
                    <a:pt x="122224" y="214312"/>
                  </a:lnTo>
                  <a:lnTo>
                    <a:pt x="152361" y="214312"/>
                  </a:lnTo>
                  <a:lnTo>
                    <a:pt x="172004" y="212752"/>
                  </a:lnTo>
                  <a:lnTo>
                    <a:pt x="213474" y="189369"/>
                  </a:lnTo>
                  <a:lnTo>
                    <a:pt x="231214" y="137159"/>
                  </a:lnTo>
                  <a:lnTo>
                    <a:pt x="232397" y="113182"/>
                  </a:lnTo>
                  <a:lnTo>
                    <a:pt x="231256" y="93875"/>
                  </a:lnTo>
                  <a:lnTo>
                    <a:pt x="214147" y="51396"/>
                  </a:lnTo>
                  <a:lnTo>
                    <a:pt x="177637" y="32096"/>
                  </a:lnTo>
                  <a:lnTo>
                    <a:pt x="161404" y="30810"/>
                  </a:lnTo>
                  <a:lnTo>
                    <a:pt x="152692" y="30810"/>
                  </a:lnTo>
                  <a:lnTo>
                    <a:pt x="118872" y="37833"/>
                  </a:lnTo>
                  <a:lnTo>
                    <a:pt x="120822" y="44093"/>
                  </a:lnTo>
                  <a:lnTo>
                    <a:pt x="122978" y="51482"/>
                  </a:lnTo>
                  <a:lnTo>
                    <a:pt x="131937" y="88574"/>
                  </a:lnTo>
                  <a:lnTo>
                    <a:pt x="124042" y="134679"/>
                  </a:lnTo>
                  <a:lnTo>
                    <a:pt x="86604" y="155496"/>
                  </a:lnTo>
                  <a:lnTo>
                    <a:pt x="74002" y="156375"/>
                  </a:lnTo>
                  <a:lnTo>
                    <a:pt x="62086" y="155350"/>
                  </a:lnTo>
                  <a:lnTo>
                    <a:pt x="27467" y="131325"/>
                  </a:lnTo>
                  <a:lnTo>
                    <a:pt x="19088" y="100126"/>
                  </a:lnTo>
                  <a:lnTo>
                    <a:pt x="22091" y="80126"/>
                  </a:lnTo>
                  <a:lnTo>
                    <a:pt x="46118" y="44712"/>
                  </a:lnTo>
                  <a:lnTo>
                    <a:pt x="92707" y="16480"/>
                  </a:lnTo>
                  <a:lnTo>
                    <a:pt x="153066" y="1831"/>
                  </a:lnTo>
                  <a:lnTo>
                    <a:pt x="187858" y="0"/>
                  </a:lnTo>
                  <a:close/>
                </a:path>
              </a:pathLst>
            </a:custGeom>
            <a:ln w="22860">
              <a:solidFill>
                <a:srgbClr val="4380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48016" y="5361432"/>
            <a:ext cx="423671" cy="425195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849388" y="1627540"/>
            <a:ext cx="7452359" cy="4962525"/>
            <a:chOff x="849388" y="1627540"/>
            <a:chExt cx="7452359" cy="4962525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6071" y="3496055"/>
              <a:ext cx="580643" cy="58064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946999" y="3392423"/>
              <a:ext cx="1292860" cy="369570"/>
            </a:xfrm>
            <a:custGeom>
              <a:avLst/>
              <a:gdLst/>
              <a:ahLst/>
              <a:cxnLst/>
              <a:rect l="l" t="t" r="r" b="b"/>
              <a:pathLst>
                <a:path w="1292860" h="369570">
                  <a:moveTo>
                    <a:pt x="1292517" y="0"/>
                  </a:moveTo>
                  <a:lnTo>
                    <a:pt x="0" y="369392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85948" y="3721694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62788" y="0"/>
                  </a:moveTo>
                  <a:lnTo>
                    <a:pt x="0" y="57569"/>
                  </a:lnTo>
                  <a:lnTo>
                    <a:pt x="83731" y="73266"/>
                  </a:lnTo>
                  <a:lnTo>
                    <a:pt x="62788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20648" y="3349637"/>
              <a:ext cx="1140460" cy="437515"/>
            </a:xfrm>
            <a:custGeom>
              <a:avLst/>
              <a:gdLst/>
              <a:ahLst/>
              <a:cxnLst/>
              <a:rect l="l" t="t" r="r" b="b"/>
              <a:pathLst>
                <a:path w="1140460" h="437514">
                  <a:moveTo>
                    <a:pt x="1140142" y="43728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61353" y="3318610"/>
              <a:ext cx="85090" cy="71755"/>
            </a:xfrm>
            <a:custGeom>
              <a:avLst/>
              <a:gdLst/>
              <a:ahLst/>
              <a:cxnLst/>
              <a:rect l="l" t="t" r="r" b="b"/>
              <a:pathLst>
                <a:path w="85089" h="71754">
                  <a:moveTo>
                    <a:pt x="84797" y="0"/>
                  </a:moveTo>
                  <a:lnTo>
                    <a:pt x="0" y="8280"/>
                  </a:lnTo>
                  <a:lnTo>
                    <a:pt x="57505" y="71145"/>
                  </a:lnTo>
                  <a:lnTo>
                    <a:pt x="84797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22587" y="3815797"/>
              <a:ext cx="1397000" cy="755015"/>
            </a:xfrm>
            <a:custGeom>
              <a:avLst/>
              <a:gdLst/>
              <a:ahLst/>
              <a:cxnLst/>
              <a:rect l="l" t="t" r="r" b="b"/>
              <a:pathLst>
                <a:path w="1397000" h="755014">
                  <a:moveTo>
                    <a:pt x="1396796" y="754621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66712" y="3785610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0" y="0"/>
                  </a:moveTo>
                  <a:lnTo>
                    <a:pt x="48933" y="69748"/>
                  </a:lnTo>
                  <a:lnTo>
                    <a:pt x="85153" y="2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0818" y="2742864"/>
              <a:ext cx="278130" cy="370840"/>
            </a:xfrm>
            <a:custGeom>
              <a:avLst/>
              <a:gdLst/>
              <a:ahLst/>
              <a:cxnLst/>
              <a:rect l="l" t="t" r="r" b="b"/>
              <a:pathLst>
                <a:path w="278130" h="370839">
                  <a:moveTo>
                    <a:pt x="201256" y="0"/>
                  </a:moveTo>
                  <a:lnTo>
                    <a:pt x="142316" y="0"/>
                  </a:lnTo>
                  <a:lnTo>
                    <a:pt x="138747" y="5130"/>
                  </a:lnTo>
                  <a:lnTo>
                    <a:pt x="133883" y="11049"/>
                  </a:lnTo>
                  <a:lnTo>
                    <a:pt x="104140" y="37172"/>
                  </a:lnTo>
                  <a:lnTo>
                    <a:pt x="68808" y="52577"/>
                  </a:lnTo>
                  <a:lnTo>
                    <a:pt x="18415" y="58940"/>
                  </a:lnTo>
                  <a:lnTo>
                    <a:pt x="0" y="58940"/>
                  </a:lnTo>
                  <a:lnTo>
                    <a:pt x="0" y="90754"/>
                  </a:lnTo>
                  <a:lnTo>
                    <a:pt x="84721" y="90754"/>
                  </a:lnTo>
                  <a:lnTo>
                    <a:pt x="84721" y="312432"/>
                  </a:lnTo>
                  <a:lnTo>
                    <a:pt x="51774" y="339216"/>
                  </a:lnTo>
                  <a:lnTo>
                    <a:pt x="1333" y="345249"/>
                  </a:lnTo>
                  <a:lnTo>
                    <a:pt x="1333" y="370687"/>
                  </a:lnTo>
                  <a:lnTo>
                    <a:pt x="277596" y="370687"/>
                  </a:lnTo>
                  <a:lnTo>
                    <a:pt x="277596" y="345249"/>
                  </a:lnTo>
                  <a:lnTo>
                    <a:pt x="272076" y="344741"/>
                  </a:lnTo>
                  <a:lnTo>
                    <a:pt x="257008" y="342731"/>
                  </a:lnTo>
                  <a:lnTo>
                    <a:pt x="218325" y="333857"/>
                  </a:lnTo>
                  <a:lnTo>
                    <a:pt x="198234" y="307403"/>
                  </a:lnTo>
                  <a:lnTo>
                    <a:pt x="198234" y="103136"/>
                  </a:lnTo>
                  <a:lnTo>
                    <a:pt x="198802" y="65089"/>
                  </a:lnTo>
                  <a:lnTo>
                    <a:pt x="201256" y="0"/>
                  </a:lnTo>
                  <a:close/>
                </a:path>
              </a:pathLst>
            </a:custGeom>
            <a:solidFill>
              <a:srgbClr val="AC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0818" y="2742864"/>
              <a:ext cx="278130" cy="370840"/>
            </a:xfrm>
            <a:custGeom>
              <a:avLst/>
              <a:gdLst/>
              <a:ahLst/>
              <a:cxnLst/>
              <a:rect l="l" t="t" r="r" b="b"/>
              <a:pathLst>
                <a:path w="278130" h="370839">
                  <a:moveTo>
                    <a:pt x="142316" y="0"/>
                  </a:moveTo>
                  <a:lnTo>
                    <a:pt x="201256" y="0"/>
                  </a:lnTo>
                  <a:lnTo>
                    <a:pt x="200752" y="11346"/>
                  </a:lnTo>
                  <a:lnTo>
                    <a:pt x="200247" y="23612"/>
                  </a:lnTo>
                  <a:lnTo>
                    <a:pt x="198802" y="65089"/>
                  </a:lnTo>
                  <a:lnTo>
                    <a:pt x="198234" y="103136"/>
                  </a:lnTo>
                  <a:lnTo>
                    <a:pt x="198234" y="299364"/>
                  </a:lnTo>
                  <a:lnTo>
                    <a:pt x="198234" y="307403"/>
                  </a:lnTo>
                  <a:lnTo>
                    <a:pt x="199974" y="314375"/>
                  </a:lnTo>
                  <a:lnTo>
                    <a:pt x="203428" y="320294"/>
                  </a:lnTo>
                  <a:lnTo>
                    <a:pt x="206883" y="326212"/>
                  </a:lnTo>
                  <a:lnTo>
                    <a:pt x="247459" y="341223"/>
                  </a:lnTo>
                  <a:lnTo>
                    <a:pt x="277596" y="345249"/>
                  </a:lnTo>
                  <a:lnTo>
                    <a:pt x="277596" y="370687"/>
                  </a:lnTo>
                  <a:lnTo>
                    <a:pt x="1333" y="370687"/>
                  </a:lnTo>
                  <a:lnTo>
                    <a:pt x="1333" y="345249"/>
                  </a:lnTo>
                  <a:lnTo>
                    <a:pt x="7103" y="344784"/>
                  </a:lnTo>
                  <a:lnTo>
                    <a:pt x="14355" y="344073"/>
                  </a:lnTo>
                  <a:lnTo>
                    <a:pt x="58397" y="337878"/>
                  </a:lnTo>
                  <a:lnTo>
                    <a:pt x="84721" y="312432"/>
                  </a:lnTo>
                  <a:lnTo>
                    <a:pt x="84721" y="303047"/>
                  </a:lnTo>
                  <a:lnTo>
                    <a:pt x="84721" y="90754"/>
                  </a:lnTo>
                  <a:lnTo>
                    <a:pt x="0" y="90754"/>
                  </a:lnTo>
                  <a:lnTo>
                    <a:pt x="0" y="58940"/>
                  </a:lnTo>
                  <a:lnTo>
                    <a:pt x="18415" y="58940"/>
                  </a:lnTo>
                  <a:lnTo>
                    <a:pt x="32487" y="58543"/>
                  </a:lnTo>
                  <a:lnTo>
                    <a:pt x="78995" y="49227"/>
                  </a:lnTo>
                  <a:lnTo>
                    <a:pt x="117244" y="27628"/>
                  </a:lnTo>
                  <a:lnTo>
                    <a:pt x="138747" y="5130"/>
                  </a:lnTo>
                  <a:lnTo>
                    <a:pt x="142316" y="0"/>
                  </a:lnTo>
                  <a:close/>
                </a:path>
              </a:pathLst>
            </a:custGeom>
            <a:ln w="22860">
              <a:solidFill>
                <a:srgbClr val="4380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03892" y="1638970"/>
              <a:ext cx="363220" cy="371475"/>
            </a:xfrm>
            <a:custGeom>
              <a:avLst/>
              <a:gdLst/>
              <a:ahLst/>
              <a:cxnLst/>
              <a:rect l="l" t="t" r="r" b="b"/>
              <a:pathLst>
                <a:path w="363220" h="371475">
                  <a:moveTo>
                    <a:pt x="167436" y="0"/>
                  </a:moveTo>
                  <a:lnTo>
                    <a:pt x="104314" y="7450"/>
                  </a:lnTo>
                  <a:lnTo>
                    <a:pt x="51574" y="29806"/>
                  </a:lnTo>
                  <a:lnTo>
                    <a:pt x="15913" y="62369"/>
                  </a:lnTo>
                  <a:lnTo>
                    <a:pt x="4025" y="100457"/>
                  </a:lnTo>
                  <a:lnTo>
                    <a:pt x="4956" y="111741"/>
                  </a:lnTo>
                  <a:lnTo>
                    <a:pt x="27011" y="147486"/>
                  </a:lnTo>
                  <a:lnTo>
                    <a:pt x="58940" y="156718"/>
                  </a:lnTo>
                  <a:lnTo>
                    <a:pt x="71583" y="155839"/>
                  </a:lnTo>
                  <a:lnTo>
                    <a:pt x="109943" y="135009"/>
                  </a:lnTo>
                  <a:lnTo>
                    <a:pt x="119252" y="95164"/>
                  </a:lnTo>
                  <a:lnTo>
                    <a:pt x="105156" y="37833"/>
                  </a:lnTo>
                  <a:lnTo>
                    <a:pt x="111874" y="35166"/>
                  </a:lnTo>
                  <a:lnTo>
                    <a:pt x="118313" y="33324"/>
                  </a:lnTo>
                  <a:lnTo>
                    <a:pt x="130619" y="31305"/>
                  </a:lnTo>
                  <a:lnTo>
                    <a:pt x="137172" y="30810"/>
                  </a:lnTo>
                  <a:lnTo>
                    <a:pt x="144106" y="30810"/>
                  </a:lnTo>
                  <a:lnTo>
                    <a:pt x="186615" y="41734"/>
                  </a:lnTo>
                  <a:lnTo>
                    <a:pt x="212626" y="75431"/>
                  </a:lnTo>
                  <a:lnTo>
                    <a:pt x="217665" y="112179"/>
                  </a:lnTo>
                  <a:lnTo>
                    <a:pt x="217341" y="121492"/>
                  </a:lnTo>
                  <a:lnTo>
                    <a:pt x="205549" y="161483"/>
                  </a:lnTo>
                  <a:lnTo>
                    <a:pt x="171992" y="195573"/>
                  </a:lnTo>
                  <a:lnTo>
                    <a:pt x="138347" y="215858"/>
                  </a:lnTo>
                  <a:lnTo>
                    <a:pt x="95139" y="239375"/>
                  </a:lnTo>
                  <a:lnTo>
                    <a:pt x="80708" y="247924"/>
                  </a:lnTo>
                  <a:lnTo>
                    <a:pt x="38269" y="276937"/>
                  </a:lnTo>
                  <a:lnTo>
                    <a:pt x="0" y="310756"/>
                  </a:lnTo>
                  <a:lnTo>
                    <a:pt x="0" y="371360"/>
                  </a:lnTo>
                  <a:lnTo>
                    <a:pt x="362991" y="371360"/>
                  </a:lnTo>
                  <a:lnTo>
                    <a:pt x="362991" y="279615"/>
                  </a:lnTo>
                  <a:lnTo>
                    <a:pt x="83388" y="279615"/>
                  </a:lnTo>
                  <a:lnTo>
                    <a:pt x="83388" y="275932"/>
                  </a:lnTo>
                  <a:lnTo>
                    <a:pt x="127088" y="253492"/>
                  </a:lnTo>
                  <a:lnTo>
                    <a:pt x="168808" y="239990"/>
                  </a:lnTo>
                  <a:lnTo>
                    <a:pt x="215031" y="227871"/>
                  </a:lnTo>
                  <a:lnTo>
                    <a:pt x="243281" y="219671"/>
                  </a:lnTo>
                  <a:lnTo>
                    <a:pt x="281491" y="204473"/>
                  </a:lnTo>
                  <a:lnTo>
                    <a:pt x="315071" y="182672"/>
                  </a:lnTo>
                  <a:lnTo>
                    <a:pt x="340688" y="142652"/>
                  </a:lnTo>
                  <a:lnTo>
                    <a:pt x="343916" y="114528"/>
                  </a:lnTo>
                  <a:lnTo>
                    <a:pt x="340870" y="86463"/>
                  </a:lnTo>
                  <a:lnTo>
                    <a:pt x="316505" y="42762"/>
                  </a:lnTo>
                  <a:lnTo>
                    <a:pt x="268928" y="15259"/>
                  </a:lnTo>
                  <a:lnTo>
                    <a:pt x="205053" y="1695"/>
                  </a:lnTo>
                  <a:lnTo>
                    <a:pt x="167436" y="0"/>
                  </a:lnTo>
                  <a:close/>
                </a:path>
              </a:pathLst>
            </a:custGeom>
            <a:solidFill>
              <a:srgbClr val="AC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03892" y="1638970"/>
              <a:ext cx="363220" cy="371475"/>
            </a:xfrm>
            <a:custGeom>
              <a:avLst/>
              <a:gdLst/>
              <a:ahLst/>
              <a:cxnLst/>
              <a:rect l="l" t="t" r="r" b="b"/>
              <a:pathLst>
                <a:path w="363220" h="371475">
                  <a:moveTo>
                    <a:pt x="167436" y="0"/>
                  </a:moveTo>
                  <a:lnTo>
                    <a:pt x="238883" y="6781"/>
                  </a:lnTo>
                  <a:lnTo>
                    <a:pt x="295186" y="27127"/>
                  </a:lnTo>
                  <a:lnTo>
                    <a:pt x="331733" y="62541"/>
                  </a:lnTo>
                  <a:lnTo>
                    <a:pt x="343916" y="114528"/>
                  </a:lnTo>
                  <a:lnTo>
                    <a:pt x="343108" y="129341"/>
                  </a:lnTo>
                  <a:lnTo>
                    <a:pt x="323807" y="174008"/>
                  </a:lnTo>
                  <a:lnTo>
                    <a:pt x="293014" y="198234"/>
                  </a:lnTo>
                  <a:lnTo>
                    <a:pt x="256625" y="215189"/>
                  </a:lnTo>
                  <a:lnTo>
                    <a:pt x="215031" y="227871"/>
                  </a:lnTo>
                  <a:lnTo>
                    <a:pt x="184848" y="235737"/>
                  </a:lnTo>
                  <a:lnTo>
                    <a:pt x="168808" y="239990"/>
                  </a:lnTo>
                  <a:lnTo>
                    <a:pt x="127088" y="253492"/>
                  </a:lnTo>
                  <a:lnTo>
                    <a:pt x="83388" y="275932"/>
                  </a:lnTo>
                  <a:lnTo>
                    <a:pt x="83388" y="279615"/>
                  </a:lnTo>
                  <a:lnTo>
                    <a:pt x="362991" y="279615"/>
                  </a:lnTo>
                  <a:lnTo>
                    <a:pt x="362991" y="371360"/>
                  </a:lnTo>
                  <a:lnTo>
                    <a:pt x="0" y="371360"/>
                  </a:lnTo>
                  <a:lnTo>
                    <a:pt x="0" y="310756"/>
                  </a:lnTo>
                  <a:lnTo>
                    <a:pt x="38269" y="276937"/>
                  </a:lnTo>
                  <a:lnTo>
                    <a:pt x="80708" y="247924"/>
                  </a:lnTo>
                  <a:lnTo>
                    <a:pt x="124640" y="223404"/>
                  </a:lnTo>
                  <a:lnTo>
                    <a:pt x="138347" y="215858"/>
                  </a:lnTo>
                  <a:lnTo>
                    <a:pt x="171992" y="195573"/>
                  </a:lnTo>
                  <a:lnTo>
                    <a:pt x="200801" y="168453"/>
                  </a:lnTo>
                  <a:lnTo>
                    <a:pt x="216368" y="130344"/>
                  </a:lnTo>
                  <a:lnTo>
                    <a:pt x="217665" y="112179"/>
                  </a:lnTo>
                  <a:lnTo>
                    <a:pt x="216405" y="92362"/>
                  </a:lnTo>
                  <a:lnTo>
                    <a:pt x="197510" y="50228"/>
                  </a:lnTo>
                  <a:lnTo>
                    <a:pt x="159916" y="32024"/>
                  </a:lnTo>
                  <a:lnTo>
                    <a:pt x="144106" y="30810"/>
                  </a:lnTo>
                  <a:lnTo>
                    <a:pt x="137172" y="30810"/>
                  </a:lnTo>
                  <a:lnTo>
                    <a:pt x="105156" y="37833"/>
                  </a:lnTo>
                  <a:lnTo>
                    <a:pt x="107641" y="45437"/>
                  </a:lnTo>
                  <a:lnTo>
                    <a:pt x="110088" y="53162"/>
                  </a:lnTo>
                  <a:lnTo>
                    <a:pt x="119252" y="95164"/>
                  </a:lnTo>
                  <a:lnTo>
                    <a:pt x="109943" y="135009"/>
                  </a:lnTo>
                  <a:lnTo>
                    <a:pt x="71583" y="155839"/>
                  </a:lnTo>
                  <a:lnTo>
                    <a:pt x="58940" y="156718"/>
                  </a:lnTo>
                  <a:lnTo>
                    <a:pt x="47022" y="155691"/>
                  </a:lnTo>
                  <a:lnTo>
                    <a:pt x="12405" y="131668"/>
                  </a:lnTo>
                  <a:lnTo>
                    <a:pt x="4025" y="100457"/>
                  </a:lnTo>
                  <a:lnTo>
                    <a:pt x="6997" y="80723"/>
                  </a:lnTo>
                  <a:lnTo>
                    <a:pt x="30772" y="45396"/>
                  </a:lnTo>
                  <a:lnTo>
                    <a:pt x="76646" y="16764"/>
                  </a:lnTo>
                  <a:lnTo>
                    <a:pt x="134577" y="1862"/>
                  </a:lnTo>
                  <a:lnTo>
                    <a:pt x="167436" y="0"/>
                  </a:lnTo>
                  <a:close/>
                </a:path>
              </a:pathLst>
            </a:custGeom>
            <a:ln w="22860">
              <a:solidFill>
                <a:srgbClr val="4380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33260" y="5935979"/>
              <a:ext cx="655319" cy="65379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722363" y="4806695"/>
              <a:ext cx="1016635" cy="0"/>
            </a:xfrm>
            <a:custGeom>
              <a:avLst/>
              <a:gdLst/>
              <a:ahLst/>
              <a:cxnLst/>
              <a:rect l="l" t="t" r="r" b="b"/>
              <a:pathLst>
                <a:path w="1016634">
                  <a:moveTo>
                    <a:pt x="0" y="0"/>
                  </a:moveTo>
                  <a:lnTo>
                    <a:pt x="1016266" y="0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02879" y="4408932"/>
              <a:ext cx="498347" cy="49834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725931" y="476859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26351" y="4725923"/>
              <a:ext cx="968375" cy="542925"/>
            </a:xfrm>
            <a:custGeom>
              <a:avLst/>
              <a:gdLst/>
              <a:ahLst/>
              <a:cxnLst/>
              <a:rect l="l" t="t" r="r" b="b"/>
              <a:pathLst>
                <a:path w="968375" h="542925">
                  <a:moveTo>
                    <a:pt x="0" y="0"/>
                  </a:moveTo>
                  <a:lnTo>
                    <a:pt x="968184" y="542544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64832" y="5229024"/>
              <a:ext cx="85090" cy="70485"/>
            </a:xfrm>
            <a:custGeom>
              <a:avLst/>
              <a:gdLst/>
              <a:ahLst/>
              <a:cxnLst/>
              <a:rect l="l" t="t" r="r" b="b"/>
              <a:pathLst>
                <a:path w="85090" h="70485">
                  <a:moveTo>
                    <a:pt x="37249" y="0"/>
                  </a:moveTo>
                  <a:lnTo>
                    <a:pt x="0" y="66471"/>
                  </a:lnTo>
                  <a:lnTo>
                    <a:pt x="85089" y="70485"/>
                  </a:lnTo>
                  <a:lnTo>
                    <a:pt x="37249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77227" y="4884420"/>
              <a:ext cx="553085" cy="996315"/>
            </a:xfrm>
            <a:custGeom>
              <a:avLst/>
              <a:gdLst/>
              <a:ahLst/>
              <a:cxnLst/>
              <a:rect l="l" t="t" r="r" b="b"/>
              <a:pathLst>
                <a:path w="553084" h="996314">
                  <a:moveTo>
                    <a:pt x="0" y="0"/>
                  </a:moveTo>
                  <a:lnTo>
                    <a:pt x="552577" y="996086"/>
                  </a:lnTo>
                </a:path>
              </a:pathLst>
            </a:custGeom>
            <a:ln w="12700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90324" y="5850920"/>
              <a:ext cx="70485" cy="85725"/>
            </a:xfrm>
            <a:custGeom>
              <a:avLst/>
              <a:gdLst/>
              <a:ahLst/>
              <a:cxnLst/>
              <a:rect l="l" t="t" r="r" b="b"/>
              <a:pathLst>
                <a:path w="70484" h="85725">
                  <a:moveTo>
                    <a:pt x="66636" y="0"/>
                  </a:moveTo>
                  <a:lnTo>
                    <a:pt x="0" y="36956"/>
                  </a:lnTo>
                  <a:lnTo>
                    <a:pt x="70281" y="85115"/>
                  </a:lnTo>
                  <a:lnTo>
                    <a:pt x="66636" y="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706130" y="5489093"/>
              <a:ext cx="406400" cy="493395"/>
            </a:xfrm>
            <a:custGeom>
              <a:avLst/>
              <a:gdLst/>
              <a:ahLst/>
              <a:cxnLst/>
              <a:rect l="l" t="t" r="r" b="b"/>
              <a:pathLst>
                <a:path w="406400" h="493395">
                  <a:moveTo>
                    <a:pt x="333857" y="366001"/>
                  </a:moveTo>
                  <a:lnTo>
                    <a:pt x="221678" y="366001"/>
                  </a:lnTo>
                  <a:lnTo>
                    <a:pt x="221678" y="492912"/>
                  </a:lnTo>
                  <a:lnTo>
                    <a:pt x="333857" y="492912"/>
                  </a:lnTo>
                  <a:lnTo>
                    <a:pt x="333857" y="366001"/>
                  </a:lnTo>
                  <a:close/>
                </a:path>
                <a:path w="406400" h="493395">
                  <a:moveTo>
                    <a:pt x="333857" y="0"/>
                  </a:moveTo>
                  <a:lnTo>
                    <a:pt x="240436" y="0"/>
                  </a:lnTo>
                  <a:lnTo>
                    <a:pt x="0" y="304393"/>
                  </a:lnTo>
                  <a:lnTo>
                    <a:pt x="0" y="366001"/>
                  </a:lnTo>
                  <a:lnTo>
                    <a:pt x="405853" y="366001"/>
                  </a:lnTo>
                  <a:lnTo>
                    <a:pt x="405853" y="295351"/>
                  </a:lnTo>
                  <a:lnTo>
                    <a:pt x="51523" y="295351"/>
                  </a:lnTo>
                  <a:lnTo>
                    <a:pt x="221678" y="79921"/>
                  </a:lnTo>
                  <a:lnTo>
                    <a:pt x="333857" y="79921"/>
                  </a:lnTo>
                  <a:lnTo>
                    <a:pt x="333857" y="0"/>
                  </a:lnTo>
                  <a:close/>
                </a:path>
                <a:path w="406400" h="493395">
                  <a:moveTo>
                    <a:pt x="333857" y="79921"/>
                  </a:moveTo>
                  <a:lnTo>
                    <a:pt x="221678" y="79921"/>
                  </a:lnTo>
                  <a:lnTo>
                    <a:pt x="221678" y="295351"/>
                  </a:lnTo>
                  <a:lnTo>
                    <a:pt x="333857" y="295351"/>
                  </a:lnTo>
                  <a:lnTo>
                    <a:pt x="333857" y="79921"/>
                  </a:lnTo>
                  <a:close/>
                </a:path>
              </a:pathLst>
            </a:custGeom>
            <a:solidFill>
              <a:srgbClr val="AC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706130" y="5489093"/>
              <a:ext cx="406400" cy="493395"/>
            </a:xfrm>
            <a:custGeom>
              <a:avLst/>
              <a:gdLst/>
              <a:ahLst/>
              <a:cxnLst/>
              <a:rect l="l" t="t" r="r" b="b"/>
              <a:pathLst>
                <a:path w="406400" h="493395">
                  <a:moveTo>
                    <a:pt x="221678" y="79921"/>
                  </a:moveTo>
                  <a:lnTo>
                    <a:pt x="51523" y="295351"/>
                  </a:lnTo>
                  <a:lnTo>
                    <a:pt x="221678" y="295351"/>
                  </a:lnTo>
                  <a:lnTo>
                    <a:pt x="221678" y="79921"/>
                  </a:lnTo>
                  <a:close/>
                </a:path>
                <a:path w="406400" h="493395">
                  <a:moveTo>
                    <a:pt x="240436" y="0"/>
                  </a:moveTo>
                  <a:lnTo>
                    <a:pt x="333857" y="0"/>
                  </a:lnTo>
                  <a:lnTo>
                    <a:pt x="333857" y="295351"/>
                  </a:lnTo>
                  <a:lnTo>
                    <a:pt x="405853" y="295351"/>
                  </a:lnTo>
                  <a:lnTo>
                    <a:pt x="405853" y="366001"/>
                  </a:lnTo>
                  <a:lnTo>
                    <a:pt x="333857" y="366001"/>
                  </a:lnTo>
                  <a:lnTo>
                    <a:pt x="333857" y="492912"/>
                  </a:lnTo>
                  <a:lnTo>
                    <a:pt x="221678" y="492912"/>
                  </a:lnTo>
                  <a:lnTo>
                    <a:pt x="221678" y="366001"/>
                  </a:lnTo>
                  <a:lnTo>
                    <a:pt x="0" y="366001"/>
                  </a:lnTo>
                  <a:lnTo>
                    <a:pt x="0" y="304393"/>
                  </a:lnTo>
                  <a:lnTo>
                    <a:pt x="240436" y="0"/>
                  </a:lnTo>
                  <a:close/>
                </a:path>
              </a:pathLst>
            </a:custGeom>
            <a:ln w="22860">
              <a:solidFill>
                <a:srgbClr val="4380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8872855" cy="311150"/>
          </a:xfrm>
          <a:prstGeom prst="rect">
            <a:avLst/>
          </a:prstGeom>
          <a:solidFill>
            <a:srgbClr val="42445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Arquitectura</a:t>
            </a:r>
            <a:r>
              <a:rPr sz="1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Georgia"/>
                <a:cs typeface="Georgia"/>
              </a:rPr>
              <a:t>del</a:t>
            </a:r>
            <a:r>
              <a:rPr sz="14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81" y="3140066"/>
            <a:ext cx="155575" cy="3424554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Escuela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Ingeniería</a:t>
            </a:r>
            <a:r>
              <a:rPr sz="900" b="1" spc="-3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Informática,</a:t>
            </a:r>
            <a:r>
              <a:rPr sz="900" b="1" spc="-2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Universidad</a:t>
            </a:r>
            <a:r>
              <a:rPr sz="900" b="1" spc="-35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dirty="0">
                <a:solidFill>
                  <a:srgbClr val="7E7E7E"/>
                </a:solidFill>
                <a:latin typeface="Georgia"/>
                <a:cs typeface="Georgia"/>
              </a:rPr>
              <a:t>de</a:t>
            </a:r>
            <a:r>
              <a:rPr sz="900" b="1" spc="-20" dirty="0">
                <a:solidFill>
                  <a:srgbClr val="7E7E7E"/>
                </a:solidFill>
                <a:latin typeface="Georgia"/>
                <a:cs typeface="Georgia"/>
              </a:rPr>
              <a:t> </a:t>
            </a:r>
            <a:r>
              <a:rPr sz="900" b="1" spc="-10" dirty="0">
                <a:solidFill>
                  <a:srgbClr val="7E7E7E"/>
                </a:solidFill>
                <a:latin typeface="Georgia"/>
                <a:cs typeface="Georgia"/>
              </a:rPr>
              <a:t>Oviedo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1968" y="725054"/>
            <a:ext cx="5031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Pull</a:t>
            </a:r>
            <a:r>
              <a:rPr sz="4400" spc="-20" dirty="0"/>
              <a:t> </a:t>
            </a:r>
            <a:r>
              <a:rPr sz="4400" dirty="0"/>
              <a:t>request</a:t>
            </a:r>
            <a:r>
              <a:rPr sz="4400" spc="-5" dirty="0"/>
              <a:t> </a:t>
            </a:r>
            <a:r>
              <a:rPr sz="4400" dirty="0"/>
              <a:t>-</a:t>
            </a:r>
            <a:r>
              <a:rPr sz="4400" spc="-10" dirty="0"/>
              <a:t> Pasos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826913" y="1601265"/>
            <a:ext cx="7071995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Crear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la </a:t>
            </a:r>
            <a:r>
              <a:rPr sz="1800" spc="-20" dirty="0">
                <a:latin typeface="Georgia"/>
                <a:cs typeface="Georgia"/>
              </a:rPr>
              <a:t>rama</a:t>
            </a:r>
            <a:endParaRPr sz="1800">
              <a:latin typeface="Georgia"/>
              <a:cs typeface="Georgia"/>
            </a:endParaRPr>
          </a:p>
          <a:p>
            <a:pPr marL="756285" lvl="1" indent="-287020">
              <a:lnSpc>
                <a:spcPts val="186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dirty="0">
                <a:latin typeface="Courier New"/>
                <a:cs typeface="Courier New"/>
              </a:rPr>
              <a:t>$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git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flow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feature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start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RE1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develop</a:t>
            </a:r>
            <a:endParaRPr sz="160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dirty="0">
                <a:latin typeface="Courier New"/>
                <a:cs typeface="Courier New"/>
              </a:rPr>
              <a:t>$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git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checkout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–b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feature-</a:t>
            </a:r>
            <a:r>
              <a:rPr sz="1600" dirty="0">
                <a:latin typeface="Courier New"/>
                <a:cs typeface="Courier New"/>
              </a:rPr>
              <a:t>RE1</a:t>
            </a:r>
            <a:r>
              <a:rPr sz="1600" spc="-10" dirty="0">
                <a:latin typeface="Courier New"/>
                <a:cs typeface="Courier New"/>
              </a:rPr>
              <a:t> develop</a:t>
            </a:r>
            <a:endParaRPr sz="160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Añade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tu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nombre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en </a:t>
            </a:r>
            <a:r>
              <a:rPr sz="1800" b="1" dirty="0">
                <a:latin typeface="Georgia"/>
                <a:cs typeface="Georgia"/>
              </a:rPr>
              <a:t>README.md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en el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apartado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i="1" spc="-10" dirty="0">
                <a:latin typeface="Georgia"/>
                <a:cs typeface="Georgia"/>
              </a:rPr>
              <a:t>Colaboradores</a:t>
            </a:r>
            <a:endParaRPr sz="1800">
              <a:latin typeface="Georgia"/>
              <a:cs typeface="Georgia"/>
            </a:endParaRPr>
          </a:p>
          <a:p>
            <a:pPr marL="299085" indent="-287020">
              <a:lnSpc>
                <a:spcPts val="208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Subir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los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cambios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en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local</a:t>
            </a:r>
            <a:endParaRPr sz="1800">
              <a:latin typeface="Georgia"/>
              <a:cs typeface="Georgia"/>
            </a:endParaRPr>
          </a:p>
          <a:p>
            <a:pPr marL="756285" lvl="1" indent="-287020">
              <a:lnSpc>
                <a:spcPts val="208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Courier New"/>
                <a:cs typeface="Courier New"/>
              </a:rPr>
              <a:t>$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git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add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60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Courier New"/>
                <a:cs typeface="Courier New"/>
              </a:rPr>
              <a:t>$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git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commit</a:t>
            </a:r>
            <a:endParaRPr sz="180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Subir los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cambios</a:t>
            </a:r>
            <a:endParaRPr sz="1800">
              <a:latin typeface="Georgia"/>
              <a:cs typeface="Georgia"/>
            </a:endParaRPr>
          </a:p>
          <a:p>
            <a:pPr marL="927100" lvl="1" indent="-457200">
              <a:lnSpc>
                <a:spcPct val="100000"/>
              </a:lnSpc>
              <a:spcBef>
                <a:spcPts val="45"/>
              </a:spcBef>
              <a:buSzPct val="112500"/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1600" dirty="0">
                <a:latin typeface="Courier New"/>
                <a:cs typeface="Courier New"/>
              </a:rPr>
              <a:t>$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git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push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--set-</a:t>
            </a:r>
            <a:r>
              <a:rPr sz="1600" dirty="0">
                <a:latin typeface="Courier New"/>
                <a:cs typeface="Courier New"/>
              </a:rPr>
              <a:t>upstream origin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feature-</a:t>
            </a:r>
            <a:r>
              <a:rPr sz="1600" spc="-25" dirty="0">
                <a:latin typeface="Courier New"/>
                <a:cs typeface="Courier New"/>
              </a:rPr>
              <a:t>RE1</a:t>
            </a:r>
            <a:endParaRPr sz="160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Georgia"/>
                <a:cs typeface="Georgia"/>
              </a:rPr>
              <a:t>Ir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github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y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solicitar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una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pull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request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4634484"/>
            <a:ext cx="7067018" cy="12674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</TotalTime>
  <Words>644</Words>
  <Application>Microsoft Office PowerPoint</Application>
  <PresentationFormat>On-screen Show 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Narrow</vt:lpstr>
      <vt:lpstr>Book Antiqua</vt:lpstr>
      <vt:lpstr>Courier New</vt:lpstr>
      <vt:lpstr>Eras Medium ITC</vt:lpstr>
      <vt:lpstr>Georgia</vt:lpstr>
      <vt:lpstr>Times New Roman</vt:lpstr>
      <vt:lpstr>Wingdings</vt:lpstr>
      <vt:lpstr>Wingdings 2</vt:lpstr>
      <vt:lpstr>Office Theme</vt:lpstr>
      <vt:lpstr>Grado en Ingeniería Informática</vt:lpstr>
      <vt:lpstr>Git - Funcionamiento básico</vt:lpstr>
      <vt:lpstr>Arquitectura del Software</vt:lpstr>
      <vt:lpstr>Primeros pasos con Git y Github</vt:lpstr>
      <vt:lpstr>Primeros pasos con Git y Github</vt:lpstr>
      <vt:lpstr>Creando ramas en Git</vt:lpstr>
      <vt:lpstr>Git-Flow</vt:lpstr>
      <vt:lpstr>Arquitectura del Software</vt:lpstr>
      <vt:lpstr>Pull request - Pasos</vt:lpstr>
      <vt:lpstr>Pull request - Pasos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Grado en Ingeniería Informática</dc:title>
  <dc:creator>José Manuel Aroca Fernández</dc:creator>
  <cp:lastModifiedBy>JOSE MANUEL AROCA FERNANDEZ</cp:lastModifiedBy>
  <cp:revision>8</cp:revision>
  <dcterms:created xsi:type="dcterms:W3CDTF">2022-11-03T12:24:03Z</dcterms:created>
  <dcterms:modified xsi:type="dcterms:W3CDTF">2024-04-09T13:37:30Z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2020-10-29T00:00:00Z</vt:filetime>
  </property>
  <property fmtid="{D5CDD505-2E9C-101B-9397-08002B2CF9AE}" pid="3" name="LastSaved">
    <vt:filetime>2022-11-03T00:00:00Z</vt:filetime>
  </property>
</Properties>
</file>