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slide" Target="slides/slide20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5d7f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5d7f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059e899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059e899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c90212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ec90212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c902122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c902122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c902122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c902122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c90212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c90212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c902122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ec902122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c902122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ec902122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ec90212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ec90212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c90212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c90212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5a554d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5a554d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c90212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c90212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c90212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c90212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c90212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c90212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cb5b71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cb5b71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cb5b71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cb5b71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036">
              <a:off x="2447698" y="2878852"/>
              <a:ext cx="3881796" cy="1366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[Ildo Poletto Junior]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[Profa. Lauriana Paludo]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[IFPR campus Palmas]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[Bacharelado em Sistemas de Informação]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[GESis - Grupo de Estudos em Sistemas de Informação</a:t>
              </a:r>
              <a:r>
                <a:rPr lang="pt-B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]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 rot="-224858">
            <a:off x="2508472" y="1274379"/>
            <a:ext cx="3837105" cy="1279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[Oficina de IHC -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Fábrica de Chocolate]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 rot="-5158464">
            <a:off x="2473946" y="1079620"/>
            <a:ext cx="4195962" cy="296330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 rot="198193">
            <a:off x="3306636" y="811614"/>
            <a:ext cx="2681355" cy="489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[Discussão]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 rot="220278">
            <a:off x="3215258" y="1468843"/>
            <a:ext cx="2698638" cy="3021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[Qual porta é mais apropriada para a fábrica?]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</a:t>
            </a:r>
            <a:r>
              <a:rPr i="1"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Affordance</a:t>
            </a: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 de um objeto, características visíveis, fundamentais e percebidas de um objeto]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[Portas são objetos simples. Coisas complexas podem precisar serem explicadas. Quando coisas simples precisam de figuras, legendas ou instruções o projeto falhou.]  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 rot="-5640508">
            <a:off x="2473767" y="1079825"/>
            <a:ext cx="4195874" cy="296324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 rot="-254142">
            <a:off x="3198058" y="1545127"/>
            <a:ext cx="2757933" cy="1777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[Projetar novo fogão]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 rot="-269825">
            <a:off x="3226401" y="857861"/>
            <a:ext cx="2532898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[Tarefa 2]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 rot="-5640584">
            <a:off x="2473676" y="1079951"/>
            <a:ext cx="4195871" cy="296313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 rot="-270294">
            <a:off x="3134301" y="824739"/>
            <a:ext cx="2681284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[Discussão]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 rot="-185829">
            <a:off x="3215173" y="1468900"/>
            <a:ext cx="2698542" cy="30214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[Qual modelo de  fogão é mais apropriado para a fábrica?]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[O Mapeamento  natural de controles traz entendimento e resultados imediatos para as ações]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[Respeitando analogias físicas, e padrões culturais as ações são facilmente aprendidas e sempre lembradas.]  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rot="-5641810">
            <a:off x="2473882" y="1079929"/>
            <a:ext cx="4195976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 rot="-254142">
            <a:off x="3236159" y="1543721"/>
            <a:ext cx="2757933" cy="2809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[Planejar sistema de alerta visual para controlar as esteiras transportadoras]</a:t>
            </a:r>
            <a:endParaRPr sz="1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[padrão de cores dos 	Oompa-Loompas: amarelo=parar; vermelho=ir; verde=lento]</a:t>
            </a:r>
            <a:endParaRPr sz="1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 rot="-269825">
            <a:off x="3226401" y="857861"/>
            <a:ext cx="2532898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[Tarefa 3]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 rot="-5158435">
            <a:off x="2473921" y="1079609"/>
            <a:ext cx="4195955" cy="296320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 rot="198193">
            <a:off x="3306636" y="811614"/>
            <a:ext cx="2681355" cy="489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[Discussão]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 rot="220278">
            <a:off x="3215258" y="1468843"/>
            <a:ext cx="2698638" cy="3021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[Qual sistema de alerta  é mais apropriado para a fábrica?]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[Transferência de efeitos respeitando padrões culturais, comportamentos e estereótipos das diferentes culturas]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[Ex: na América as luzes estão </a:t>
            </a:r>
            <a:r>
              <a:rPr i="1"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on </a:t>
            </a: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quando ligadas e </a:t>
            </a:r>
            <a:r>
              <a:rPr i="1"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down</a:t>
            </a:r>
            <a:r>
              <a:rPr i="1"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desligadas, na Grã-Bretanha</a:t>
            </a:r>
            <a:r>
              <a:rPr lang="pt-BR" sz="110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é o inverso; teclados de computadores e celulares tem </a:t>
            </a:r>
            <a:r>
              <a:rPr i="1"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layout </a:t>
            </a: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diferentes; formato de números ( decimal com ponto ou vírgula); formato de datas]  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 rot="-5640584">
            <a:off x="2473676" y="1079951"/>
            <a:ext cx="4195871" cy="296313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 rot="-254142">
            <a:off x="3228209" y="1544018"/>
            <a:ext cx="2757933" cy="25963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[Projetar solução para armazenar utensílios como potes, panelas, colheres, espátulas e jarras]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 rot="-269825">
            <a:off x="3226401" y="857861"/>
            <a:ext cx="2532898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[Tarefa 4]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rot="-5640584">
            <a:off x="2473676" y="1079951"/>
            <a:ext cx="4195871" cy="296313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 rot="-270294">
            <a:off x="3134301" y="824739"/>
            <a:ext cx="2681284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[Discussão]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 rot="-185829">
            <a:off x="3213929" y="1423430"/>
            <a:ext cx="2698542" cy="30668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[Qual modelo de  armário é mais apropriado para a fábrica?]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[Tornar visíveis as restrições, deixar o uso óbvio, símbolos e ícones que traduzem o real propósito, sem precisar contar com convenções ou explicações de uso]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 rot="-5641810">
            <a:off x="2473882" y="1079929"/>
            <a:ext cx="4195976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 rot="-254142">
            <a:off x="3198058" y="1545127"/>
            <a:ext cx="2757933" cy="1777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[Projetar painel de controle com ícones]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 rot="-269825">
            <a:off x="3226401" y="857861"/>
            <a:ext cx="2532898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[Tarefa 5]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 rot="-5158435">
            <a:off x="2473921" y="1079609"/>
            <a:ext cx="4195955" cy="296320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 rot="198193">
            <a:off x="3306636" y="811614"/>
            <a:ext cx="2681355" cy="489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[Discussão]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 rot="220278">
            <a:off x="3215258" y="1468843"/>
            <a:ext cx="2698638" cy="3021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[Os grupos interpretam os painéis de controle uns dos outros 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[Os ícones devem ser intuitivos, claros, percebíveis quanto ao uso.]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3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 rot="-269812">
            <a:off x="2597708" y="1392516"/>
            <a:ext cx="3948756" cy="2053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[Questionário final </a:t>
            </a:r>
            <a:endParaRPr sz="3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10 minutos]</a:t>
            </a:r>
            <a:endParaRPr sz="3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 rot="-269812">
            <a:off x="2597708" y="1392516"/>
            <a:ext cx="3948756" cy="2053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[Equipes pequenas de 3 a 4 componentes]</a:t>
            </a:r>
            <a:endParaRPr sz="3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 rot="-5639341">
            <a:off x="2473969" y="10900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 rot="-254431">
            <a:off x="3206651" y="2026906"/>
            <a:ext cx="2775097" cy="1777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[Ildo Poletto Junior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FFFF"/>
                </a:highlight>
              </a:rPr>
              <a:t>ipj.poletto@gmail.com</a:t>
            </a: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]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[Lauriana Paludo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lauriana.paludo@ifpr.edu.br</a:t>
            </a:r>
            <a:r>
              <a:rPr lang="pt-BR" sz="1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]</a:t>
            </a:r>
            <a:endParaRPr sz="1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 rot="-274698">
            <a:off x="3098239" y="1067362"/>
            <a:ext cx="2818794" cy="55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Obrigado!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 rot="-269812">
            <a:off x="2508421" y="1182813"/>
            <a:ext cx="3948756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[Computação]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94945">
            <a:off x="2695031" y="1735839"/>
            <a:ext cx="3908113" cy="2164622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 rot="-248076">
            <a:off x="2474018" y="930601"/>
            <a:ext cx="4196111" cy="3282308"/>
            <a:chOff x="2474075" y="1158675"/>
            <a:chExt cx="4196100" cy="3282300"/>
          </a:xfrm>
        </p:grpSpPr>
        <p:sp>
          <p:nvSpPr>
            <p:cNvPr id="88" name="Google Shape;88;p16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genie-austin-19988.jpg" id="89" name="Google Shape;89;p16"/>
            <p:cNvPicPr preferRelativeResize="0"/>
            <p:nvPr/>
          </p:nvPicPr>
          <p:blipFill rotWithShape="1">
            <a:blip r:embed="rId4">
              <a:alphaModFix/>
            </a:blip>
            <a:srcRect b="13639" l="-4" r="52151" t="13654"/>
            <a:stretch/>
          </p:blipFill>
          <p:spPr>
            <a:xfrm rot="-5400000">
              <a:off x="3392318" y="858600"/>
              <a:ext cx="2359367" cy="3584686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90" name="Google Shape;90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237397">
            <a:off x="2473978" y="930624"/>
            <a:ext cx="4196030" cy="328224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3614">
            <a:off x="2755546" y="1587664"/>
            <a:ext cx="3590933" cy="25358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 rot="265365">
            <a:off x="2676129" y="1039981"/>
            <a:ext cx="3948658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[IHC]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 rot="-248076">
            <a:off x="2474018" y="930601"/>
            <a:ext cx="4196111" cy="3282308"/>
            <a:chOff x="2474075" y="1158675"/>
            <a:chExt cx="4196100" cy="3282300"/>
          </a:xfrm>
        </p:grpSpPr>
        <p:sp>
          <p:nvSpPr>
            <p:cNvPr id="101" name="Google Shape;101;p17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genie-austin-19988.jpg" id="102" name="Google Shape;102;p17"/>
            <p:cNvPicPr preferRelativeResize="0"/>
            <p:nvPr/>
          </p:nvPicPr>
          <p:blipFill rotWithShape="1">
            <a:blip r:embed="rId4">
              <a:alphaModFix/>
            </a:blip>
            <a:srcRect b="13639" l="-4" r="52151" t="13654"/>
            <a:stretch/>
          </p:blipFill>
          <p:spPr>
            <a:xfrm rot="-5400000">
              <a:off x="3392318" y="858600"/>
              <a:ext cx="2359367" cy="3584686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03" name="Google Shape;103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237379">
            <a:off x="2473968" y="930608"/>
            <a:ext cx="4195899" cy="328232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 rot="274300">
            <a:off x="2590270" y="1903113"/>
            <a:ext cx="3963310" cy="1777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[Projeto ou </a:t>
            </a:r>
            <a:r>
              <a:rPr i="1"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design </a:t>
            </a:r>
            <a:r>
              <a:rPr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de Interface] </a:t>
            </a:r>
            <a:endParaRPr sz="2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</a:t>
            </a:r>
            <a:r>
              <a:rPr i="1"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Affordance</a:t>
            </a:r>
            <a:r>
              <a:rPr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] [Mapeamento] [</a:t>
            </a:r>
            <a:r>
              <a:rPr i="1"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Feedback</a:t>
            </a:r>
            <a:r>
              <a:rPr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] [Ícones] [Símbolos] </a:t>
            </a:r>
            <a:endParaRPr sz="2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[Avaliação de interface do usuário] [Experiência do Usuário ou UX ]</a:t>
            </a:r>
            <a:endParaRPr sz="20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 rot="265365">
            <a:off x="2673379" y="999020"/>
            <a:ext cx="3948658" cy="764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[IHC - Termos Técnicos]</a:t>
            </a:r>
            <a:endParaRPr sz="2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 rot="240578">
            <a:off x="2619784" y="343952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OOMPA-LOOMPAS [Problemas de memória]        [Não sabem ler]  [Não sabem escrever]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0497">
            <a:off x="2664425" y="1290525"/>
            <a:ext cx="3932700" cy="22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 rot="240578">
            <a:off x="2686583" y="2135553"/>
            <a:ext cx="3771231" cy="120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Projetar uma nova </a:t>
            </a:r>
            <a:r>
              <a:rPr lang="pt-BR" sz="1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Fábrica de Chocolate que seja mais fácil para os Oompa-Loompas operarem.</a:t>
            </a:r>
            <a:endParaRPr sz="1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 rot="305187">
            <a:off x="2597694" y="1288795"/>
            <a:ext cx="3948850" cy="489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[O que fazer]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240567">
            <a:off x="2474124" y="10899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3978">
            <a:off x="2675233" y="1308346"/>
            <a:ext cx="3793934" cy="250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-5641810">
            <a:off x="2473882" y="1079929"/>
            <a:ext cx="4195976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 rot="-254142">
            <a:off x="3198058" y="1545127"/>
            <a:ext cx="2757933" cy="1777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[Projetar novas portas]</a:t>
            </a:r>
            <a:endParaRPr sz="24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 rot="-269825">
            <a:off x="3226401" y="857861"/>
            <a:ext cx="2532898" cy="489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[Tarefa 1]</a:t>
            </a:r>
            <a:endParaRPr sz="36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