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1" r:id="rId5"/>
    <p:sldId id="287" r:id="rId6"/>
    <p:sldId id="288" r:id="rId7"/>
    <p:sldId id="289" r:id="rId8"/>
    <p:sldId id="291" r:id="rId9"/>
    <p:sldId id="293" r:id="rId10"/>
    <p:sldId id="292" r:id="rId11"/>
    <p:sldId id="299" r:id="rId12"/>
  </p:sldIdLst>
  <p:sldSz cx="18288000" cy="10287000"/>
  <p:notesSz cx="18288000" cy="10287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88"/>
  </p:normalViewPr>
  <p:slideViewPr>
    <p:cSldViewPr>
      <p:cViewPr varScale="1">
        <p:scale>
          <a:sx n="74" d="100"/>
          <a:sy n="74" d="100"/>
        </p:scale>
        <p:origin x="60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laurids/Desktop/Data%20Analysis/Projects/Airline%20Passenger%20Satisfaction/Airline%20Data%20Work%20Fil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Gender</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doughnutChart>
        <c:varyColors val="1"/>
        <c:ser>
          <c:idx val="0"/>
          <c:order val="0"/>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FCE-C949-B744-E5E9E8995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FCE-C949-B744-E5E9E8995E78}"/>
              </c:ext>
            </c:extLst>
          </c:dPt>
          <c:dLbls>
            <c:dLbl>
              <c:idx val="0"/>
              <c:layout>
                <c:manualLayout>
                  <c:x val="9.9638993890246733E-2"/>
                  <c:y val="-2.3418406794643196E-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FCE-C949-B744-E5E9E8995E78}"/>
                </c:ext>
              </c:extLst>
            </c:dLbl>
            <c:dLbl>
              <c:idx val="1"/>
              <c:layout>
                <c:manualLayout>
                  <c:x val="-0.10794224338110063"/>
                  <c:y val="-2.788254058977062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FCE-C949-B744-E5E9E8995E78}"/>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'Who is a repeating customer'!$D$12:$D$13</c:f>
              <c:strCache>
                <c:ptCount val="2"/>
                <c:pt idx="0">
                  <c:v>Male</c:v>
                </c:pt>
                <c:pt idx="1">
                  <c:v>Female</c:v>
                </c:pt>
              </c:strCache>
            </c:strRef>
          </c:cat>
          <c:val>
            <c:numRef>
              <c:f>'Who is a repeating customer'!$E$12:$E$13</c:f>
              <c:numCache>
                <c:formatCode>0.0%</c:formatCode>
                <c:ptCount val="2"/>
                <c:pt idx="0" formatCode="0.00%">
                  <c:v>0.49299999999999999</c:v>
                </c:pt>
                <c:pt idx="1">
                  <c:v>0.50738373883584853</c:v>
                </c:pt>
              </c:numCache>
            </c:numRef>
          </c:val>
          <c:extLst>
            <c:ext xmlns:c16="http://schemas.microsoft.com/office/drawing/2014/chart" uri="{C3380CC4-5D6E-409C-BE32-E72D297353CC}">
              <c16:uniqueId val="{00000004-7FCE-C949-B744-E5E9E8995E78}"/>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20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GB" sz="2400"/>
              <a:t>Satisfaction breakdown</a:t>
            </a:r>
            <a:r>
              <a:rPr lang="en-GB" sz="2400" baseline="0"/>
              <a:t> by age</a:t>
            </a:r>
            <a:endParaRPr lang="en-GB"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bar"/>
        <c:grouping val="percentStacked"/>
        <c:varyColors val="0"/>
        <c:ser>
          <c:idx val="0"/>
          <c:order val="0"/>
          <c:tx>
            <c:strRef>
              <c:f>'Satisfaction - Age'!$B$18</c:f>
              <c:strCache>
                <c:ptCount val="1"/>
                <c:pt idx="0">
                  <c:v>Neutral or Dissatisfied</c:v>
                </c:pt>
              </c:strCache>
            </c:strRef>
          </c:tx>
          <c:spPr>
            <a:solidFill>
              <a:srgbClr val="FF0000"/>
            </a:solidFill>
            <a:ln>
              <a:noFill/>
            </a:ln>
            <a:effectLst/>
          </c:spPr>
          <c:invertIfNegative val="0"/>
          <c:cat>
            <c:strRef>
              <c:f>'Satisfaction - Age'!$A$19:$A$25</c:f>
              <c:strCache>
                <c:ptCount val="7"/>
                <c:pt idx="0">
                  <c:v>17 or younger</c:v>
                </c:pt>
                <c:pt idx="1">
                  <c:v>18-24</c:v>
                </c:pt>
                <c:pt idx="2">
                  <c:v>25-34</c:v>
                </c:pt>
                <c:pt idx="3">
                  <c:v>35-44</c:v>
                </c:pt>
                <c:pt idx="4">
                  <c:v>45-54</c:v>
                </c:pt>
                <c:pt idx="5">
                  <c:v>55-64</c:v>
                </c:pt>
                <c:pt idx="6">
                  <c:v>65 or older</c:v>
                </c:pt>
              </c:strCache>
            </c:strRef>
          </c:cat>
          <c:val>
            <c:numRef>
              <c:f>'Satisfaction - Age'!$B$19:$B$25</c:f>
              <c:numCache>
                <c:formatCode>0%</c:formatCode>
                <c:ptCount val="7"/>
                <c:pt idx="0">
                  <c:v>0.82384823848238486</c:v>
                </c:pt>
                <c:pt idx="1">
                  <c:v>0.64596854353037481</c:v>
                </c:pt>
                <c:pt idx="2">
                  <c:v>0.6235788223315798</c:v>
                </c:pt>
                <c:pt idx="3">
                  <c:v>0.4793088806871999</c:v>
                </c:pt>
                <c:pt idx="4">
                  <c:v>0.4221578566256336</c:v>
                </c:pt>
                <c:pt idx="5">
                  <c:v>0.53726746334852782</c:v>
                </c:pt>
                <c:pt idx="6">
                  <c:v>0.81486620416253719</c:v>
                </c:pt>
              </c:numCache>
            </c:numRef>
          </c:val>
          <c:extLst>
            <c:ext xmlns:c16="http://schemas.microsoft.com/office/drawing/2014/chart" uri="{C3380CC4-5D6E-409C-BE32-E72D297353CC}">
              <c16:uniqueId val="{00000000-ADA0-2943-BF6D-39F637C4CC3A}"/>
            </c:ext>
          </c:extLst>
        </c:ser>
        <c:ser>
          <c:idx val="1"/>
          <c:order val="1"/>
          <c:tx>
            <c:strRef>
              <c:f>'Satisfaction - Age'!$C$18</c:f>
              <c:strCache>
                <c:ptCount val="1"/>
                <c:pt idx="0">
                  <c:v>Satisfied</c:v>
                </c:pt>
              </c:strCache>
            </c:strRef>
          </c:tx>
          <c:spPr>
            <a:solidFill>
              <a:srgbClr val="00B050"/>
            </a:solidFill>
            <a:ln>
              <a:noFill/>
            </a:ln>
            <a:effectLst/>
          </c:spPr>
          <c:invertIfNegative val="0"/>
          <c:cat>
            <c:strRef>
              <c:f>'Satisfaction - Age'!$A$19:$A$25</c:f>
              <c:strCache>
                <c:ptCount val="7"/>
                <c:pt idx="0">
                  <c:v>17 or younger</c:v>
                </c:pt>
                <c:pt idx="1">
                  <c:v>18-24</c:v>
                </c:pt>
                <c:pt idx="2">
                  <c:v>25-34</c:v>
                </c:pt>
                <c:pt idx="3">
                  <c:v>35-44</c:v>
                </c:pt>
                <c:pt idx="4">
                  <c:v>45-54</c:v>
                </c:pt>
                <c:pt idx="5">
                  <c:v>55-64</c:v>
                </c:pt>
                <c:pt idx="6">
                  <c:v>65 or older</c:v>
                </c:pt>
              </c:strCache>
            </c:strRef>
          </c:cat>
          <c:val>
            <c:numRef>
              <c:f>'Satisfaction - Age'!$C$19:$C$25</c:f>
              <c:numCache>
                <c:formatCode>0%</c:formatCode>
                <c:ptCount val="7"/>
                <c:pt idx="0">
                  <c:v>0.17615176151761516</c:v>
                </c:pt>
                <c:pt idx="1">
                  <c:v>0.35403145646962519</c:v>
                </c:pt>
                <c:pt idx="2">
                  <c:v>0.37642117766842015</c:v>
                </c:pt>
                <c:pt idx="3">
                  <c:v>0.5206911193128001</c:v>
                </c:pt>
                <c:pt idx="4">
                  <c:v>0.57784214337436635</c:v>
                </c:pt>
                <c:pt idx="5">
                  <c:v>0.46273253665147224</c:v>
                </c:pt>
                <c:pt idx="6">
                  <c:v>0.18513379583746284</c:v>
                </c:pt>
              </c:numCache>
            </c:numRef>
          </c:val>
          <c:extLst>
            <c:ext xmlns:c16="http://schemas.microsoft.com/office/drawing/2014/chart" uri="{C3380CC4-5D6E-409C-BE32-E72D297353CC}">
              <c16:uniqueId val="{00000001-ADA0-2943-BF6D-39F637C4CC3A}"/>
            </c:ext>
          </c:extLst>
        </c:ser>
        <c:dLbls>
          <c:showLegendKey val="0"/>
          <c:showVal val="0"/>
          <c:showCatName val="0"/>
          <c:showSerName val="0"/>
          <c:showPercent val="0"/>
          <c:showBubbleSize val="0"/>
        </c:dLbls>
        <c:gapWidth val="150"/>
        <c:overlap val="100"/>
        <c:axId val="1293761791"/>
        <c:axId val="1210955023"/>
      </c:barChart>
      <c:catAx>
        <c:axId val="129376179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crossAx val="1210955023"/>
        <c:crosses val="autoZero"/>
        <c:auto val="1"/>
        <c:lblAlgn val="ctr"/>
        <c:lblOffset val="100"/>
        <c:noMultiLvlLbl val="0"/>
      </c:catAx>
      <c:valAx>
        <c:axId val="1210955023"/>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293761791"/>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Flight</a:t>
            </a:r>
            <a:r>
              <a:rPr lang="en-GB" sz="3200" baseline="0"/>
              <a:t> distance</a:t>
            </a:r>
            <a:endParaRPr lang="en-GB" sz="3200"/>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spPr>
            <a:solidFill>
              <a:srgbClr val="00B050"/>
            </a:solidFill>
          </c:spPr>
          <c:dPt>
            <c:idx val="0"/>
            <c:bubble3D val="0"/>
            <c:spPr>
              <a:solidFill>
                <a:srgbClr val="0070C0"/>
              </a:solidFill>
              <a:ln w="19050">
                <a:solidFill>
                  <a:schemeClr val="lt1"/>
                </a:solidFill>
              </a:ln>
              <a:effectLst/>
            </c:spPr>
            <c:extLst>
              <c:ext xmlns:c16="http://schemas.microsoft.com/office/drawing/2014/chart" uri="{C3380CC4-5D6E-409C-BE32-E72D297353CC}">
                <c16:uniqueId val="{00000001-7EB4-1D49-935E-887C2194A940}"/>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7EB4-1D49-935E-887C2194A940}"/>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5-7EB4-1D49-935E-887C2194A940}"/>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'Flight Distance'!$B$27:$B$29</c:f>
              <c:strCache>
                <c:ptCount val="3"/>
                <c:pt idx="0">
                  <c:v>Long Haul</c:v>
                </c:pt>
                <c:pt idx="1">
                  <c:v>Medium Haul</c:v>
                </c:pt>
                <c:pt idx="2">
                  <c:v>Short Haul</c:v>
                </c:pt>
              </c:strCache>
            </c:strRef>
          </c:cat>
          <c:val>
            <c:numRef>
              <c:f>'Flight Distance'!$C$27:$C$29</c:f>
              <c:numCache>
                <c:formatCode>0%</c:formatCode>
                <c:ptCount val="3"/>
                <c:pt idx="0">
                  <c:v>0.18082845703726516</c:v>
                </c:pt>
                <c:pt idx="1">
                  <c:v>0.33781952571604557</c:v>
                </c:pt>
                <c:pt idx="2">
                  <c:v>0.48135201724668925</c:v>
                </c:pt>
              </c:numCache>
            </c:numRef>
          </c:val>
          <c:extLst>
            <c:ext xmlns:c16="http://schemas.microsoft.com/office/drawing/2014/chart" uri="{C3380CC4-5D6E-409C-BE32-E72D297353CC}">
              <c16:uniqueId val="{00000006-7EB4-1D49-935E-887C2194A940}"/>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DK"/>
        </a:p>
      </c:txPr>
    </c:legend>
    <c:plotVisOnly val="1"/>
    <c:dispBlanksAs val="gap"/>
    <c:showDLblsOverMax val="0"/>
  </c:chart>
  <c:spPr>
    <a:noFill/>
    <a:ln>
      <a:noFill/>
    </a:ln>
    <a:effectLst/>
  </c:spPr>
  <c:txPr>
    <a:bodyPr/>
    <a:lstStyle/>
    <a:p>
      <a:pPr>
        <a:defRPr/>
      </a:pPr>
      <a:endParaRPr lang="en-DK"/>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Satisfaction</a:t>
            </a:r>
            <a:r>
              <a:rPr lang="en-GB" sz="3200" baseline="0"/>
              <a:t> by flight distance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bar"/>
        <c:grouping val="percentStacked"/>
        <c:varyColors val="0"/>
        <c:ser>
          <c:idx val="0"/>
          <c:order val="0"/>
          <c:tx>
            <c:strRef>
              <c:f>'Flight Distance'!$C$15</c:f>
              <c:strCache>
                <c:ptCount val="1"/>
                <c:pt idx="0">
                  <c:v>Neutral or Dissatisfied</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'Flight Distance'!$B$16:$B$18</c:f>
              <c:strCache>
                <c:ptCount val="3"/>
                <c:pt idx="0">
                  <c:v>Long Haul</c:v>
                </c:pt>
                <c:pt idx="1">
                  <c:v>Medium Haul</c:v>
                </c:pt>
                <c:pt idx="2">
                  <c:v>Short Haul</c:v>
                </c:pt>
              </c:strCache>
            </c:strRef>
          </c:cat>
          <c:val>
            <c:numRef>
              <c:f>'Flight Distance'!$C$16:$C$18</c:f>
              <c:numCache>
                <c:formatCode>0%</c:formatCode>
                <c:ptCount val="3"/>
                <c:pt idx="0">
                  <c:v>0.29575065996764027</c:v>
                </c:pt>
                <c:pt idx="1">
                  <c:v>0.5638390008204941</c:v>
                </c:pt>
                <c:pt idx="2">
                  <c:v>0.66807959307719378</c:v>
                </c:pt>
              </c:numCache>
            </c:numRef>
          </c:val>
          <c:extLst>
            <c:ext xmlns:c16="http://schemas.microsoft.com/office/drawing/2014/chart" uri="{C3380CC4-5D6E-409C-BE32-E72D297353CC}">
              <c16:uniqueId val="{00000000-95D8-9D49-BAF3-DEA48127873A}"/>
            </c:ext>
          </c:extLst>
        </c:ser>
        <c:ser>
          <c:idx val="1"/>
          <c:order val="1"/>
          <c:tx>
            <c:strRef>
              <c:f>'Flight Distance'!$D$15</c:f>
              <c:strCache>
                <c:ptCount val="1"/>
                <c:pt idx="0">
                  <c:v>Satisfied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'Flight Distance'!$B$16:$B$18</c:f>
              <c:strCache>
                <c:ptCount val="3"/>
                <c:pt idx="0">
                  <c:v>Long Haul</c:v>
                </c:pt>
                <c:pt idx="1">
                  <c:v>Medium Haul</c:v>
                </c:pt>
                <c:pt idx="2">
                  <c:v>Short Haul</c:v>
                </c:pt>
              </c:strCache>
            </c:strRef>
          </c:cat>
          <c:val>
            <c:numRef>
              <c:f>'Flight Distance'!$D$16:$D$18</c:f>
              <c:numCache>
                <c:formatCode>0%</c:formatCode>
                <c:ptCount val="3"/>
                <c:pt idx="0">
                  <c:v>0.70424934003235973</c:v>
                </c:pt>
                <c:pt idx="1">
                  <c:v>0.4361609991795059</c:v>
                </c:pt>
                <c:pt idx="2">
                  <c:v>0.33192040692280622</c:v>
                </c:pt>
              </c:numCache>
            </c:numRef>
          </c:val>
          <c:extLst>
            <c:ext xmlns:c16="http://schemas.microsoft.com/office/drawing/2014/chart" uri="{C3380CC4-5D6E-409C-BE32-E72D297353CC}">
              <c16:uniqueId val="{00000001-95D8-9D49-BAF3-DEA48127873A}"/>
            </c:ext>
          </c:extLst>
        </c:ser>
        <c:dLbls>
          <c:dLblPos val="ctr"/>
          <c:showLegendKey val="0"/>
          <c:showVal val="1"/>
          <c:showCatName val="0"/>
          <c:showSerName val="0"/>
          <c:showPercent val="0"/>
          <c:showBubbleSize val="0"/>
        </c:dLbls>
        <c:gapWidth val="150"/>
        <c:overlap val="100"/>
        <c:axId val="850735840"/>
        <c:axId val="926126384"/>
      </c:barChart>
      <c:catAx>
        <c:axId val="850735840"/>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crossAx val="926126384"/>
        <c:crosses val="autoZero"/>
        <c:auto val="1"/>
        <c:lblAlgn val="ctr"/>
        <c:lblOffset val="100"/>
        <c:noMultiLvlLbl val="0"/>
      </c:catAx>
      <c:valAx>
        <c:axId val="926126384"/>
        <c:scaling>
          <c:orientation val="minMax"/>
        </c:scaling>
        <c:delete val="1"/>
        <c:axPos val="t"/>
        <c:numFmt formatCode="0%" sourceLinked="1"/>
        <c:majorTickMark val="none"/>
        <c:minorTickMark val="none"/>
        <c:tickLblPos val="nextTo"/>
        <c:crossAx val="85073584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DK"/>
        </a:p>
      </c:txPr>
    </c:legend>
    <c:plotVisOnly val="1"/>
    <c:dispBlanksAs val="gap"/>
    <c:showDLblsOverMax val="0"/>
  </c:chart>
  <c:spPr>
    <a:noFill/>
    <a:ln>
      <a:noFill/>
    </a:ln>
    <a:effectLst/>
  </c:spPr>
  <c:txPr>
    <a:bodyPr/>
    <a:lstStyle/>
    <a:p>
      <a:pPr>
        <a:defRPr/>
      </a:pPr>
      <a:endParaRPr lang="en-DK"/>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GB" sz="2800"/>
              <a:t>How</a:t>
            </a:r>
            <a:r>
              <a:rPr lang="en-GB" sz="2800" baseline="0"/>
              <a:t> satisfied are our passengers with our services?</a:t>
            </a:r>
            <a:endParaRPr lang="en-GB" sz="2800"/>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manualLayout>
          <c:layoutTarget val="inner"/>
          <c:xMode val="edge"/>
          <c:yMode val="edge"/>
          <c:x val="0.28586273081503577"/>
          <c:y val="0.12106052307885688"/>
          <c:w val="0.69055800293685754"/>
          <c:h val="0.76610994891317019"/>
        </c:manualLayout>
      </c:layout>
      <c:barChart>
        <c:barDir val="bar"/>
        <c:grouping val="percentStacked"/>
        <c:varyColors val="0"/>
        <c:ser>
          <c:idx val="0"/>
          <c:order val="0"/>
          <c:tx>
            <c:strRef>
              <c:f>'Satisfaction with services 2'!$C$5</c:f>
              <c:strCache>
                <c:ptCount val="1"/>
                <c:pt idx="0">
                  <c:v>Very dissatisfied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with services 2'!$B$6:$B$19</c:f>
              <c:strCache>
                <c:ptCount val="14"/>
                <c:pt idx="0">
                  <c:v>In-flight Service</c:v>
                </c:pt>
                <c:pt idx="1">
                  <c:v>Baggage Handling</c:v>
                </c:pt>
                <c:pt idx="2">
                  <c:v>Seat Comfort</c:v>
                </c:pt>
                <c:pt idx="3">
                  <c:v>On-board Service</c:v>
                </c:pt>
                <c:pt idx="4">
                  <c:v>In-flight Entertainment</c:v>
                </c:pt>
                <c:pt idx="5">
                  <c:v>Leg Room Service</c:v>
                </c:pt>
                <c:pt idx="6">
                  <c:v>Check-in Service</c:v>
                </c:pt>
                <c:pt idx="7">
                  <c:v>Cleanliness</c:v>
                </c:pt>
                <c:pt idx="8">
                  <c:v>Online Boarding</c:v>
                </c:pt>
                <c:pt idx="9">
                  <c:v>Food and Drink</c:v>
                </c:pt>
                <c:pt idx="10">
                  <c:v>Departure and Arrival Time Convenience</c:v>
                </c:pt>
                <c:pt idx="11">
                  <c:v>Gate Location</c:v>
                </c:pt>
                <c:pt idx="12">
                  <c:v>Ease of Online Booking</c:v>
                </c:pt>
                <c:pt idx="13">
                  <c:v>In-flight WiFi Service</c:v>
                </c:pt>
              </c:strCache>
            </c:strRef>
          </c:cat>
          <c:val>
            <c:numRef>
              <c:f>'Satisfaction with services 2'!$C$6:$C$19</c:f>
              <c:numCache>
                <c:formatCode>0%</c:formatCode>
                <c:ptCount val="14"/>
                <c:pt idx="0">
                  <c:v>6.8234841193455242E-2</c:v>
                </c:pt>
                <c:pt idx="1">
                  <c:v>6.9510317215891598E-2</c:v>
                </c:pt>
                <c:pt idx="2">
                  <c:v>0.11632365509435706</c:v>
                </c:pt>
                <c:pt idx="3">
                  <c:v>0.11385563041385947</c:v>
                </c:pt>
                <c:pt idx="4">
                  <c:v>0.12070505613651415</c:v>
                </c:pt>
                <c:pt idx="5">
                  <c:v>9.9743197042124962E-2</c:v>
                </c:pt>
                <c:pt idx="6">
                  <c:v>0.12402312922027425</c:v>
                </c:pt>
                <c:pt idx="7">
                  <c:v>0.1288173963932053</c:v>
                </c:pt>
                <c:pt idx="8">
                  <c:v>0.1045820189274448</c:v>
                </c:pt>
                <c:pt idx="9">
                  <c:v>0.12370903597743318</c:v>
                </c:pt>
                <c:pt idx="10">
                  <c:v>0.15754186316447374</c:v>
                </c:pt>
                <c:pt idx="11">
                  <c:v>0.16931913550304514</c:v>
                </c:pt>
                <c:pt idx="12">
                  <c:v>0.17621861865730526</c:v>
                </c:pt>
                <c:pt idx="13">
                  <c:v>0.17725699406179543</c:v>
                </c:pt>
              </c:numCache>
            </c:numRef>
          </c:val>
          <c:extLst>
            <c:ext xmlns:c16="http://schemas.microsoft.com/office/drawing/2014/chart" uri="{C3380CC4-5D6E-409C-BE32-E72D297353CC}">
              <c16:uniqueId val="{00000000-DA74-A743-836C-35D786D0EFFD}"/>
            </c:ext>
          </c:extLst>
        </c:ser>
        <c:ser>
          <c:idx val="1"/>
          <c:order val="1"/>
          <c:tx>
            <c:strRef>
              <c:f>'Satisfaction with services 2'!$D$5</c:f>
              <c:strCache>
                <c:ptCount val="1"/>
                <c:pt idx="0">
                  <c:v>Dissatisfied</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with services 2'!$B$6:$B$19</c:f>
              <c:strCache>
                <c:ptCount val="14"/>
                <c:pt idx="0">
                  <c:v>In-flight Service</c:v>
                </c:pt>
                <c:pt idx="1">
                  <c:v>Baggage Handling</c:v>
                </c:pt>
                <c:pt idx="2">
                  <c:v>Seat Comfort</c:v>
                </c:pt>
                <c:pt idx="3">
                  <c:v>On-board Service</c:v>
                </c:pt>
                <c:pt idx="4">
                  <c:v>In-flight Entertainment</c:v>
                </c:pt>
                <c:pt idx="5">
                  <c:v>Leg Room Service</c:v>
                </c:pt>
                <c:pt idx="6">
                  <c:v>Check-in Service</c:v>
                </c:pt>
                <c:pt idx="7">
                  <c:v>Cleanliness</c:v>
                </c:pt>
                <c:pt idx="8">
                  <c:v>Online Boarding</c:v>
                </c:pt>
                <c:pt idx="9">
                  <c:v>Food and Drink</c:v>
                </c:pt>
                <c:pt idx="10">
                  <c:v>Departure and Arrival Time Convenience</c:v>
                </c:pt>
                <c:pt idx="11">
                  <c:v>Gate Location</c:v>
                </c:pt>
                <c:pt idx="12">
                  <c:v>Ease of Online Booking</c:v>
                </c:pt>
                <c:pt idx="13">
                  <c:v>In-flight WiFi Service</c:v>
                </c:pt>
              </c:strCache>
            </c:strRef>
          </c:cat>
          <c:val>
            <c:numRef>
              <c:f>'Satisfaction with services 2'!$D$6:$D$19</c:f>
              <c:numCache>
                <c:formatCode>0%</c:formatCode>
                <c:ptCount val="14"/>
                <c:pt idx="0">
                  <c:v>0.110167468719923</c:v>
                </c:pt>
                <c:pt idx="1">
                  <c:v>0.11057899599630427</c:v>
                </c:pt>
                <c:pt idx="2">
                  <c:v>0.14266355607911979</c:v>
                </c:pt>
                <c:pt idx="3">
                  <c:v>0.14129740134744947</c:v>
                </c:pt>
                <c:pt idx="4">
                  <c:v>0.16916418967827385</c:v>
                </c:pt>
                <c:pt idx="5">
                  <c:v>0.18981760801967792</c:v>
                </c:pt>
                <c:pt idx="6">
                  <c:v>0.12397693237551875</c:v>
                </c:pt>
                <c:pt idx="7">
                  <c:v>0.15487502502579581</c:v>
                </c:pt>
                <c:pt idx="8">
                  <c:v>0.17298107255520503</c:v>
                </c:pt>
                <c:pt idx="9">
                  <c:v>0.21104756913401362</c:v>
                </c:pt>
                <c:pt idx="10">
                  <c:v>0.17479037979204376</c:v>
                </c:pt>
                <c:pt idx="11">
                  <c:v>0.1870664233632843</c:v>
                </c:pt>
                <c:pt idx="12">
                  <c:v>0.24196041804215848</c:v>
                </c:pt>
                <c:pt idx="13">
                  <c:v>0.25658124543520372</c:v>
                </c:pt>
              </c:numCache>
            </c:numRef>
          </c:val>
          <c:extLst>
            <c:ext xmlns:c16="http://schemas.microsoft.com/office/drawing/2014/chart" uri="{C3380CC4-5D6E-409C-BE32-E72D297353CC}">
              <c16:uniqueId val="{00000001-DA74-A743-836C-35D786D0EFFD}"/>
            </c:ext>
          </c:extLst>
        </c:ser>
        <c:ser>
          <c:idx val="2"/>
          <c:order val="2"/>
          <c:tx>
            <c:strRef>
              <c:f>'Satisfaction with services 2'!$E$5</c:f>
              <c:strCache>
                <c:ptCount val="1"/>
                <c:pt idx="0">
                  <c:v>Neutral</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with services 2'!$B$6:$B$19</c:f>
              <c:strCache>
                <c:ptCount val="14"/>
                <c:pt idx="0">
                  <c:v>In-flight Service</c:v>
                </c:pt>
                <c:pt idx="1">
                  <c:v>Baggage Handling</c:v>
                </c:pt>
                <c:pt idx="2">
                  <c:v>Seat Comfort</c:v>
                </c:pt>
                <c:pt idx="3">
                  <c:v>On-board Service</c:v>
                </c:pt>
                <c:pt idx="4">
                  <c:v>In-flight Entertainment</c:v>
                </c:pt>
                <c:pt idx="5">
                  <c:v>Leg Room Service</c:v>
                </c:pt>
                <c:pt idx="6">
                  <c:v>Check-in Service</c:v>
                </c:pt>
                <c:pt idx="7">
                  <c:v>Cleanliness</c:v>
                </c:pt>
                <c:pt idx="8">
                  <c:v>Online Boarding</c:v>
                </c:pt>
                <c:pt idx="9">
                  <c:v>Food and Drink</c:v>
                </c:pt>
                <c:pt idx="10">
                  <c:v>Departure and Arrival Time Convenience</c:v>
                </c:pt>
                <c:pt idx="11">
                  <c:v>Gate Location</c:v>
                </c:pt>
                <c:pt idx="12">
                  <c:v>Ease of Online Booking</c:v>
                </c:pt>
                <c:pt idx="13">
                  <c:v>In-flight WiFi Service</c:v>
                </c:pt>
              </c:strCache>
            </c:strRef>
          </c:cat>
          <c:val>
            <c:numRef>
              <c:f>'Satisfaction with services 2'!$E$6:$E$19</c:f>
              <c:numCache>
                <c:formatCode>0%</c:formatCode>
                <c:ptCount val="14"/>
                <c:pt idx="0">
                  <c:v>0.19492589027911453</c:v>
                </c:pt>
                <c:pt idx="1">
                  <c:v>0.19903757314444101</c:v>
                </c:pt>
                <c:pt idx="2">
                  <c:v>0.17961333240939645</c:v>
                </c:pt>
                <c:pt idx="3">
                  <c:v>0.21976515880654476</c:v>
                </c:pt>
                <c:pt idx="4">
                  <c:v>0.18391831328641173</c:v>
                </c:pt>
                <c:pt idx="5">
                  <c:v>0.19380888290713325</c:v>
                </c:pt>
                <c:pt idx="6">
                  <c:v>0.27296945618614249</c:v>
                </c:pt>
                <c:pt idx="7">
                  <c:v>0.23592780250411963</c:v>
                </c:pt>
                <c:pt idx="8">
                  <c:v>0.2138564668769716</c:v>
                </c:pt>
                <c:pt idx="9">
                  <c:v>0.2142152480192373</c:v>
                </c:pt>
                <c:pt idx="10">
                  <c:v>0.18164108474906451</c:v>
                </c:pt>
                <c:pt idx="11">
                  <c:v>0.2750021173553846</c:v>
                </c:pt>
                <c:pt idx="12">
                  <c:v>0.24471408557303662</c:v>
                </c:pt>
                <c:pt idx="13">
                  <c:v>0.25550951065383759</c:v>
                </c:pt>
              </c:numCache>
            </c:numRef>
          </c:val>
          <c:extLst>
            <c:ext xmlns:c16="http://schemas.microsoft.com/office/drawing/2014/chart" uri="{C3380CC4-5D6E-409C-BE32-E72D297353CC}">
              <c16:uniqueId val="{00000002-DA74-A743-836C-35D786D0EFFD}"/>
            </c:ext>
          </c:extLst>
        </c:ser>
        <c:ser>
          <c:idx val="3"/>
          <c:order val="3"/>
          <c:tx>
            <c:strRef>
              <c:f>'Satisfaction with services 2'!$F$5</c:f>
              <c:strCache>
                <c:ptCount val="1"/>
                <c:pt idx="0">
                  <c:v>Satisfied</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with services 2'!$B$6:$B$19</c:f>
              <c:strCache>
                <c:ptCount val="14"/>
                <c:pt idx="0">
                  <c:v>In-flight Service</c:v>
                </c:pt>
                <c:pt idx="1">
                  <c:v>Baggage Handling</c:v>
                </c:pt>
                <c:pt idx="2">
                  <c:v>Seat Comfort</c:v>
                </c:pt>
                <c:pt idx="3">
                  <c:v>On-board Service</c:v>
                </c:pt>
                <c:pt idx="4">
                  <c:v>In-flight Entertainment</c:v>
                </c:pt>
                <c:pt idx="5">
                  <c:v>Leg Room Service</c:v>
                </c:pt>
                <c:pt idx="6">
                  <c:v>Check-in Service</c:v>
                </c:pt>
                <c:pt idx="7">
                  <c:v>Cleanliness</c:v>
                </c:pt>
                <c:pt idx="8">
                  <c:v>Online Boarding</c:v>
                </c:pt>
                <c:pt idx="9">
                  <c:v>Food and Drink</c:v>
                </c:pt>
                <c:pt idx="10">
                  <c:v>Departure and Arrival Time Convenience</c:v>
                </c:pt>
                <c:pt idx="11">
                  <c:v>Gate Location</c:v>
                </c:pt>
                <c:pt idx="12">
                  <c:v>Ease of Online Booking</c:v>
                </c:pt>
                <c:pt idx="13">
                  <c:v>In-flight WiFi Service</c:v>
                </c:pt>
              </c:strCache>
            </c:strRef>
          </c:cat>
          <c:val>
            <c:numRef>
              <c:f>'Satisfaction with services 2'!$F$6:$F$19</c:f>
              <c:numCache>
                <c:formatCode>0%</c:formatCode>
                <c:ptCount val="14"/>
                <c:pt idx="0">
                  <c:v>0.36437343599615013</c:v>
                </c:pt>
                <c:pt idx="1">
                  <c:v>0.36003233754234676</c:v>
                </c:pt>
                <c:pt idx="2">
                  <c:v>0.30610029334996419</c:v>
                </c:pt>
                <c:pt idx="3">
                  <c:v>0.29800192492781519</c:v>
                </c:pt>
                <c:pt idx="4">
                  <c:v>0.28330843510803777</c:v>
                </c:pt>
                <c:pt idx="5">
                  <c:v>0.27757924537058526</c:v>
                </c:pt>
                <c:pt idx="6">
                  <c:v>0.27974499341694964</c:v>
                </c:pt>
                <c:pt idx="7">
                  <c:v>0.26156961791384964</c:v>
                </c:pt>
                <c:pt idx="8">
                  <c:v>0.30337539432176658</c:v>
                </c:pt>
                <c:pt idx="9">
                  <c:v>0.23555661744304343</c:v>
                </c:pt>
                <c:pt idx="10">
                  <c:v>0.25876833415855649</c:v>
                </c:pt>
                <c:pt idx="11">
                  <c:v>0.2345721787201934</c:v>
                </c:pt>
                <c:pt idx="12">
                  <c:v>0.19681476352276203</c:v>
                </c:pt>
                <c:pt idx="13">
                  <c:v>0.19668317932107587</c:v>
                </c:pt>
              </c:numCache>
            </c:numRef>
          </c:val>
          <c:extLst>
            <c:ext xmlns:c16="http://schemas.microsoft.com/office/drawing/2014/chart" uri="{C3380CC4-5D6E-409C-BE32-E72D297353CC}">
              <c16:uniqueId val="{00000003-DA74-A743-836C-35D786D0EFFD}"/>
            </c:ext>
          </c:extLst>
        </c:ser>
        <c:ser>
          <c:idx val="4"/>
          <c:order val="4"/>
          <c:tx>
            <c:strRef>
              <c:f>'Satisfaction with services 2'!$G$5</c:f>
              <c:strCache>
                <c:ptCount val="1"/>
                <c:pt idx="0">
                  <c:v>Very satisfied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with services 2'!$B$6:$B$19</c:f>
              <c:strCache>
                <c:ptCount val="14"/>
                <c:pt idx="0">
                  <c:v>In-flight Service</c:v>
                </c:pt>
                <c:pt idx="1">
                  <c:v>Baggage Handling</c:v>
                </c:pt>
                <c:pt idx="2">
                  <c:v>Seat Comfort</c:v>
                </c:pt>
                <c:pt idx="3">
                  <c:v>On-board Service</c:v>
                </c:pt>
                <c:pt idx="4">
                  <c:v>In-flight Entertainment</c:v>
                </c:pt>
                <c:pt idx="5">
                  <c:v>Leg Room Service</c:v>
                </c:pt>
                <c:pt idx="6">
                  <c:v>Check-in Service</c:v>
                </c:pt>
                <c:pt idx="7">
                  <c:v>Cleanliness</c:v>
                </c:pt>
                <c:pt idx="8">
                  <c:v>Online Boarding</c:v>
                </c:pt>
                <c:pt idx="9">
                  <c:v>Food and Drink</c:v>
                </c:pt>
                <c:pt idx="10">
                  <c:v>Departure and Arrival Time Convenience</c:v>
                </c:pt>
                <c:pt idx="11">
                  <c:v>Gate Location</c:v>
                </c:pt>
                <c:pt idx="12">
                  <c:v>Ease of Online Booking</c:v>
                </c:pt>
                <c:pt idx="13">
                  <c:v>In-flight WiFi Service</c:v>
                </c:pt>
              </c:strCache>
            </c:strRef>
          </c:cat>
          <c:val>
            <c:numRef>
              <c:f>'Satisfaction with services 2'!$G$6:$G$19</c:f>
              <c:numCache>
                <c:formatCode>0%</c:formatCode>
                <c:ptCount val="14"/>
                <c:pt idx="0">
                  <c:v>0.26229836381135707</c:v>
                </c:pt>
                <c:pt idx="1">
                  <c:v>0.2608407761010163</c:v>
                </c:pt>
                <c:pt idx="2">
                  <c:v>0.25529916306716249</c:v>
                </c:pt>
                <c:pt idx="3">
                  <c:v>0.22707988450433109</c:v>
                </c:pt>
                <c:pt idx="4">
                  <c:v>0.24290400579076249</c:v>
                </c:pt>
                <c:pt idx="5">
                  <c:v>0.23905106666047865</c:v>
                </c:pt>
                <c:pt idx="6">
                  <c:v>0.19928548880111488</c:v>
                </c:pt>
                <c:pt idx="7">
                  <c:v>0.21881015816302959</c:v>
                </c:pt>
                <c:pt idx="8">
                  <c:v>0.205205047318612</c:v>
                </c:pt>
                <c:pt idx="9">
                  <c:v>0.21547152942627246</c:v>
                </c:pt>
                <c:pt idx="10">
                  <c:v>0.22725833813586149</c:v>
                </c:pt>
                <c:pt idx="11">
                  <c:v>0.13404014505809253</c:v>
                </c:pt>
                <c:pt idx="12">
                  <c:v>0.14029211420473758</c:v>
                </c:pt>
                <c:pt idx="13">
                  <c:v>0.11396907052808739</c:v>
                </c:pt>
              </c:numCache>
            </c:numRef>
          </c:val>
          <c:extLst>
            <c:ext xmlns:c16="http://schemas.microsoft.com/office/drawing/2014/chart" uri="{C3380CC4-5D6E-409C-BE32-E72D297353CC}">
              <c16:uniqueId val="{00000004-DA74-A743-836C-35D786D0EFFD}"/>
            </c:ext>
          </c:extLst>
        </c:ser>
        <c:dLbls>
          <c:dLblPos val="ctr"/>
          <c:showLegendKey val="0"/>
          <c:showVal val="1"/>
          <c:showCatName val="0"/>
          <c:showSerName val="0"/>
          <c:showPercent val="0"/>
          <c:showBubbleSize val="0"/>
        </c:dLbls>
        <c:gapWidth val="55"/>
        <c:overlap val="100"/>
        <c:axId val="1697771311"/>
        <c:axId val="1369076271"/>
      </c:barChart>
      <c:catAx>
        <c:axId val="169777131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DK"/>
          </a:p>
        </c:txPr>
        <c:crossAx val="1369076271"/>
        <c:crosses val="autoZero"/>
        <c:auto val="1"/>
        <c:lblAlgn val="ctr"/>
        <c:lblOffset val="100"/>
        <c:noMultiLvlLbl val="0"/>
      </c:catAx>
      <c:valAx>
        <c:axId val="1369076271"/>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697771311"/>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Class</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D4-7A44-8469-48870E8EFC9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0D4-7A44-8469-48870E8EFC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0D4-7A44-8469-48870E8EFC98}"/>
              </c:ext>
            </c:extLst>
          </c:dPt>
          <c:dLbls>
            <c:dLbl>
              <c:idx val="0"/>
              <c:layout>
                <c:manualLayout>
                  <c:x val="9.4138888888888814E-2"/>
                  <c:y val="-0.1196292724740169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563825961884214"/>
                      <c:h val="0.16127933140469303"/>
                    </c:manualLayout>
                  </c15:layout>
                </c:ext>
                <c:ext xmlns:c16="http://schemas.microsoft.com/office/drawing/2014/chart" uri="{C3380CC4-5D6E-409C-BE32-E72D297353CC}">
                  <c16:uniqueId val="{00000001-80D4-7A44-8469-48870E8EFC98}"/>
                </c:ext>
              </c:extLst>
            </c:dLbl>
            <c:dLbl>
              <c:idx val="1"/>
              <c:layout>
                <c:manualLayout>
                  <c:x val="-0.17028946422150307"/>
                  <c:y val="3.72423122254365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6674487594390506"/>
                      <c:h val="0.15763125468766742"/>
                    </c:manualLayout>
                  </c15:layout>
                </c:ext>
                <c:ext xmlns:c16="http://schemas.microsoft.com/office/drawing/2014/chart" uri="{C3380CC4-5D6E-409C-BE32-E72D297353CC}">
                  <c16:uniqueId val="{00000003-80D4-7A44-8469-48870E8EFC98}"/>
                </c:ext>
              </c:extLst>
            </c:dLbl>
            <c:dLbl>
              <c:idx val="2"/>
              <c:layout>
                <c:manualLayout>
                  <c:x val="-0.27863178712693271"/>
                  <c:y val="-0.10242780992178291"/>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5989482200647246"/>
                      <c:h val="0.14964855887710277"/>
                    </c:manualLayout>
                  </c15:layout>
                </c:ext>
                <c:ext xmlns:c16="http://schemas.microsoft.com/office/drawing/2014/chart" uri="{C3380CC4-5D6E-409C-BE32-E72D297353CC}">
                  <c16:uniqueId val="{00000005-80D4-7A44-8469-48870E8EFC98}"/>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'Who is a repeating customer'!$D$25:$D$27</c:f>
              <c:strCache>
                <c:ptCount val="3"/>
                <c:pt idx="0">
                  <c:v>Business</c:v>
                </c:pt>
                <c:pt idx="1">
                  <c:v>Economy</c:v>
                </c:pt>
                <c:pt idx="2">
                  <c:v>Economy Plus</c:v>
                </c:pt>
              </c:strCache>
            </c:strRef>
          </c:cat>
          <c:val>
            <c:numRef>
              <c:f>'Who is a repeating customer'!$E$25:$E$27</c:f>
              <c:numCache>
                <c:formatCode>0.00%</c:formatCode>
                <c:ptCount val="3"/>
                <c:pt idx="0">
                  <c:v>0.47859562673236833</c:v>
                </c:pt>
                <c:pt idx="1">
                  <c:v>0.44894518016630736</c:v>
                </c:pt>
                <c:pt idx="2">
                  <c:v>7.2459193101324301E-2</c:v>
                </c:pt>
              </c:numCache>
            </c:numRef>
          </c:val>
          <c:extLst>
            <c:ext xmlns:c16="http://schemas.microsoft.com/office/drawing/2014/chart" uri="{C3380CC4-5D6E-409C-BE32-E72D297353CC}">
              <c16:uniqueId val="{00000006-80D4-7A44-8469-48870E8EFC98}"/>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Type of Travel</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0F-3641-924F-E9F12B4ED3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0F-3641-924F-E9F12B4ED306}"/>
              </c:ext>
            </c:extLst>
          </c:dPt>
          <c:dLbls>
            <c:dLbl>
              <c:idx val="0"/>
              <c:layout>
                <c:manualLayout>
                  <c:x val="0.13489751887810142"/>
                  <c:y val="6.018518518518509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812801150665229"/>
                      <c:h val="0.14448141005035894"/>
                    </c:manualLayout>
                  </c15:layout>
                </c:ext>
                <c:ext xmlns:c16="http://schemas.microsoft.com/office/drawing/2014/chart" uri="{C3380CC4-5D6E-409C-BE32-E72D297353CC}">
                  <c16:uniqueId val="{00000001-790F-3641-924F-E9F12B4ED306}"/>
                </c:ext>
              </c:extLst>
            </c:dLbl>
            <c:dLbl>
              <c:idx val="1"/>
              <c:layout>
                <c:manualLayout>
                  <c:x val="-0.14581984897518879"/>
                  <c:y val="-0.1188612986178077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7696565983459187"/>
                      <c:h val="0.14402362584378015"/>
                    </c:manualLayout>
                  </c15:layout>
                </c:ext>
                <c:ext xmlns:c16="http://schemas.microsoft.com/office/drawing/2014/chart" uri="{C3380CC4-5D6E-409C-BE32-E72D297353CC}">
                  <c16:uniqueId val="{00000003-790F-3641-924F-E9F12B4ED306}"/>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'Who is a repeating customer'!$D$41:$D$42</c:f>
              <c:strCache>
                <c:ptCount val="2"/>
                <c:pt idx="0">
                  <c:v>Business</c:v>
                </c:pt>
                <c:pt idx="1">
                  <c:v>Personal</c:v>
                </c:pt>
              </c:strCache>
            </c:strRef>
          </c:cat>
          <c:val>
            <c:numRef>
              <c:f>'Who is a repeating customer'!$E$41:$E$42</c:f>
              <c:numCache>
                <c:formatCode>0.00%</c:formatCode>
                <c:ptCount val="2"/>
                <c:pt idx="0">
                  <c:v>0.69058361564521098</c:v>
                </c:pt>
                <c:pt idx="1">
                  <c:v>0.30941638435478902</c:v>
                </c:pt>
              </c:numCache>
            </c:numRef>
          </c:val>
          <c:extLst>
            <c:ext xmlns:c16="http://schemas.microsoft.com/office/drawing/2014/chart" uri="{C3380CC4-5D6E-409C-BE32-E72D297353CC}">
              <c16:uniqueId val="{00000004-790F-3641-924F-E9F12B4ED306}"/>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Customer Type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doughnutChart>
        <c:varyColors val="1"/>
        <c:ser>
          <c:idx val="0"/>
          <c:order val="0"/>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47BB-C848-A822-36AC32934D99}"/>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47BB-C848-A822-36AC32934D99}"/>
              </c:ext>
            </c:extLst>
          </c:dPt>
          <c:dLbls>
            <c:dLbl>
              <c:idx val="0"/>
              <c:layout>
                <c:manualLayout>
                  <c:x val="0.17307556889268849"/>
                  <c:y val="-4.8924925110399961E-2"/>
                </c:manualLayout>
              </c:layout>
              <c:showLegendKey val="0"/>
              <c:showVal val="0"/>
              <c:showCatName val="1"/>
              <c:showSerName val="0"/>
              <c:showPercent val="1"/>
              <c:showBubbleSize val="0"/>
              <c:extLst>
                <c:ext xmlns:c15="http://schemas.microsoft.com/office/drawing/2012/chart" uri="{CE6537A1-D6FC-4f65-9D91-7224C49458BB}">
                  <c15:layout>
                    <c:manualLayout>
                      <c:w val="0.29710917079703703"/>
                      <c:h val="0.17396984696597853"/>
                    </c:manualLayout>
                  </c15:layout>
                </c:ext>
                <c:ext xmlns:c16="http://schemas.microsoft.com/office/drawing/2014/chart" uri="{C3380CC4-5D6E-409C-BE32-E72D297353CC}">
                  <c16:uniqueId val="{00000001-47BB-C848-A822-36AC32934D99}"/>
                </c:ext>
              </c:extLst>
            </c:dLbl>
            <c:dLbl>
              <c:idx val="1"/>
              <c:layout>
                <c:manualLayout>
                  <c:x val="-0.21187266628962101"/>
                  <c:y val="2.0637723686681715E-2"/>
                </c:manualLayout>
              </c:layout>
              <c:showLegendKey val="0"/>
              <c:showVal val="0"/>
              <c:showCatName val="1"/>
              <c:showSerName val="0"/>
              <c:showPercent val="1"/>
              <c:showBubbleSize val="0"/>
              <c:extLst>
                <c:ext xmlns:c15="http://schemas.microsoft.com/office/drawing/2012/chart" uri="{CE6537A1-D6FC-4f65-9D91-7224C49458BB}">
                  <c15:layout>
                    <c:manualLayout>
                      <c:w val="0.2855898896485734"/>
                      <c:h val="0.18597585185913459"/>
                    </c:manualLayout>
                  </c15:layout>
                </c:ext>
                <c:ext xmlns:c16="http://schemas.microsoft.com/office/drawing/2014/chart" uri="{C3380CC4-5D6E-409C-BE32-E72D297353CC}">
                  <c16:uniqueId val="{00000003-47BB-C848-A822-36AC32934D99}"/>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'Who is a repeating customer'!$D$54:$D$55</c:f>
              <c:strCache>
                <c:ptCount val="2"/>
                <c:pt idx="0">
                  <c:v>First-time</c:v>
                </c:pt>
                <c:pt idx="1">
                  <c:v>Returning</c:v>
                </c:pt>
              </c:strCache>
            </c:strRef>
          </c:cat>
          <c:val>
            <c:numRef>
              <c:f>'Who is a repeating customer'!$E$54:$E$55</c:f>
              <c:numCache>
                <c:formatCode>0.00%</c:formatCode>
                <c:ptCount val="2"/>
                <c:pt idx="0">
                  <c:v>0.18309208500153989</c:v>
                </c:pt>
                <c:pt idx="1">
                  <c:v>0.81690791499846016</c:v>
                </c:pt>
              </c:numCache>
            </c:numRef>
          </c:val>
          <c:extLst>
            <c:ext xmlns:c16="http://schemas.microsoft.com/office/drawing/2014/chart" uri="{C3380CC4-5D6E-409C-BE32-E72D297353CC}">
              <c16:uniqueId val="{00000004-47BB-C848-A822-36AC32934D99}"/>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Passenger age distribution</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col"/>
        <c:grouping val="clustered"/>
        <c:varyColors val="0"/>
        <c:ser>
          <c:idx val="0"/>
          <c:order val="0"/>
          <c:spPr>
            <a:solidFill>
              <a:schemeClr val="accent1"/>
            </a:solidFill>
            <a:ln>
              <a:noFill/>
            </a:ln>
            <a:effectLst/>
          </c:spPr>
          <c:invertIfNegative val="0"/>
          <c:cat>
            <c:strRef>
              <c:f>'Who is a repeating customer'!$D$69:$D$75</c:f>
              <c:strCache>
                <c:ptCount val="7"/>
                <c:pt idx="0">
                  <c:v>17 or younger</c:v>
                </c:pt>
                <c:pt idx="1">
                  <c:v>18-24</c:v>
                </c:pt>
                <c:pt idx="2">
                  <c:v>25-34</c:v>
                </c:pt>
                <c:pt idx="3">
                  <c:v>35-44</c:v>
                </c:pt>
                <c:pt idx="4">
                  <c:v>45-54</c:v>
                </c:pt>
                <c:pt idx="5">
                  <c:v>55-64</c:v>
                </c:pt>
                <c:pt idx="6">
                  <c:v>65 or older</c:v>
                </c:pt>
              </c:strCache>
            </c:strRef>
          </c:cat>
          <c:val>
            <c:numRef>
              <c:f>'Who is a repeating customer'!$E$69:$E$75</c:f>
              <c:numCache>
                <c:formatCode>General</c:formatCode>
                <c:ptCount val="7"/>
                <c:pt idx="0">
                  <c:v>11070</c:v>
                </c:pt>
                <c:pt idx="1">
                  <c:v>17103</c:v>
                </c:pt>
                <c:pt idx="2">
                  <c:v>23572</c:v>
                </c:pt>
                <c:pt idx="3">
                  <c:v>30617</c:v>
                </c:pt>
                <c:pt idx="4">
                  <c:v>26239</c:v>
                </c:pt>
                <c:pt idx="5">
                  <c:v>16234</c:v>
                </c:pt>
                <c:pt idx="6">
                  <c:v>5045</c:v>
                </c:pt>
              </c:numCache>
            </c:numRef>
          </c:val>
          <c:extLst>
            <c:ext xmlns:c16="http://schemas.microsoft.com/office/drawing/2014/chart" uri="{C3380CC4-5D6E-409C-BE32-E72D297353CC}">
              <c16:uniqueId val="{00000000-1589-8444-A74A-954DFAD36738}"/>
            </c:ext>
          </c:extLst>
        </c:ser>
        <c:dLbls>
          <c:showLegendKey val="0"/>
          <c:showVal val="0"/>
          <c:showCatName val="0"/>
          <c:showSerName val="0"/>
          <c:showPercent val="0"/>
          <c:showBubbleSize val="0"/>
        </c:dLbls>
        <c:gapWidth val="182"/>
        <c:axId val="926783776"/>
        <c:axId val="835887936"/>
      </c:barChart>
      <c:catAx>
        <c:axId val="926783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crossAx val="835887936"/>
        <c:crosses val="autoZero"/>
        <c:auto val="1"/>
        <c:lblAlgn val="ctr"/>
        <c:lblOffset val="100"/>
        <c:noMultiLvlLbl val="0"/>
      </c:catAx>
      <c:valAx>
        <c:axId val="835887936"/>
        <c:scaling>
          <c:orientation val="minMax"/>
        </c:scaling>
        <c:delete val="1"/>
        <c:axPos val="l"/>
        <c:numFmt formatCode="General" sourceLinked="1"/>
        <c:majorTickMark val="none"/>
        <c:minorTickMark val="none"/>
        <c:tickLblPos val="nextTo"/>
        <c:crossAx val="926783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DK"/>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GB" sz="3200" b="1"/>
              <a:t>How</a:t>
            </a:r>
            <a:r>
              <a:rPr lang="en-GB" sz="3200" b="1" baseline="0"/>
              <a:t> many of our total passengers are satisfied with our airline experience?</a:t>
            </a:r>
            <a:endParaRPr lang="en-GB" sz="3200" b="1"/>
          </a:p>
        </c:rich>
      </c:tx>
      <c:layout>
        <c:manualLayout>
          <c:xMode val="edge"/>
          <c:yMode val="edge"/>
          <c:x val="0.1586022692045384"/>
          <c:y val="5.2356020942408377E-2"/>
        </c:manualLayout>
      </c:layout>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doughnutChart>
        <c:varyColors val="1"/>
        <c:ser>
          <c:idx val="0"/>
          <c:order val="0"/>
          <c:spPr>
            <a:solidFill>
              <a:schemeClr val="accent3"/>
            </a:solidFill>
          </c:spPr>
          <c:dPt>
            <c:idx val="0"/>
            <c:bubble3D val="0"/>
            <c:spPr>
              <a:solidFill>
                <a:srgbClr val="FF0000"/>
              </a:solidFill>
              <a:ln w="19050">
                <a:solidFill>
                  <a:schemeClr val="lt1"/>
                </a:solidFill>
              </a:ln>
              <a:effectLst/>
            </c:spPr>
            <c:extLst>
              <c:ext xmlns:c16="http://schemas.microsoft.com/office/drawing/2014/chart" uri="{C3380CC4-5D6E-409C-BE32-E72D297353CC}">
                <c16:uniqueId val="{00000001-B7B9-9F4E-B002-D25662B9F79A}"/>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B7B9-9F4E-B002-D25662B9F79A}"/>
              </c:ext>
            </c:extLst>
          </c:dPt>
          <c:dLbls>
            <c:dLbl>
              <c:idx val="0"/>
              <c:layout>
                <c:manualLayout>
                  <c:x val="0.13782051282051283"/>
                  <c:y val="-0.1202483396484314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4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379748204551354"/>
                      <c:h val="0.15327086924794683"/>
                    </c:manualLayout>
                  </c15:layout>
                </c:ext>
                <c:ext xmlns:c16="http://schemas.microsoft.com/office/drawing/2014/chart" uri="{C3380CC4-5D6E-409C-BE32-E72D297353CC}">
                  <c16:uniqueId val="{00000001-B7B9-9F4E-B002-D25662B9F79A}"/>
                </c:ext>
              </c:extLst>
            </c:dLbl>
            <c:dLbl>
              <c:idx val="1"/>
              <c:layout>
                <c:manualLayout>
                  <c:x val="-0.11080586080586084"/>
                  <c:y val="-8.183567559407137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4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5682522857719708"/>
                      <c:h val="0.10386700196981614"/>
                    </c:manualLayout>
                  </c15:layout>
                </c:ext>
                <c:ext xmlns:c16="http://schemas.microsoft.com/office/drawing/2014/chart" uri="{C3380CC4-5D6E-409C-BE32-E72D297353CC}">
                  <c16:uniqueId val="{00000003-B7B9-9F4E-B002-D25662B9F79A}"/>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DK"/>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'Overall Satisfaction'!$A$12:$A$13</c:f>
              <c:strCache>
                <c:ptCount val="2"/>
                <c:pt idx="0">
                  <c:v>Neutral or Dissatisfied</c:v>
                </c:pt>
                <c:pt idx="1">
                  <c:v>Satisfied</c:v>
                </c:pt>
              </c:strCache>
            </c:strRef>
          </c:cat>
          <c:val>
            <c:numRef>
              <c:f>'Overall Satisfaction'!$B$12:$B$13</c:f>
              <c:numCache>
                <c:formatCode>0%</c:formatCode>
                <c:ptCount val="2"/>
                <c:pt idx="0">
                  <c:v>0.56553741915614408</c:v>
                </c:pt>
                <c:pt idx="1">
                  <c:v>0.43446258084385586</c:v>
                </c:pt>
              </c:numCache>
            </c:numRef>
          </c:val>
          <c:extLst>
            <c:ext xmlns:c16="http://schemas.microsoft.com/office/drawing/2014/chart" uri="{C3380CC4-5D6E-409C-BE32-E72D297353CC}">
              <c16:uniqueId val="{00000004-B7B9-9F4E-B002-D25662B9F79A}"/>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GB" sz="2400"/>
              <a:t>Satisfaction breakdown by customer</a:t>
            </a:r>
            <a:r>
              <a:rPr lang="en-GB" sz="2400" baseline="0"/>
              <a:t> type</a:t>
            </a:r>
            <a:endParaRPr lang="en-GB"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bar"/>
        <c:grouping val="percentStacked"/>
        <c:varyColors val="0"/>
        <c:ser>
          <c:idx val="0"/>
          <c:order val="0"/>
          <c:tx>
            <c:strRef>
              <c:f>'Satisfaction - customer type'!$B$16</c:f>
              <c:strCache>
                <c:ptCount val="1"/>
                <c:pt idx="0">
                  <c:v>Neutral or Dissatisfied</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 customer type'!$A$17:$A$18</c:f>
              <c:strCache>
                <c:ptCount val="2"/>
                <c:pt idx="0">
                  <c:v>First-time</c:v>
                </c:pt>
                <c:pt idx="1">
                  <c:v>Returning</c:v>
                </c:pt>
              </c:strCache>
            </c:strRef>
          </c:cat>
          <c:val>
            <c:numRef>
              <c:f>'Satisfaction - customer type'!$B$17:$B$18</c:f>
              <c:numCache>
                <c:formatCode>0%</c:formatCode>
                <c:ptCount val="2"/>
                <c:pt idx="0">
                  <c:v>0.76030277544154756</c:v>
                </c:pt>
                <c:pt idx="1">
                  <c:v>0.52188501413760602</c:v>
                </c:pt>
              </c:numCache>
            </c:numRef>
          </c:val>
          <c:extLst>
            <c:ext xmlns:c16="http://schemas.microsoft.com/office/drawing/2014/chart" uri="{C3380CC4-5D6E-409C-BE32-E72D297353CC}">
              <c16:uniqueId val="{00000000-704F-6E4D-918B-F9740A837698}"/>
            </c:ext>
          </c:extLst>
        </c:ser>
        <c:ser>
          <c:idx val="1"/>
          <c:order val="1"/>
          <c:tx>
            <c:strRef>
              <c:f>'Satisfaction - customer type'!$C$16</c:f>
              <c:strCache>
                <c:ptCount val="1"/>
                <c:pt idx="0">
                  <c:v>Satisfied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 customer type'!$A$17:$A$18</c:f>
              <c:strCache>
                <c:ptCount val="2"/>
                <c:pt idx="0">
                  <c:v>First-time</c:v>
                </c:pt>
                <c:pt idx="1">
                  <c:v>Returning</c:v>
                </c:pt>
              </c:strCache>
            </c:strRef>
          </c:cat>
          <c:val>
            <c:numRef>
              <c:f>'Satisfaction - customer type'!$C$17:$C$18</c:f>
              <c:numCache>
                <c:formatCode>0%</c:formatCode>
                <c:ptCount val="2"/>
                <c:pt idx="0">
                  <c:v>0.23969722455845249</c:v>
                </c:pt>
                <c:pt idx="1">
                  <c:v>0.47811498586239398</c:v>
                </c:pt>
              </c:numCache>
            </c:numRef>
          </c:val>
          <c:extLst>
            <c:ext xmlns:c16="http://schemas.microsoft.com/office/drawing/2014/chart" uri="{C3380CC4-5D6E-409C-BE32-E72D297353CC}">
              <c16:uniqueId val="{00000001-704F-6E4D-918B-F9740A837698}"/>
            </c:ext>
          </c:extLst>
        </c:ser>
        <c:dLbls>
          <c:dLblPos val="ctr"/>
          <c:showLegendKey val="0"/>
          <c:showVal val="1"/>
          <c:showCatName val="0"/>
          <c:showSerName val="0"/>
          <c:showPercent val="0"/>
          <c:showBubbleSize val="0"/>
        </c:dLbls>
        <c:gapWidth val="150"/>
        <c:overlap val="100"/>
        <c:axId val="925435504"/>
        <c:axId val="925437152"/>
      </c:barChart>
      <c:catAx>
        <c:axId val="92543550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crossAx val="925437152"/>
        <c:crosses val="autoZero"/>
        <c:auto val="1"/>
        <c:lblAlgn val="ctr"/>
        <c:lblOffset val="100"/>
        <c:noMultiLvlLbl val="0"/>
      </c:catAx>
      <c:valAx>
        <c:axId val="925437152"/>
        <c:scaling>
          <c:orientation val="minMax"/>
        </c:scaling>
        <c:delete val="1"/>
        <c:axPos val="b"/>
        <c:numFmt formatCode="0%" sourceLinked="1"/>
        <c:majorTickMark val="none"/>
        <c:minorTickMark val="none"/>
        <c:tickLblPos val="nextTo"/>
        <c:crossAx val="92543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legend>
    <c:plotVisOnly val="1"/>
    <c:dispBlanksAs val="gap"/>
    <c:showDLblsOverMax val="0"/>
  </c:chart>
  <c:spPr>
    <a:noFill/>
    <a:ln>
      <a:noFill/>
    </a:ln>
    <a:effectLst/>
  </c:spPr>
  <c:txPr>
    <a:bodyPr/>
    <a:lstStyle/>
    <a:p>
      <a:pPr>
        <a:defRPr/>
      </a:pPr>
      <a:endParaRPr lang="en-DK"/>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GB" sz="2400"/>
              <a:t>Satisfaction by type of travel</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bar"/>
        <c:grouping val="percentStacked"/>
        <c:varyColors val="0"/>
        <c:ser>
          <c:idx val="0"/>
          <c:order val="0"/>
          <c:tx>
            <c:strRef>
              <c:f>'Satisfaction - type of travel'!$B$15</c:f>
              <c:strCache>
                <c:ptCount val="1"/>
                <c:pt idx="0">
                  <c:v>Neutral or Dissatisfied</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 type of travel'!$A$16:$A$17</c:f>
              <c:strCache>
                <c:ptCount val="2"/>
                <c:pt idx="0">
                  <c:v>Business</c:v>
                </c:pt>
                <c:pt idx="1">
                  <c:v>Personal</c:v>
                </c:pt>
              </c:strCache>
            </c:strRef>
          </c:cat>
          <c:val>
            <c:numRef>
              <c:f>'Satisfaction - type of travel'!$B$16:$B$17</c:f>
              <c:numCache>
                <c:formatCode>0%</c:formatCode>
                <c:ptCount val="2"/>
                <c:pt idx="0">
                  <c:v>0.41627551759892079</c:v>
                </c:pt>
                <c:pt idx="1">
                  <c:v>0.89867370045039441</c:v>
                </c:pt>
              </c:numCache>
            </c:numRef>
          </c:val>
          <c:extLst>
            <c:ext xmlns:c16="http://schemas.microsoft.com/office/drawing/2014/chart" uri="{C3380CC4-5D6E-409C-BE32-E72D297353CC}">
              <c16:uniqueId val="{00000000-F6AF-D348-9F43-C341CF3C0CA3}"/>
            </c:ext>
          </c:extLst>
        </c:ser>
        <c:ser>
          <c:idx val="1"/>
          <c:order val="1"/>
          <c:tx>
            <c:strRef>
              <c:f>'Satisfaction - type of travel'!$C$15</c:f>
              <c:strCache>
                <c:ptCount val="1"/>
                <c:pt idx="0">
                  <c:v>Satisfied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 type of travel'!$A$16:$A$17</c:f>
              <c:strCache>
                <c:ptCount val="2"/>
                <c:pt idx="0">
                  <c:v>Business</c:v>
                </c:pt>
                <c:pt idx="1">
                  <c:v>Personal</c:v>
                </c:pt>
              </c:strCache>
            </c:strRef>
          </c:cat>
          <c:val>
            <c:numRef>
              <c:f>'Satisfaction - type of travel'!$C$16:$C$17</c:f>
              <c:numCache>
                <c:formatCode>0%</c:formatCode>
                <c:ptCount val="2"/>
                <c:pt idx="0">
                  <c:v>0.58372448240107921</c:v>
                </c:pt>
                <c:pt idx="1">
                  <c:v>0.10132629954960559</c:v>
                </c:pt>
              </c:numCache>
            </c:numRef>
          </c:val>
          <c:extLst>
            <c:ext xmlns:c16="http://schemas.microsoft.com/office/drawing/2014/chart" uri="{C3380CC4-5D6E-409C-BE32-E72D297353CC}">
              <c16:uniqueId val="{00000001-F6AF-D348-9F43-C341CF3C0CA3}"/>
            </c:ext>
          </c:extLst>
        </c:ser>
        <c:dLbls>
          <c:dLblPos val="ctr"/>
          <c:showLegendKey val="0"/>
          <c:showVal val="1"/>
          <c:showCatName val="0"/>
          <c:showSerName val="0"/>
          <c:showPercent val="0"/>
          <c:showBubbleSize val="0"/>
        </c:dLbls>
        <c:gapWidth val="150"/>
        <c:overlap val="100"/>
        <c:axId val="1010061312"/>
        <c:axId val="1026949216"/>
      </c:barChart>
      <c:catAx>
        <c:axId val="1010061312"/>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crossAx val="1026949216"/>
        <c:crosses val="autoZero"/>
        <c:auto val="1"/>
        <c:lblAlgn val="ctr"/>
        <c:lblOffset val="100"/>
        <c:noMultiLvlLbl val="0"/>
      </c:catAx>
      <c:valAx>
        <c:axId val="1026949216"/>
        <c:scaling>
          <c:orientation val="minMax"/>
        </c:scaling>
        <c:delete val="1"/>
        <c:axPos val="b"/>
        <c:numFmt formatCode="0%" sourceLinked="1"/>
        <c:majorTickMark val="none"/>
        <c:minorTickMark val="none"/>
        <c:tickLblPos val="nextTo"/>
        <c:crossAx val="1010061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legend>
    <c:plotVisOnly val="1"/>
    <c:dispBlanksAs val="gap"/>
    <c:showDLblsOverMax val="0"/>
  </c:chart>
  <c:spPr>
    <a:noFill/>
    <a:ln>
      <a:noFill/>
    </a:ln>
    <a:effectLst/>
  </c:spPr>
  <c:txPr>
    <a:bodyPr/>
    <a:lstStyle/>
    <a:p>
      <a:pPr>
        <a:defRPr/>
      </a:pPr>
      <a:endParaRPr lang="en-DK"/>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GB" sz="2400"/>
              <a:t>Satisfaction</a:t>
            </a:r>
            <a:r>
              <a:rPr lang="en-GB" sz="2400" baseline="0"/>
              <a:t> breakdown by ticket class</a:t>
            </a:r>
            <a:endParaRPr lang="en-GB"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bar"/>
        <c:grouping val="percentStacked"/>
        <c:varyColors val="0"/>
        <c:ser>
          <c:idx val="0"/>
          <c:order val="0"/>
          <c:tx>
            <c:strRef>
              <c:f>'Satisfaction - class'!$B$13</c:f>
              <c:strCache>
                <c:ptCount val="1"/>
                <c:pt idx="0">
                  <c:v>Neutral or Dissatisfied</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 class'!$A$14:$A$16</c:f>
              <c:strCache>
                <c:ptCount val="3"/>
                <c:pt idx="0">
                  <c:v>Business</c:v>
                </c:pt>
                <c:pt idx="1">
                  <c:v>Economy</c:v>
                </c:pt>
                <c:pt idx="2">
                  <c:v>Economy Plus</c:v>
                </c:pt>
              </c:strCache>
            </c:strRef>
          </c:cat>
          <c:val>
            <c:numRef>
              <c:f>'Satisfaction - class'!$B$14:$B$16</c:f>
              <c:numCache>
                <c:formatCode>0%</c:formatCode>
                <c:ptCount val="3"/>
                <c:pt idx="0">
                  <c:v>0.30556628056628055</c:v>
                </c:pt>
                <c:pt idx="1">
                  <c:v>0.8123274280128282</c:v>
                </c:pt>
                <c:pt idx="2">
                  <c:v>0.75358622888109661</c:v>
                </c:pt>
              </c:numCache>
            </c:numRef>
          </c:val>
          <c:extLst>
            <c:ext xmlns:c16="http://schemas.microsoft.com/office/drawing/2014/chart" uri="{C3380CC4-5D6E-409C-BE32-E72D297353CC}">
              <c16:uniqueId val="{00000000-9049-2F41-BCFD-BC15619D6B0B}"/>
            </c:ext>
          </c:extLst>
        </c:ser>
        <c:ser>
          <c:idx val="1"/>
          <c:order val="1"/>
          <c:tx>
            <c:strRef>
              <c:f>'Satisfaction - class'!$C$13</c:f>
              <c:strCache>
                <c:ptCount val="1"/>
                <c:pt idx="0">
                  <c:v>Satisfied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D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'Satisfaction - class'!$A$14:$A$16</c:f>
              <c:strCache>
                <c:ptCount val="3"/>
                <c:pt idx="0">
                  <c:v>Business</c:v>
                </c:pt>
                <c:pt idx="1">
                  <c:v>Economy</c:v>
                </c:pt>
                <c:pt idx="2">
                  <c:v>Economy Plus</c:v>
                </c:pt>
              </c:strCache>
            </c:strRef>
          </c:cat>
          <c:val>
            <c:numRef>
              <c:f>'Satisfaction - class'!$C$14:$C$16</c:f>
              <c:numCache>
                <c:formatCode>0%</c:formatCode>
                <c:ptCount val="3"/>
                <c:pt idx="0">
                  <c:v>0.69443371943371945</c:v>
                </c:pt>
                <c:pt idx="1">
                  <c:v>0.1876725719871718</c:v>
                </c:pt>
                <c:pt idx="2">
                  <c:v>0.24641377111890342</c:v>
                </c:pt>
              </c:numCache>
            </c:numRef>
          </c:val>
          <c:extLst>
            <c:ext xmlns:c16="http://schemas.microsoft.com/office/drawing/2014/chart" uri="{C3380CC4-5D6E-409C-BE32-E72D297353CC}">
              <c16:uniqueId val="{00000001-9049-2F41-BCFD-BC15619D6B0B}"/>
            </c:ext>
          </c:extLst>
        </c:ser>
        <c:dLbls>
          <c:dLblPos val="ctr"/>
          <c:showLegendKey val="0"/>
          <c:showVal val="1"/>
          <c:showCatName val="0"/>
          <c:showSerName val="0"/>
          <c:showPercent val="0"/>
          <c:showBubbleSize val="0"/>
        </c:dLbls>
        <c:gapWidth val="150"/>
        <c:overlap val="100"/>
        <c:axId val="1109666064"/>
        <c:axId val="1082635568"/>
      </c:barChart>
      <c:catAx>
        <c:axId val="110966606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crossAx val="1082635568"/>
        <c:crosses val="autoZero"/>
        <c:auto val="1"/>
        <c:lblAlgn val="ctr"/>
        <c:lblOffset val="100"/>
        <c:noMultiLvlLbl val="0"/>
      </c:catAx>
      <c:valAx>
        <c:axId val="1082635568"/>
        <c:scaling>
          <c:orientation val="minMax"/>
        </c:scaling>
        <c:delete val="1"/>
        <c:axPos val="b"/>
        <c:numFmt formatCode="0%" sourceLinked="1"/>
        <c:majorTickMark val="none"/>
        <c:minorTickMark val="none"/>
        <c:tickLblPos val="nextTo"/>
        <c:crossAx val="1109666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DK"/>
        </a:p>
      </c:txPr>
    </c:legend>
    <c:plotVisOnly val="1"/>
    <c:dispBlanksAs val="gap"/>
    <c:showDLblsOverMax val="0"/>
  </c:chart>
  <c:spPr>
    <a:noFill/>
    <a:ln>
      <a:noFill/>
    </a:ln>
    <a:effectLst/>
  </c:spPr>
  <c:txPr>
    <a:bodyPr/>
    <a:lstStyle/>
    <a:p>
      <a:pPr>
        <a:defRPr/>
      </a:pPr>
      <a:endParaRPr lang="en-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275C428-8378-B444-8698-42D9AD0EE0A3}" type="datetimeFigureOut">
              <a:rPr lang="en-DK" smtClean="0"/>
              <a:t>27/09/2022</a:t>
            </a:fld>
            <a:endParaRPr lang="en-DK"/>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6AA2AD5-F3D5-C34B-82D8-74F630002FC2}" type="slidenum">
              <a:rPr lang="en-DK" smtClean="0"/>
              <a:t>‹#›</a:t>
            </a:fld>
            <a:endParaRPr lang="en-DK"/>
          </a:p>
        </p:txBody>
      </p:sp>
    </p:spTree>
    <p:extLst>
      <p:ext uri="{BB962C8B-B14F-4D97-AF65-F5344CB8AC3E}">
        <p14:creationId xmlns:p14="http://schemas.microsoft.com/office/powerpoint/2010/main" val="245859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ctrTitle"/>
          </p:nvPr>
        </p:nvSpPr>
        <p:spPr>
          <a:xfrm>
            <a:off x="8812387" y="3317186"/>
            <a:ext cx="7363459" cy="1244600"/>
          </a:xfrm>
          <a:prstGeom prst="rect">
            <a:avLst/>
          </a:prstGeom>
        </p:spPr>
        <p:txBody>
          <a:bodyPr wrap="square" lIns="0" tIns="0" rIns="0" bIns="0">
            <a:spAutoFit/>
          </a:bodyPr>
          <a:lstStyle>
            <a:lvl1pPr>
              <a:defRPr sz="8000" b="1" i="0">
                <a:solidFill>
                  <a:srgbClr val="F6B4A6"/>
                </a:solidFill>
                <a:latin typeface="TeXGyreTermes"/>
                <a:cs typeface="TeXGyreTerme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rgbClr val="2A4A8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150" b="0" i="0">
                <a:solidFill>
                  <a:srgbClr val="231F20"/>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rgbClr val="2A4A8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rgbClr val="2A4A8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2" name="Holder 2"/>
          <p:cNvSpPr>
            <a:spLocks noGrp="1"/>
          </p:cNvSpPr>
          <p:nvPr>
            <p:ph type="title"/>
          </p:nvPr>
        </p:nvSpPr>
        <p:spPr>
          <a:xfrm>
            <a:off x="7279456" y="480587"/>
            <a:ext cx="3729086" cy="1305560"/>
          </a:xfrm>
          <a:prstGeom prst="rect">
            <a:avLst/>
          </a:prstGeom>
        </p:spPr>
        <p:txBody>
          <a:bodyPr wrap="square" lIns="0" tIns="0" rIns="0" bIns="0">
            <a:spAutoFit/>
          </a:bodyPr>
          <a:lstStyle>
            <a:lvl1pPr>
              <a:defRPr sz="8400" b="0" i="0">
                <a:solidFill>
                  <a:srgbClr val="2A4A81"/>
                </a:solidFill>
                <a:latin typeface="Trebuchet MS"/>
                <a:cs typeface="Trebuchet MS"/>
              </a:defRPr>
            </a:lvl1pPr>
          </a:lstStyle>
          <a:p>
            <a:endParaRPr/>
          </a:p>
        </p:txBody>
      </p:sp>
      <p:sp>
        <p:nvSpPr>
          <p:cNvPr id="3" name="Holder 3"/>
          <p:cNvSpPr>
            <a:spLocks noGrp="1"/>
          </p:cNvSpPr>
          <p:nvPr>
            <p:ph type="body" idx="1"/>
          </p:nvPr>
        </p:nvSpPr>
        <p:spPr>
          <a:xfrm>
            <a:off x="524234" y="2373307"/>
            <a:ext cx="17239531" cy="6041390"/>
          </a:xfrm>
          <a:prstGeom prst="rect">
            <a:avLst/>
          </a:prstGeom>
        </p:spPr>
        <p:txBody>
          <a:bodyPr wrap="square" lIns="0" tIns="0" rIns="0" bIns="0">
            <a:spAutoFit/>
          </a:bodyPr>
          <a:lstStyle>
            <a:lvl1pPr>
              <a:defRPr sz="3150" b="0" i="0">
                <a:solidFill>
                  <a:srgbClr val="231F20"/>
                </a:solidFill>
                <a:latin typeface="Arial Black"/>
                <a:cs typeface="Arial Black"/>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225721" y="2021152"/>
            <a:ext cx="5954045" cy="3706143"/>
          </a:xfrm>
          <a:prstGeom prst="rect">
            <a:avLst/>
          </a:prstGeom>
        </p:spPr>
        <p:txBody>
          <a:bodyPr vert="horz" wrap="square" lIns="0" tIns="12700" rIns="0" bIns="0" rtlCol="0">
            <a:spAutoFit/>
          </a:bodyPr>
          <a:lstStyle/>
          <a:p>
            <a:pPr marL="12700">
              <a:lnSpc>
                <a:spcPct val="100000"/>
              </a:lnSpc>
              <a:spcBef>
                <a:spcPts val="100"/>
              </a:spcBef>
            </a:pPr>
            <a:r>
              <a:rPr lang="en-US" spc="-5" dirty="0">
                <a:latin typeface="Calibri" panose="020F0502020204030204" pitchFamily="34" charset="0"/>
                <a:cs typeface="Calibri" panose="020F0502020204030204" pitchFamily="34" charset="0"/>
              </a:rPr>
              <a:t>Airline Passenger Satisfaction</a:t>
            </a:r>
          </a:p>
        </p:txBody>
      </p:sp>
      <p:sp>
        <p:nvSpPr>
          <p:cNvPr id="3" name="object 3"/>
          <p:cNvSpPr txBox="1"/>
          <p:nvPr/>
        </p:nvSpPr>
        <p:spPr>
          <a:xfrm>
            <a:off x="10224736" y="4373922"/>
            <a:ext cx="5955030" cy="2583815"/>
          </a:xfrm>
          <a:prstGeom prst="rect">
            <a:avLst/>
          </a:prstGeom>
        </p:spPr>
        <p:txBody>
          <a:bodyPr vert="horz" wrap="square" lIns="0" tIns="12700" rIns="0" bIns="0" rtlCol="0">
            <a:spAutoFit/>
          </a:bodyPr>
          <a:lstStyle/>
          <a:p>
            <a:pPr marL="12700">
              <a:lnSpc>
                <a:spcPct val="100000"/>
              </a:lnSpc>
              <a:spcBef>
                <a:spcPts val="100"/>
              </a:spcBef>
            </a:pPr>
            <a:endParaRPr sz="8000" dirty="0">
              <a:latin typeface="TeXGyreTermes"/>
              <a:cs typeface="TeXGyreTermes"/>
            </a:endParaRPr>
          </a:p>
          <a:p>
            <a:pPr marL="12700">
              <a:lnSpc>
                <a:spcPct val="100000"/>
              </a:lnSpc>
              <a:spcBef>
                <a:spcPts val="6100"/>
              </a:spcBef>
            </a:pPr>
            <a:r>
              <a:rPr sz="3700" spc="-155" dirty="0">
                <a:solidFill>
                  <a:srgbClr val="5CE1E6"/>
                </a:solidFill>
                <a:latin typeface="Calibri" panose="020F0502020204030204" pitchFamily="34" charset="0"/>
                <a:cs typeface="Calibri" panose="020F0502020204030204" pitchFamily="34" charset="0"/>
              </a:rPr>
              <a:t>By </a:t>
            </a:r>
            <a:r>
              <a:rPr lang="en-GB" sz="3700" spc="-220" dirty="0">
                <a:solidFill>
                  <a:srgbClr val="5CE1E6"/>
                </a:solidFill>
                <a:latin typeface="Calibri" panose="020F0502020204030204" pitchFamily="34" charset="0"/>
                <a:cs typeface="Calibri" panose="020F0502020204030204" pitchFamily="34" charset="0"/>
              </a:rPr>
              <a:t>Laurids Klevenhaus</a:t>
            </a:r>
            <a:endParaRPr sz="3700" dirty="0">
              <a:latin typeface="Calibri" panose="020F0502020204030204" pitchFamily="34" charset="0"/>
              <a:cs typeface="Calibri" panose="020F0502020204030204" pitchFamily="34" charset="0"/>
            </a:endParaRPr>
          </a:p>
        </p:txBody>
      </p:sp>
      <p:grpSp>
        <p:nvGrpSpPr>
          <p:cNvPr id="4" name="object 4"/>
          <p:cNvGrpSpPr/>
          <p:nvPr/>
        </p:nvGrpSpPr>
        <p:grpSpPr>
          <a:xfrm>
            <a:off x="0" y="0"/>
            <a:ext cx="7496175" cy="10287000"/>
            <a:chOff x="0" y="0"/>
            <a:chExt cx="7496175" cy="10287000"/>
          </a:xfrm>
        </p:grpSpPr>
        <p:sp>
          <p:nvSpPr>
            <p:cNvPr id="5" name="object 5"/>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6" name="object 6"/>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7" name="object 7"/>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8" name="object 8"/>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9" name="object 9"/>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1" name="object 11"/>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3" name="object 13"/>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4" name="object 14"/>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5" name="object 15"/>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7" name="object 17"/>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18" name="object 18"/>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2" name="object 22"/>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3" name="object 23"/>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7" name="object 27"/>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28" name="object 28"/>
            <p:cNvSpPr/>
            <p:nvPr/>
          </p:nvSpPr>
          <p:spPr>
            <a:xfrm>
              <a:off x="4541791" y="9566868"/>
              <a:ext cx="79505" cy="106660"/>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4675393" y="9489819"/>
              <a:ext cx="79505" cy="106660"/>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1" name="object 31"/>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2" name="object 32"/>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3" name="object 33"/>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51559"/>
            <a:ext cx="16764000" cy="1704954"/>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Customers are mostly unsatisfied with the in-flight WiFi service, ease of online booking and gate location</a:t>
            </a:r>
            <a:endParaRPr lang="en-US" sz="5500" dirty="0">
              <a:latin typeface="+mn-lt"/>
              <a:cs typeface="TeXGyreTermes"/>
            </a:endParaRPr>
          </a:p>
        </p:txBody>
      </p:sp>
      <p:graphicFrame>
        <p:nvGraphicFramePr>
          <p:cNvPr id="4" name="Chart 3">
            <a:extLst>
              <a:ext uri="{FF2B5EF4-FFF2-40B4-BE49-F238E27FC236}">
                <a16:creationId xmlns:a16="http://schemas.microsoft.com/office/drawing/2014/main" id="{51160674-6F53-9898-6121-9B1BE159AC69}"/>
              </a:ext>
            </a:extLst>
          </p:cNvPr>
          <p:cNvGraphicFramePr>
            <a:graphicFrameLocks/>
          </p:cNvGraphicFramePr>
          <p:nvPr>
            <p:extLst>
              <p:ext uri="{D42A27DB-BD31-4B8C-83A1-F6EECF244321}">
                <p14:modId xmlns:p14="http://schemas.microsoft.com/office/powerpoint/2010/main" val="1410949072"/>
              </p:ext>
            </p:extLst>
          </p:nvPr>
        </p:nvGraphicFramePr>
        <p:xfrm>
          <a:off x="2209800" y="2552700"/>
          <a:ext cx="13868400" cy="6975475"/>
        </p:xfrm>
        <a:graphic>
          <a:graphicData uri="http://schemas.openxmlformats.org/drawingml/2006/chart">
            <c:chart xmlns:c="http://schemas.openxmlformats.org/drawingml/2006/chart" xmlns:r="http://schemas.openxmlformats.org/officeDocument/2006/relationships" r:id="rId2"/>
          </a:graphicData>
        </a:graphic>
      </p:graphicFrame>
      <p:sp>
        <p:nvSpPr>
          <p:cNvPr id="5" name="Rounded Rectangle 4">
            <a:extLst>
              <a:ext uri="{FF2B5EF4-FFF2-40B4-BE49-F238E27FC236}">
                <a16:creationId xmlns:a16="http://schemas.microsoft.com/office/drawing/2014/main" id="{C000C6E3-A34B-BB04-AF33-C140A29E9891}"/>
              </a:ext>
            </a:extLst>
          </p:cNvPr>
          <p:cNvSpPr/>
          <p:nvPr/>
        </p:nvSpPr>
        <p:spPr>
          <a:xfrm>
            <a:off x="3276600" y="7581900"/>
            <a:ext cx="12649200" cy="12192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37327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2717042" y="554801"/>
            <a:ext cx="12853916" cy="958596"/>
          </a:xfrm>
          <a:prstGeom prst="rect">
            <a:avLst/>
          </a:prstGeom>
        </p:spPr>
        <p:txBody>
          <a:bodyPr vert="horz" wrap="square" lIns="0" tIns="12065" rIns="0" bIns="0" rtlCol="0">
            <a:spAutoFit/>
          </a:bodyPr>
          <a:lstStyle/>
          <a:p>
            <a:pPr marL="12700" algn="ctr">
              <a:lnSpc>
                <a:spcPct val="100000"/>
              </a:lnSpc>
              <a:spcBef>
                <a:spcPts val="95"/>
              </a:spcBef>
            </a:pPr>
            <a:r>
              <a:rPr lang="en-US" sz="6150" b="1" spc="-10" dirty="0">
                <a:solidFill>
                  <a:srgbClr val="F6B4A6"/>
                </a:solidFill>
                <a:latin typeface="Calibri" panose="020F0502020204030204" pitchFamily="34" charset="0"/>
                <a:cs typeface="Calibri" panose="020F0502020204030204" pitchFamily="34" charset="0"/>
              </a:rPr>
              <a:t>Recommendations for Maven Airlines</a:t>
            </a:r>
            <a:endParaRPr lang="en-US" sz="6150" dirty="0">
              <a:latin typeface="Calibri" panose="020F0502020204030204" pitchFamily="34" charset="0"/>
              <a:cs typeface="Calibri" panose="020F0502020204030204" pitchFamily="34" charset="0"/>
            </a:endParaRPr>
          </a:p>
        </p:txBody>
      </p:sp>
      <p:sp>
        <p:nvSpPr>
          <p:cNvPr id="9" name="object 3">
            <a:extLst>
              <a:ext uri="{FF2B5EF4-FFF2-40B4-BE49-F238E27FC236}">
                <a16:creationId xmlns:a16="http://schemas.microsoft.com/office/drawing/2014/main" id="{D211B328-E2FC-0076-9C1A-AA506D9F48DD}"/>
              </a:ext>
            </a:extLst>
          </p:cNvPr>
          <p:cNvSpPr txBox="1">
            <a:spLocks/>
          </p:cNvSpPr>
          <p:nvPr/>
        </p:nvSpPr>
        <p:spPr>
          <a:xfrm>
            <a:off x="990600" y="2141133"/>
            <a:ext cx="14097000" cy="1994777"/>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3200" b="1" kern="0" spc="-10" dirty="0">
                <a:solidFill>
                  <a:srgbClr val="F6B4A6"/>
                </a:solidFill>
                <a:latin typeface="Calibri" panose="020F0502020204030204" pitchFamily="34" charset="0"/>
                <a:cs typeface="Calibri" panose="020F0502020204030204" pitchFamily="34" charset="0"/>
              </a:rPr>
              <a:t>Improve the in-flight WiFi service</a:t>
            </a:r>
          </a:p>
          <a:p>
            <a:pPr marL="12700">
              <a:spcBef>
                <a:spcPts val="95"/>
              </a:spcBef>
            </a:pPr>
            <a:r>
              <a:rPr lang="en-US" sz="2400" dirty="0">
                <a:solidFill>
                  <a:schemeClr val="bg1"/>
                </a:solidFill>
                <a:latin typeface="Calibri" panose="020F0502020204030204" pitchFamily="34" charset="0"/>
                <a:ea typeface="+mn-ea"/>
                <a:cs typeface="Calibri" panose="020F0502020204030204" pitchFamily="34" charset="0"/>
              </a:rPr>
              <a:t>Maven Airlines should seek to improve their overall WiFi experience. As the key dissatisfied segments are the young and old, something could indicate that the WiFi is either very slow (hence the dissatisfied youth) or somehow complicated to use (hence the dissatisfied seniors). Better connectivity and bandwidth + a more intuitive WiFi guide could help solve this.</a:t>
            </a:r>
            <a:endParaRPr lang="en-US" sz="4000" b="1" kern="0" spc="-10" dirty="0">
              <a:solidFill>
                <a:schemeClr val="bg1"/>
              </a:solidFill>
              <a:latin typeface="Calibri" panose="020F0502020204030204" pitchFamily="34" charset="0"/>
              <a:cs typeface="Calibri" panose="020F0502020204030204" pitchFamily="34" charset="0"/>
            </a:endParaRPr>
          </a:p>
        </p:txBody>
      </p:sp>
      <p:sp>
        <p:nvSpPr>
          <p:cNvPr id="4" name="object 3">
            <a:extLst>
              <a:ext uri="{FF2B5EF4-FFF2-40B4-BE49-F238E27FC236}">
                <a16:creationId xmlns:a16="http://schemas.microsoft.com/office/drawing/2014/main" id="{58025461-FB98-8433-C87F-20D4832EF35E}"/>
              </a:ext>
            </a:extLst>
          </p:cNvPr>
          <p:cNvSpPr txBox="1">
            <a:spLocks/>
          </p:cNvSpPr>
          <p:nvPr/>
        </p:nvSpPr>
        <p:spPr>
          <a:xfrm>
            <a:off x="990600" y="4457700"/>
            <a:ext cx="14097000" cy="1256113"/>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3200" b="1" kern="0" spc="-10" dirty="0">
                <a:solidFill>
                  <a:srgbClr val="F6B4A6"/>
                </a:solidFill>
                <a:latin typeface="Calibri" panose="020F0502020204030204" pitchFamily="34" charset="0"/>
                <a:cs typeface="Calibri" panose="020F0502020204030204" pitchFamily="34" charset="0"/>
              </a:rPr>
              <a:t>Make it easier to book online</a:t>
            </a:r>
          </a:p>
          <a:p>
            <a:pPr marL="12700">
              <a:spcBef>
                <a:spcPts val="95"/>
              </a:spcBef>
            </a:pPr>
            <a:r>
              <a:rPr lang="en-US" sz="2400" dirty="0">
                <a:solidFill>
                  <a:schemeClr val="bg1"/>
                </a:solidFill>
                <a:latin typeface="Calibri" panose="020F0502020204030204" pitchFamily="34" charset="0"/>
                <a:ea typeface="+mn-ea"/>
                <a:cs typeface="Calibri" panose="020F0502020204030204" pitchFamily="34" charset="0"/>
              </a:rPr>
              <a:t>Ease of online booking needs to be better. It is recommended that Maven Airlines team up with an experienced UX designer to design a webpage that is intuitive and user friendly for the users.</a:t>
            </a:r>
            <a:endParaRPr lang="en-US" sz="4800" b="1" kern="0" spc="-10" dirty="0">
              <a:solidFill>
                <a:schemeClr val="bg1"/>
              </a:solidFill>
              <a:latin typeface="Calibri" panose="020F0502020204030204" pitchFamily="34" charset="0"/>
              <a:cs typeface="Calibri" panose="020F0502020204030204" pitchFamily="34" charset="0"/>
            </a:endParaRPr>
          </a:p>
        </p:txBody>
      </p:sp>
      <p:sp>
        <p:nvSpPr>
          <p:cNvPr id="5" name="object 3">
            <a:extLst>
              <a:ext uri="{FF2B5EF4-FFF2-40B4-BE49-F238E27FC236}">
                <a16:creationId xmlns:a16="http://schemas.microsoft.com/office/drawing/2014/main" id="{2DD1E0D2-FFFE-AEA9-0829-10905924B0EF}"/>
              </a:ext>
            </a:extLst>
          </p:cNvPr>
          <p:cNvSpPr txBox="1">
            <a:spLocks/>
          </p:cNvSpPr>
          <p:nvPr/>
        </p:nvSpPr>
        <p:spPr>
          <a:xfrm>
            <a:off x="990600" y="6005970"/>
            <a:ext cx="14097000" cy="1625445"/>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3200" b="1" kern="0" spc="-10" dirty="0">
                <a:solidFill>
                  <a:srgbClr val="F6B4A6"/>
                </a:solidFill>
                <a:latin typeface="Calibri" panose="020F0502020204030204" pitchFamily="34" charset="0"/>
                <a:cs typeface="Calibri" panose="020F0502020204030204" pitchFamily="34" charset="0"/>
              </a:rPr>
              <a:t>Inform passengers </a:t>
            </a:r>
          </a:p>
          <a:p>
            <a:pPr marL="12700">
              <a:spcBef>
                <a:spcPts val="95"/>
              </a:spcBef>
            </a:pPr>
            <a:r>
              <a:rPr lang="en-US" sz="2400" dirty="0">
                <a:solidFill>
                  <a:schemeClr val="bg1"/>
                </a:solidFill>
                <a:latin typeface="Calibri" panose="020F0502020204030204" pitchFamily="34" charset="0"/>
                <a:ea typeface="+mn-ea"/>
                <a:cs typeface="Calibri" panose="020F0502020204030204" pitchFamily="34" charset="0"/>
              </a:rPr>
              <a:t>Maven Airlines should negotiate with the airports to negotiate better terms and gate locations that are more convenient / closer to the terminal area. Other than that, they could provide an SMS/App service for customers to get notified when it is time to go to the gate preferably with a map of the airport terminal area if possible.</a:t>
            </a:r>
            <a:endParaRPr lang="en-US" sz="6000" b="1" kern="0" spc="-10" dirty="0">
              <a:solidFill>
                <a:schemeClr val="bg1"/>
              </a:solidFill>
              <a:latin typeface="Calibri" panose="020F0502020204030204" pitchFamily="34" charset="0"/>
              <a:cs typeface="Calibri" panose="020F0502020204030204" pitchFamily="34" charset="0"/>
            </a:endParaRPr>
          </a:p>
        </p:txBody>
      </p:sp>
      <p:sp>
        <p:nvSpPr>
          <p:cNvPr id="6" name="object 3">
            <a:extLst>
              <a:ext uri="{FF2B5EF4-FFF2-40B4-BE49-F238E27FC236}">
                <a16:creationId xmlns:a16="http://schemas.microsoft.com/office/drawing/2014/main" id="{CE5A405D-09F7-558D-7F2D-E0D13423AB64}"/>
              </a:ext>
            </a:extLst>
          </p:cNvPr>
          <p:cNvSpPr txBox="1">
            <a:spLocks/>
          </p:cNvSpPr>
          <p:nvPr/>
        </p:nvSpPr>
        <p:spPr>
          <a:xfrm>
            <a:off x="990600" y="7923572"/>
            <a:ext cx="14097000" cy="1612621"/>
          </a:xfrm>
          <a:prstGeom prst="rect">
            <a:avLst/>
          </a:prstGeom>
        </p:spPr>
        <p:txBody>
          <a:bodyPr vert="horz" wrap="square" lIns="0" tIns="12065" rIns="0" bIns="0" rtlCol="0">
            <a:spAutoFit/>
          </a:bodyPr>
          <a:lstStyle>
            <a:lvl1pPr>
              <a:defRPr sz="8400" b="0" i="0">
                <a:solidFill>
                  <a:srgbClr val="2A4A81"/>
                </a:solidFill>
                <a:latin typeface="Trebuchet MS"/>
                <a:ea typeface="+mj-ea"/>
                <a:cs typeface="Trebuchet MS"/>
              </a:defRPr>
            </a:lvl1pPr>
          </a:lstStyle>
          <a:p>
            <a:pPr marL="12700">
              <a:spcBef>
                <a:spcPts val="95"/>
              </a:spcBef>
            </a:pPr>
            <a:r>
              <a:rPr lang="en-US" sz="3200" b="1" kern="0" spc="-10" dirty="0">
                <a:solidFill>
                  <a:srgbClr val="F6B4A6"/>
                </a:solidFill>
                <a:latin typeface="Calibri" panose="020F0502020204030204" pitchFamily="34" charset="0"/>
                <a:cs typeface="Calibri" panose="020F0502020204030204" pitchFamily="34" charset="0"/>
              </a:rPr>
              <a:t>Reward loyal customers</a:t>
            </a:r>
          </a:p>
          <a:p>
            <a:pPr lvl="0"/>
            <a:r>
              <a:rPr lang="en-US" sz="2400" dirty="0">
                <a:solidFill>
                  <a:schemeClr val="bg1"/>
                </a:solidFill>
                <a:latin typeface="Calibri" panose="020F0502020204030204" pitchFamily="34" charset="0"/>
                <a:ea typeface="+mn-ea"/>
                <a:cs typeface="Calibri" panose="020F0502020204030204" pitchFamily="34" charset="0"/>
              </a:rPr>
              <a:t>Of the returning customers only 48% are satisfied meaning that 1 out 2 returning passengers are not satisfied. Maven Airlines should consider launching a reward program targeted the returning customers with benefits, competitions, bonus points, discounts etc.    </a:t>
            </a:r>
            <a:endParaRPr lang="en-US" sz="4000" b="1" dirty="0">
              <a:solidFill>
                <a:schemeClr val="bg1"/>
              </a:solidFill>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8478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2301" y="1028700"/>
            <a:ext cx="11963399" cy="1661802"/>
          </a:xfrm>
          <a:prstGeom prst="rect">
            <a:avLst/>
          </a:prstGeom>
        </p:spPr>
        <p:txBody>
          <a:bodyPr vert="horz" wrap="square" lIns="0" tIns="137795" rIns="0" bIns="0" rtlCol="0">
            <a:spAutoFit/>
          </a:bodyPr>
          <a:lstStyle/>
          <a:p>
            <a:pPr marL="12700" marR="5080" indent="78105" algn="ctr">
              <a:lnSpc>
                <a:spcPts val="5850"/>
              </a:lnSpc>
              <a:spcBef>
                <a:spcPts val="1085"/>
              </a:spcBef>
            </a:pPr>
            <a:r>
              <a:rPr lang="en-GB" sz="5650" b="1" dirty="0">
                <a:latin typeface="Calibri" panose="020F0502020204030204" pitchFamily="34" charset="0"/>
                <a:cs typeface="Calibri" panose="020F0502020204030204" pitchFamily="34" charset="0"/>
              </a:rPr>
              <a:t>For this project I used Excel to analyse the data and gather findings</a:t>
            </a:r>
            <a:endParaRPr sz="565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4485265-EF41-3218-D4AA-2AB067DA5377}"/>
              </a:ext>
            </a:extLst>
          </p:cNvPr>
          <p:cNvPicPr>
            <a:picLocks noChangeAspect="1"/>
          </p:cNvPicPr>
          <p:nvPr/>
        </p:nvPicPr>
        <p:blipFill>
          <a:blip r:embed="rId2"/>
          <a:stretch>
            <a:fillRect/>
          </a:stretch>
        </p:blipFill>
        <p:spPr>
          <a:xfrm>
            <a:off x="6896100" y="4305300"/>
            <a:ext cx="4495800" cy="41810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785884" y="554801"/>
            <a:ext cx="5005315" cy="958596"/>
          </a:xfrm>
          <a:prstGeom prst="rect">
            <a:avLst/>
          </a:prstGeom>
        </p:spPr>
        <p:txBody>
          <a:bodyPr vert="horz" wrap="square" lIns="0" tIns="12065" rIns="0" bIns="0" rtlCol="0">
            <a:spAutoFit/>
          </a:bodyPr>
          <a:lstStyle/>
          <a:p>
            <a:pPr marL="12700">
              <a:lnSpc>
                <a:spcPct val="100000"/>
              </a:lnSpc>
              <a:spcBef>
                <a:spcPts val="95"/>
              </a:spcBef>
            </a:pPr>
            <a:r>
              <a:rPr lang="da-DK" sz="6150" b="1" spc="-10" dirty="0">
                <a:solidFill>
                  <a:srgbClr val="F6B4A6"/>
                </a:solidFill>
                <a:latin typeface="Calibri" panose="020F0502020204030204" pitchFamily="34" charset="0"/>
                <a:cs typeface="Calibri" panose="020F0502020204030204" pitchFamily="34" charset="0"/>
              </a:rPr>
              <a:t>Analysis</a:t>
            </a:r>
            <a:r>
              <a:rPr sz="6150" b="1" spc="-70" dirty="0">
                <a:solidFill>
                  <a:srgbClr val="F6B4A6"/>
                </a:solidFill>
                <a:latin typeface="Calibri" panose="020F0502020204030204" pitchFamily="34" charset="0"/>
                <a:cs typeface="Calibri" panose="020F0502020204030204" pitchFamily="34" charset="0"/>
              </a:rPr>
              <a:t> </a:t>
            </a:r>
            <a:r>
              <a:rPr sz="6150" b="1" spc="-10" dirty="0">
                <a:solidFill>
                  <a:srgbClr val="F6B4A6"/>
                </a:solidFill>
                <a:latin typeface="Calibri" panose="020F0502020204030204" pitchFamily="34" charset="0"/>
                <a:cs typeface="Calibri" panose="020F0502020204030204" pitchFamily="34" charset="0"/>
              </a:rPr>
              <a:t>Brief</a:t>
            </a:r>
            <a:endParaRPr sz="615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ADA381E-FE9F-33A0-9AB3-60FAD72FF596}"/>
              </a:ext>
            </a:extLst>
          </p:cNvPr>
          <p:cNvSpPr txBox="1"/>
          <p:nvPr/>
        </p:nvSpPr>
        <p:spPr>
          <a:xfrm>
            <a:off x="1295400" y="2106297"/>
            <a:ext cx="15697200" cy="3093796"/>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r>
              <a:rPr lang="en-US" sz="3200" dirty="0">
                <a:latin typeface="Calibri" panose="020F0502020204030204" pitchFamily="34" charset="0"/>
                <a:cs typeface="Calibri" panose="020F0502020204030204" pitchFamily="34" charset="0"/>
              </a:rPr>
              <a:t>“I will be assuming the role of Senior Data Analyst for Maven Airlines, a US-based airline headquartered in Boston, Massachusetts. The latest passenger survey results just came in and it looks like the satisfaction rate dipped under 50% for the first time ever. The leadership team needs to act fast, so they've brought me in to analyze the data and find the key areas to focus on for getting back on track. My task is to recommend a data-driven strategy for increasing Maven Airlines' satisfaction rate to present for the management team”. </a:t>
            </a:r>
            <a:endParaRPr lang="en-US" sz="40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4965159-200F-3DA9-2E12-18E13B9BA8C3}"/>
              </a:ext>
            </a:extLst>
          </p:cNvPr>
          <p:cNvSpPr txBox="1"/>
          <p:nvPr/>
        </p:nvSpPr>
        <p:spPr>
          <a:xfrm>
            <a:off x="1295400" y="5792993"/>
            <a:ext cx="15697200" cy="3350276"/>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r>
              <a:rPr lang="en-US" sz="3200" dirty="0">
                <a:latin typeface="Calibri" panose="020F0502020204030204" pitchFamily="34" charset="0"/>
                <a:cs typeface="Calibri" panose="020F0502020204030204" pitchFamily="34" charset="0"/>
              </a:rPr>
              <a:t>Recommended analysis focus points: </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Which percentage of airline passengers are satisfied? Does it vary by customer type? What about type of travel?</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What is the customer profile for a repeating airline passenger?</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Does flight distance affect customer preference or flight patterns?</a:t>
            </a:r>
          </a:p>
          <a:p>
            <a:pPr marL="584200" indent="-571500">
              <a:buFont typeface="Arial" panose="020B0604020202020204" pitchFamily="34" charset="0"/>
              <a:buChar char="•"/>
            </a:pPr>
            <a:r>
              <a:rPr lang="en-US" sz="2800" dirty="0">
                <a:latin typeface="Calibri" panose="020F0502020204030204" pitchFamily="34" charset="0"/>
                <a:cs typeface="Calibri" panose="020F0502020204030204" pitchFamily="34" charset="0"/>
              </a:rPr>
              <a:t>Which factors contribute to customer satisfaction the most? What about dissatisfaction?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785884" y="554801"/>
            <a:ext cx="5005315" cy="958596"/>
          </a:xfrm>
          <a:prstGeom prst="rect">
            <a:avLst/>
          </a:prstGeom>
        </p:spPr>
        <p:txBody>
          <a:bodyPr vert="horz" wrap="square" lIns="0" tIns="12065" rIns="0" bIns="0" rtlCol="0">
            <a:spAutoFit/>
          </a:bodyPr>
          <a:lstStyle/>
          <a:p>
            <a:pPr marL="12700">
              <a:lnSpc>
                <a:spcPct val="100000"/>
              </a:lnSpc>
              <a:spcBef>
                <a:spcPts val="95"/>
              </a:spcBef>
            </a:pPr>
            <a:r>
              <a:rPr lang="da-DK" sz="6150" b="1" spc="-10" dirty="0">
                <a:solidFill>
                  <a:srgbClr val="F6B4A6"/>
                </a:solidFill>
                <a:latin typeface="Calibri" panose="020F0502020204030204" pitchFamily="34" charset="0"/>
                <a:cs typeface="Calibri" panose="020F0502020204030204" pitchFamily="34" charset="0"/>
              </a:rPr>
              <a:t>Data</a:t>
            </a:r>
            <a:r>
              <a:rPr sz="6150" b="1" spc="-70" dirty="0">
                <a:solidFill>
                  <a:srgbClr val="F6B4A6"/>
                </a:solidFill>
                <a:latin typeface="Calibri" panose="020F0502020204030204" pitchFamily="34" charset="0"/>
                <a:cs typeface="Calibri" panose="020F0502020204030204" pitchFamily="34" charset="0"/>
              </a:rPr>
              <a:t> </a:t>
            </a:r>
            <a:r>
              <a:rPr sz="6150" b="1" spc="-10" dirty="0">
                <a:solidFill>
                  <a:srgbClr val="F6B4A6"/>
                </a:solidFill>
                <a:latin typeface="Calibri" panose="020F0502020204030204" pitchFamily="34" charset="0"/>
                <a:cs typeface="Calibri" panose="020F0502020204030204" pitchFamily="34" charset="0"/>
              </a:rPr>
              <a:t>Brief</a:t>
            </a:r>
            <a:endParaRPr sz="615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ED178EB-E7EE-AC22-DDBB-DFFE009D5C6F}"/>
              </a:ext>
            </a:extLst>
          </p:cNvPr>
          <p:cNvSpPr txBox="1"/>
          <p:nvPr/>
        </p:nvSpPr>
        <p:spPr>
          <a:xfrm>
            <a:off x="7550111" y="2726873"/>
            <a:ext cx="5005315" cy="6720429"/>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pPr marL="755650" indent="-742950">
              <a:buAutoNum type="arabicPeriod"/>
            </a:pPr>
            <a:r>
              <a:rPr lang="en-US" sz="2800" dirty="0">
                <a:latin typeface="Calibri" panose="020F0502020204030204" pitchFamily="34" charset="0"/>
                <a:cs typeface="Calibri" panose="020F0502020204030204" pitchFamily="34" charset="0"/>
              </a:rPr>
              <a:t>ID </a:t>
            </a:r>
          </a:p>
          <a:p>
            <a:pPr marL="755650" indent="-742950">
              <a:buAutoNum type="arabicPeriod"/>
            </a:pPr>
            <a:r>
              <a:rPr lang="en-US" sz="2800" dirty="0">
                <a:latin typeface="Calibri" panose="020F0502020204030204" pitchFamily="34" charset="0"/>
                <a:cs typeface="Calibri" panose="020F0502020204030204" pitchFamily="34" charset="0"/>
              </a:rPr>
              <a:t>Gender</a:t>
            </a:r>
          </a:p>
          <a:p>
            <a:pPr marL="755650" indent="-742950">
              <a:buAutoNum type="arabicPeriod"/>
            </a:pPr>
            <a:r>
              <a:rPr lang="en-US" sz="2800" dirty="0">
                <a:latin typeface="Calibri" panose="020F0502020204030204" pitchFamily="34" charset="0"/>
                <a:cs typeface="Calibri" panose="020F0502020204030204" pitchFamily="34" charset="0"/>
              </a:rPr>
              <a:t>Age</a:t>
            </a:r>
          </a:p>
          <a:p>
            <a:pPr marL="755650" indent="-742950">
              <a:buAutoNum type="arabicPeriod"/>
            </a:pPr>
            <a:r>
              <a:rPr lang="en-US" sz="2800" dirty="0">
                <a:latin typeface="Calibri" panose="020F0502020204030204" pitchFamily="34" charset="0"/>
                <a:cs typeface="Calibri" panose="020F0502020204030204" pitchFamily="34" charset="0"/>
              </a:rPr>
              <a:t>Customer Type</a:t>
            </a:r>
          </a:p>
          <a:p>
            <a:pPr marL="755650" indent="-742950">
              <a:buAutoNum type="arabicPeriod"/>
            </a:pPr>
            <a:r>
              <a:rPr lang="en-US" sz="2800" dirty="0">
                <a:latin typeface="Calibri" panose="020F0502020204030204" pitchFamily="34" charset="0"/>
                <a:cs typeface="Calibri" panose="020F0502020204030204" pitchFamily="34" charset="0"/>
              </a:rPr>
              <a:t>Type of Travel</a:t>
            </a:r>
          </a:p>
          <a:p>
            <a:pPr marL="755650" indent="-742950">
              <a:buAutoNum type="arabicPeriod"/>
            </a:pPr>
            <a:r>
              <a:rPr lang="en-US" sz="2800" dirty="0">
                <a:latin typeface="Calibri" panose="020F0502020204030204" pitchFamily="34" charset="0"/>
                <a:cs typeface="Calibri" panose="020F0502020204030204" pitchFamily="34" charset="0"/>
              </a:rPr>
              <a:t>Class</a:t>
            </a:r>
          </a:p>
          <a:p>
            <a:pPr marL="755650" indent="-742950">
              <a:buAutoNum type="arabicPeriod"/>
            </a:pPr>
            <a:r>
              <a:rPr lang="en-US" sz="2800" dirty="0">
                <a:latin typeface="Calibri" panose="020F0502020204030204" pitchFamily="34" charset="0"/>
                <a:cs typeface="Calibri" panose="020F0502020204030204" pitchFamily="34" charset="0"/>
              </a:rPr>
              <a:t>Flight Distance</a:t>
            </a:r>
          </a:p>
          <a:p>
            <a:pPr marL="755650" indent="-742950">
              <a:buAutoNum type="arabicPeriod"/>
            </a:pPr>
            <a:r>
              <a:rPr lang="en-US" sz="2800" dirty="0">
                <a:latin typeface="Calibri" panose="020F0502020204030204" pitchFamily="34" charset="0"/>
                <a:cs typeface="Calibri" panose="020F0502020204030204" pitchFamily="34" charset="0"/>
              </a:rPr>
              <a:t>Departure Delay</a:t>
            </a:r>
          </a:p>
          <a:p>
            <a:pPr marL="755650" indent="-742950">
              <a:buAutoNum type="arabicPeriod"/>
            </a:pPr>
            <a:r>
              <a:rPr lang="en-US" sz="2800" dirty="0">
                <a:latin typeface="Calibri" panose="020F0502020204030204" pitchFamily="34" charset="0"/>
                <a:cs typeface="Calibri" panose="020F0502020204030204" pitchFamily="34" charset="0"/>
              </a:rPr>
              <a:t>Arrival Delay</a:t>
            </a:r>
          </a:p>
          <a:p>
            <a:pPr marL="755650" indent="-742950">
              <a:buAutoNum type="arabicPeriod"/>
            </a:pPr>
            <a:r>
              <a:rPr lang="en-US" sz="2800" dirty="0">
                <a:latin typeface="Calibri" panose="020F0502020204030204" pitchFamily="34" charset="0"/>
                <a:cs typeface="Calibri" panose="020F0502020204030204" pitchFamily="34" charset="0"/>
              </a:rPr>
              <a:t>Departure and Arrival Time Convenience</a:t>
            </a:r>
          </a:p>
          <a:p>
            <a:pPr marL="755650" indent="-742950">
              <a:buAutoNum type="arabicPeriod"/>
            </a:pPr>
            <a:r>
              <a:rPr lang="en-US" sz="2800" dirty="0">
                <a:latin typeface="Calibri" panose="020F0502020204030204" pitchFamily="34" charset="0"/>
                <a:cs typeface="Calibri" panose="020F0502020204030204" pitchFamily="34" charset="0"/>
              </a:rPr>
              <a:t>Ease of Online Booking</a:t>
            </a:r>
          </a:p>
        </p:txBody>
      </p:sp>
      <p:sp>
        <p:nvSpPr>
          <p:cNvPr id="6" name="TextBox 5">
            <a:extLst>
              <a:ext uri="{FF2B5EF4-FFF2-40B4-BE49-F238E27FC236}">
                <a16:creationId xmlns:a16="http://schemas.microsoft.com/office/drawing/2014/main" id="{022372A1-81D9-7F4E-7235-381C6DA7E232}"/>
              </a:ext>
            </a:extLst>
          </p:cNvPr>
          <p:cNvSpPr txBox="1"/>
          <p:nvPr/>
        </p:nvSpPr>
        <p:spPr>
          <a:xfrm>
            <a:off x="13056527" y="2013857"/>
            <a:ext cx="4730372" cy="7433445"/>
          </a:xfrm>
          <a:prstGeom prst="rect">
            <a:avLst/>
          </a:prstGeom>
        </p:spPr>
        <p:txBody>
          <a:bodyPr vert="horz" wrap="square" lIns="0" tIns="137795" rIns="0" bIns="0" rtlCol="0">
            <a:spAutoFit/>
          </a:bodyPr>
          <a:lstStyle>
            <a:defPPr>
              <a:defRPr lang="en-DK"/>
            </a:defPPr>
            <a:lvl1pPr marL="755650" marR="5080" indent="-742950">
              <a:lnSpc>
                <a:spcPct val="100000"/>
              </a:lnSpc>
              <a:spcBef>
                <a:spcPts val="1085"/>
              </a:spcBef>
              <a:buAutoNum type="arabicPeriod"/>
              <a:defRPr sz="3600" b="0" i="0">
                <a:solidFill>
                  <a:schemeClr val="bg1">
                    <a:lumMod val="95000"/>
                  </a:schemeClr>
                </a:solidFill>
                <a:latin typeface="TeXGyreTermes"/>
                <a:ea typeface="+mj-ea"/>
                <a:cs typeface="TeXGyreTermes"/>
              </a:defRPr>
            </a:lvl1pPr>
          </a:lstStyle>
          <a:p>
            <a:pPr>
              <a:buFont typeface="+mj-lt"/>
              <a:buAutoNum type="arabicPeriod" startAt="12"/>
            </a:pPr>
            <a:r>
              <a:rPr lang="en-US" sz="2800" dirty="0">
                <a:latin typeface="Calibri" panose="020F0502020204030204" pitchFamily="34" charset="0"/>
                <a:cs typeface="Calibri" panose="020F0502020204030204" pitchFamily="34" charset="0"/>
              </a:rPr>
              <a:t>Check-in Service</a:t>
            </a:r>
          </a:p>
          <a:p>
            <a:pPr>
              <a:buFont typeface="+mj-lt"/>
              <a:buAutoNum type="arabicPeriod" startAt="12"/>
            </a:pPr>
            <a:r>
              <a:rPr lang="en-US" sz="2800" dirty="0">
                <a:latin typeface="Calibri" panose="020F0502020204030204" pitchFamily="34" charset="0"/>
                <a:cs typeface="Calibri" panose="020F0502020204030204" pitchFamily="34" charset="0"/>
              </a:rPr>
              <a:t>Online Boarding</a:t>
            </a:r>
          </a:p>
          <a:p>
            <a:pPr>
              <a:buFont typeface="+mj-lt"/>
              <a:buAutoNum type="arabicPeriod" startAt="12"/>
            </a:pPr>
            <a:r>
              <a:rPr lang="en-US" sz="2800" dirty="0">
                <a:latin typeface="Calibri" panose="020F0502020204030204" pitchFamily="34" charset="0"/>
                <a:cs typeface="Calibri" panose="020F0502020204030204" pitchFamily="34" charset="0"/>
              </a:rPr>
              <a:t>Gate Location</a:t>
            </a:r>
          </a:p>
          <a:p>
            <a:pPr>
              <a:buFont typeface="+mj-lt"/>
              <a:buAutoNum type="arabicPeriod" startAt="12"/>
            </a:pPr>
            <a:r>
              <a:rPr lang="en-US" sz="2800" dirty="0">
                <a:latin typeface="Calibri" panose="020F0502020204030204" pitchFamily="34" charset="0"/>
                <a:cs typeface="Calibri" panose="020F0502020204030204" pitchFamily="34" charset="0"/>
              </a:rPr>
              <a:t>On-board Service</a:t>
            </a:r>
          </a:p>
          <a:p>
            <a:pPr>
              <a:buFont typeface="+mj-lt"/>
              <a:buAutoNum type="arabicPeriod" startAt="12"/>
            </a:pPr>
            <a:r>
              <a:rPr lang="en-US" sz="2800" dirty="0">
                <a:latin typeface="Calibri" panose="020F0502020204030204" pitchFamily="34" charset="0"/>
                <a:cs typeface="Calibri" panose="020F0502020204030204" pitchFamily="34" charset="0"/>
              </a:rPr>
              <a:t>Seat Comfort</a:t>
            </a:r>
          </a:p>
          <a:p>
            <a:pPr>
              <a:buFont typeface="+mj-lt"/>
              <a:buAutoNum type="arabicPeriod" startAt="12"/>
            </a:pPr>
            <a:r>
              <a:rPr lang="en-US" sz="2800" dirty="0">
                <a:latin typeface="Calibri" panose="020F0502020204030204" pitchFamily="34" charset="0"/>
                <a:cs typeface="Calibri" panose="020F0502020204030204" pitchFamily="34" charset="0"/>
              </a:rPr>
              <a:t>Leg Room Service</a:t>
            </a:r>
          </a:p>
          <a:p>
            <a:pPr>
              <a:buFont typeface="+mj-lt"/>
              <a:buAutoNum type="arabicPeriod" startAt="12"/>
            </a:pPr>
            <a:r>
              <a:rPr lang="en-US" sz="2800" dirty="0">
                <a:latin typeface="Calibri" panose="020F0502020204030204" pitchFamily="34" charset="0"/>
                <a:cs typeface="Calibri" panose="020F0502020204030204" pitchFamily="34" charset="0"/>
              </a:rPr>
              <a:t>Cleanliness</a:t>
            </a:r>
          </a:p>
          <a:p>
            <a:pPr>
              <a:buFont typeface="+mj-lt"/>
              <a:buAutoNum type="arabicPeriod" startAt="12"/>
            </a:pPr>
            <a:r>
              <a:rPr lang="en-US" sz="2800" dirty="0">
                <a:latin typeface="Calibri" panose="020F0502020204030204" pitchFamily="34" charset="0"/>
                <a:cs typeface="Calibri" panose="020F0502020204030204" pitchFamily="34" charset="0"/>
              </a:rPr>
              <a:t>Food and Drink</a:t>
            </a:r>
          </a:p>
          <a:p>
            <a:pPr>
              <a:buFont typeface="+mj-lt"/>
              <a:buAutoNum type="arabicPeriod" startAt="12"/>
            </a:pPr>
            <a:r>
              <a:rPr lang="en-US" sz="2800" dirty="0">
                <a:latin typeface="Calibri" panose="020F0502020204030204" pitchFamily="34" charset="0"/>
                <a:cs typeface="Calibri" panose="020F0502020204030204" pitchFamily="34" charset="0"/>
              </a:rPr>
              <a:t>In-flight Service</a:t>
            </a:r>
          </a:p>
          <a:p>
            <a:pPr>
              <a:buFont typeface="+mj-lt"/>
              <a:buAutoNum type="arabicPeriod" startAt="12"/>
            </a:pPr>
            <a:r>
              <a:rPr lang="en-US" sz="2800" dirty="0">
                <a:latin typeface="Calibri" panose="020F0502020204030204" pitchFamily="34" charset="0"/>
                <a:cs typeface="Calibri" panose="020F0502020204030204" pitchFamily="34" charset="0"/>
              </a:rPr>
              <a:t>In-flight Wi-Fi Service</a:t>
            </a:r>
          </a:p>
          <a:p>
            <a:pPr>
              <a:buFont typeface="+mj-lt"/>
              <a:buAutoNum type="arabicPeriod" startAt="12"/>
            </a:pPr>
            <a:r>
              <a:rPr lang="en-US" sz="2800" dirty="0">
                <a:latin typeface="Calibri" panose="020F0502020204030204" pitchFamily="34" charset="0"/>
                <a:cs typeface="Calibri" panose="020F0502020204030204" pitchFamily="34" charset="0"/>
              </a:rPr>
              <a:t>In-flight Entertainment</a:t>
            </a:r>
          </a:p>
          <a:p>
            <a:pPr>
              <a:buFont typeface="+mj-lt"/>
              <a:buAutoNum type="arabicPeriod" startAt="12"/>
            </a:pPr>
            <a:r>
              <a:rPr lang="en-US" sz="2800" dirty="0">
                <a:latin typeface="Calibri" panose="020F0502020204030204" pitchFamily="34" charset="0"/>
                <a:cs typeface="Calibri" panose="020F0502020204030204" pitchFamily="34" charset="0"/>
              </a:rPr>
              <a:t>Baggage Handling</a:t>
            </a:r>
          </a:p>
          <a:p>
            <a:pPr>
              <a:buFont typeface="+mj-lt"/>
              <a:buAutoNum type="arabicPeriod" startAt="12"/>
            </a:pPr>
            <a:r>
              <a:rPr lang="en-US" sz="2800" dirty="0">
                <a:latin typeface="Calibri" panose="020F0502020204030204" pitchFamily="34" charset="0"/>
                <a:cs typeface="Calibri" panose="020F0502020204030204" pitchFamily="34" charset="0"/>
              </a:rPr>
              <a:t>Satisfaction</a:t>
            </a:r>
          </a:p>
        </p:txBody>
      </p:sp>
      <p:sp>
        <p:nvSpPr>
          <p:cNvPr id="8" name="TextBox 7">
            <a:extLst>
              <a:ext uri="{FF2B5EF4-FFF2-40B4-BE49-F238E27FC236}">
                <a16:creationId xmlns:a16="http://schemas.microsoft.com/office/drawing/2014/main" id="{DC8DCDE5-C054-9EF3-752D-F691D9A4F689}"/>
              </a:ext>
            </a:extLst>
          </p:cNvPr>
          <p:cNvSpPr txBox="1"/>
          <p:nvPr/>
        </p:nvSpPr>
        <p:spPr>
          <a:xfrm>
            <a:off x="785884" y="2013857"/>
            <a:ext cx="5995916" cy="7597593"/>
          </a:xfrm>
          <a:prstGeom prst="rect">
            <a:avLst/>
          </a:prstGeom>
        </p:spPr>
        <p:txBody>
          <a:bodyPr vert="horz" wrap="square" lIns="0" tIns="137795" rIns="0" bIns="0" rtlCol="0">
            <a:spAutoFit/>
          </a:bodyPr>
          <a:lstStyle>
            <a:defPPr>
              <a:defRPr lang="en-DK"/>
            </a:defPPr>
            <a:lvl1pPr marL="12700" marR="5080" indent="78105">
              <a:lnSpc>
                <a:spcPct val="100000"/>
              </a:lnSpc>
              <a:spcBef>
                <a:spcPts val="1085"/>
              </a:spcBef>
              <a:defRPr sz="2400" b="0" i="0">
                <a:solidFill>
                  <a:schemeClr val="bg1">
                    <a:lumMod val="95000"/>
                  </a:schemeClr>
                </a:solidFill>
                <a:latin typeface="TeXGyreTermes"/>
                <a:ea typeface="+mj-ea"/>
                <a:cs typeface="TeXGyreTermes"/>
              </a:defRPr>
            </a:lvl1pPr>
          </a:lstStyle>
          <a:p>
            <a:r>
              <a:rPr lang="en-US" sz="3200" dirty="0">
                <a:latin typeface="Calibri" panose="020F0502020204030204" pitchFamily="34" charset="0"/>
                <a:cs typeface="Calibri" panose="020F0502020204030204" pitchFamily="34" charset="0"/>
              </a:rPr>
              <a:t>Data is provided as a CSV file, has 129.880 records and 24 columns.</a:t>
            </a:r>
          </a:p>
          <a:p>
            <a:endParaRPr lang="en-US" sz="3200" b="1"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Column 10-23 indicates each passenger's satisfaction with the given service on a scale from 1-5 where 1 is the lowest and 5 is the highest. </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Column 24 – “Satisfaction” indicates the passengers overall satisfaction level with the airline as binary so either “Satisfied” or “Neutral/Unsatisfied”</a:t>
            </a:r>
          </a:p>
        </p:txBody>
      </p:sp>
    </p:spTree>
    <p:extLst>
      <p:ext uri="{BB962C8B-B14F-4D97-AF65-F5344CB8AC3E}">
        <p14:creationId xmlns:p14="http://schemas.microsoft.com/office/powerpoint/2010/main" val="319724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858568"/>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A typical passenger of Maven Airlines…</a:t>
            </a:r>
            <a:endParaRPr lang="en-US" sz="5500" dirty="0">
              <a:latin typeface="+mn-lt"/>
              <a:cs typeface="TeXGyreTermes"/>
            </a:endParaRPr>
          </a:p>
        </p:txBody>
      </p:sp>
      <p:graphicFrame>
        <p:nvGraphicFramePr>
          <p:cNvPr id="5" name="Chart 4">
            <a:extLst>
              <a:ext uri="{FF2B5EF4-FFF2-40B4-BE49-F238E27FC236}">
                <a16:creationId xmlns:a16="http://schemas.microsoft.com/office/drawing/2014/main" id="{EA5D8FD2-5875-5F75-C16F-094D4F1BC32C}"/>
              </a:ext>
            </a:extLst>
          </p:cNvPr>
          <p:cNvGraphicFramePr>
            <a:graphicFrameLocks/>
          </p:cNvGraphicFramePr>
          <p:nvPr>
            <p:extLst>
              <p:ext uri="{D42A27DB-BD31-4B8C-83A1-F6EECF244321}">
                <p14:modId xmlns:p14="http://schemas.microsoft.com/office/powerpoint/2010/main" val="760550162"/>
              </p:ext>
            </p:extLst>
          </p:nvPr>
        </p:nvGraphicFramePr>
        <p:xfrm>
          <a:off x="1043823" y="2064796"/>
          <a:ext cx="4577569" cy="30721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6816A9E-8AD3-E8EF-6BCA-38E539012599}"/>
              </a:ext>
            </a:extLst>
          </p:cNvPr>
          <p:cNvSpPr txBox="1"/>
          <p:nvPr/>
        </p:nvSpPr>
        <p:spPr>
          <a:xfrm>
            <a:off x="734269" y="5343220"/>
            <a:ext cx="5196676" cy="369332"/>
          </a:xfrm>
          <a:prstGeom prst="rect">
            <a:avLst/>
          </a:prstGeom>
          <a:noFill/>
        </p:spPr>
        <p:txBody>
          <a:bodyPr wrap="square" rtlCol="0">
            <a:spAutoFit/>
          </a:bodyPr>
          <a:lstStyle/>
          <a:p>
            <a:r>
              <a:rPr lang="en-DK" dirty="0"/>
              <a:t>…Is equally distributed between men and women</a:t>
            </a:r>
          </a:p>
        </p:txBody>
      </p:sp>
      <p:graphicFrame>
        <p:nvGraphicFramePr>
          <p:cNvPr id="7" name="Chart 6">
            <a:extLst>
              <a:ext uri="{FF2B5EF4-FFF2-40B4-BE49-F238E27FC236}">
                <a16:creationId xmlns:a16="http://schemas.microsoft.com/office/drawing/2014/main" id="{044283A6-3A1C-A3EA-509D-B55FD68B93DA}"/>
              </a:ext>
            </a:extLst>
          </p:cNvPr>
          <p:cNvGraphicFramePr>
            <a:graphicFrameLocks/>
          </p:cNvGraphicFramePr>
          <p:nvPr>
            <p:extLst>
              <p:ext uri="{D42A27DB-BD31-4B8C-83A1-F6EECF244321}">
                <p14:modId xmlns:p14="http://schemas.microsoft.com/office/powerpoint/2010/main" val="2972519646"/>
              </p:ext>
            </p:extLst>
          </p:nvPr>
        </p:nvGraphicFramePr>
        <p:xfrm>
          <a:off x="6216076" y="2069503"/>
          <a:ext cx="4727985" cy="317341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7AC9995-00F1-DCBF-450B-16E367891F41}"/>
              </a:ext>
            </a:extLst>
          </p:cNvPr>
          <p:cNvSpPr txBox="1"/>
          <p:nvPr/>
        </p:nvSpPr>
        <p:spPr>
          <a:xfrm>
            <a:off x="7130295" y="5343220"/>
            <a:ext cx="2688685" cy="369332"/>
          </a:xfrm>
          <a:prstGeom prst="rect">
            <a:avLst/>
          </a:prstGeom>
          <a:noFill/>
        </p:spPr>
        <p:txBody>
          <a:bodyPr wrap="none" rtlCol="0">
            <a:spAutoFit/>
          </a:bodyPr>
          <a:lstStyle/>
          <a:p>
            <a:r>
              <a:rPr lang="en-DK" dirty="0"/>
              <a:t>…flys mostly business class</a:t>
            </a:r>
          </a:p>
        </p:txBody>
      </p:sp>
      <p:graphicFrame>
        <p:nvGraphicFramePr>
          <p:cNvPr id="9" name="Chart 8">
            <a:extLst>
              <a:ext uri="{FF2B5EF4-FFF2-40B4-BE49-F238E27FC236}">
                <a16:creationId xmlns:a16="http://schemas.microsoft.com/office/drawing/2014/main" id="{B1010184-5C21-F24A-E22A-3A52034F8A7A}"/>
              </a:ext>
            </a:extLst>
          </p:cNvPr>
          <p:cNvGraphicFramePr>
            <a:graphicFrameLocks/>
          </p:cNvGraphicFramePr>
          <p:nvPr>
            <p:extLst>
              <p:ext uri="{D42A27DB-BD31-4B8C-83A1-F6EECF244321}">
                <p14:modId xmlns:p14="http://schemas.microsoft.com/office/powerpoint/2010/main" val="2709042622"/>
              </p:ext>
            </p:extLst>
          </p:nvPr>
        </p:nvGraphicFramePr>
        <p:xfrm>
          <a:off x="11538744" y="2064796"/>
          <a:ext cx="4727985" cy="317341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756F080F-F882-9F45-4290-7C50AD1B2A38}"/>
              </a:ext>
            </a:extLst>
          </p:cNvPr>
          <p:cNvSpPr txBox="1"/>
          <p:nvPr/>
        </p:nvSpPr>
        <p:spPr>
          <a:xfrm>
            <a:off x="12357056" y="5343220"/>
            <a:ext cx="3091359" cy="369332"/>
          </a:xfrm>
          <a:prstGeom prst="rect">
            <a:avLst/>
          </a:prstGeom>
          <a:noFill/>
        </p:spPr>
        <p:txBody>
          <a:bodyPr wrap="none" rtlCol="0">
            <a:spAutoFit/>
          </a:bodyPr>
          <a:lstStyle/>
          <a:p>
            <a:r>
              <a:rPr lang="en-DK" dirty="0"/>
              <a:t>…Travels for business purposes</a:t>
            </a:r>
          </a:p>
        </p:txBody>
      </p:sp>
      <p:graphicFrame>
        <p:nvGraphicFramePr>
          <p:cNvPr id="11" name="Chart 10">
            <a:extLst>
              <a:ext uri="{FF2B5EF4-FFF2-40B4-BE49-F238E27FC236}">
                <a16:creationId xmlns:a16="http://schemas.microsoft.com/office/drawing/2014/main" id="{DCC1A992-1B5B-1551-C688-C98C332A0F91}"/>
              </a:ext>
            </a:extLst>
          </p:cNvPr>
          <p:cNvGraphicFramePr>
            <a:graphicFrameLocks/>
          </p:cNvGraphicFramePr>
          <p:nvPr>
            <p:extLst>
              <p:ext uri="{D42A27DB-BD31-4B8C-83A1-F6EECF244321}">
                <p14:modId xmlns:p14="http://schemas.microsoft.com/office/powerpoint/2010/main" val="2972025973"/>
              </p:ext>
            </p:extLst>
          </p:nvPr>
        </p:nvGraphicFramePr>
        <p:xfrm>
          <a:off x="3362776" y="5920500"/>
          <a:ext cx="4727986" cy="31734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6B51905A-5A17-86FF-73FD-35306031E3D8}"/>
              </a:ext>
            </a:extLst>
          </p:cNvPr>
          <p:cNvGraphicFramePr>
            <a:graphicFrameLocks/>
          </p:cNvGraphicFramePr>
          <p:nvPr>
            <p:extLst>
              <p:ext uri="{D42A27DB-BD31-4B8C-83A1-F6EECF244321}">
                <p14:modId xmlns:p14="http://schemas.microsoft.com/office/powerpoint/2010/main" val="1785633801"/>
              </p:ext>
            </p:extLst>
          </p:nvPr>
        </p:nvGraphicFramePr>
        <p:xfrm>
          <a:off x="8849409" y="5922157"/>
          <a:ext cx="6075815" cy="3657599"/>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Box 12">
            <a:extLst>
              <a:ext uri="{FF2B5EF4-FFF2-40B4-BE49-F238E27FC236}">
                <a16:creationId xmlns:a16="http://schemas.microsoft.com/office/drawing/2014/main" id="{946CCC66-6EC0-8F38-E18A-0B625D86F468}"/>
              </a:ext>
            </a:extLst>
          </p:cNvPr>
          <p:cNvSpPr txBox="1"/>
          <p:nvPr/>
        </p:nvSpPr>
        <p:spPr>
          <a:xfrm>
            <a:off x="4341090" y="9460979"/>
            <a:ext cx="2771357" cy="369332"/>
          </a:xfrm>
          <a:prstGeom prst="rect">
            <a:avLst/>
          </a:prstGeom>
          <a:noFill/>
        </p:spPr>
        <p:txBody>
          <a:bodyPr wrap="square" rtlCol="0">
            <a:spAutoFit/>
          </a:bodyPr>
          <a:lstStyle/>
          <a:p>
            <a:pPr algn="ctr"/>
            <a:r>
              <a:rPr lang="en-DK" dirty="0"/>
              <a:t>…Is a returning customer</a:t>
            </a:r>
          </a:p>
        </p:txBody>
      </p:sp>
      <p:sp>
        <p:nvSpPr>
          <p:cNvPr id="14" name="TextBox 13">
            <a:extLst>
              <a:ext uri="{FF2B5EF4-FFF2-40B4-BE49-F238E27FC236}">
                <a16:creationId xmlns:a16="http://schemas.microsoft.com/office/drawing/2014/main" id="{C35559DB-B50A-C9EF-327E-03F0EA2414B7}"/>
              </a:ext>
            </a:extLst>
          </p:cNvPr>
          <p:cNvSpPr txBox="1"/>
          <p:nvPr/>
        </p:nvSpPr>
        <p:spPr>
          <a:xfrm>
            <a:off x="10501637" y="9460979"/>
            <a:ext cx="2771357" cy="369332"/>
          </a:xfrm>
          <a:prstGeom prst="rect">
            <a:avLst/>
          </a:prstGeom>
          <a:noFill/>
        </p:spPr>
        <p:txBody>
          <a:bodyPr wrap="square" rtlCol="0">
            <a:spAutoFit/>
          </a:bodyPr>
          <a:lstStyle/>
          <a:p>
            <a:pPr algn="ctr"/>
            <a:r>
              <a:rPr lang="en-DK" dirty="0"/>
              <a:t>…Aged between 25-55</a:t>
            </a:r>
          </a:p>
        </p:txBody>
      </p:sp>
    </p:spTree>
    <p:extLst>
      <p:ext uri="{BB962C8B-B14F-4D97-AF65-F5344CB8AC3E}">
        <p14:creationId xmlns:p14="http://schemas.microsoft.com/office/powerpoint/2010/main" val="375663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1704954"/>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Overall, the satisfaction is low as currently only 4 out of 10 customers claim to be satisfied with the experience </a:t>
            </a:r>
            <a:endParaRPr lang="en-US" sz="5500" dirty="0">
              <a:latin typeface="+mn-lt"/>
              <a:cs typeface="TeXGyreTermes"/>
            </a:endParaRPr>
          </a:p>
        </p:txBody>
      </p:sp>
      <p:graphicFrame>
        <p:nvGraphicFramePr>
          <p:cNvPr id="3" name="Chart 2">
            <a:extLst>
              <a:ext uri="{FF2B5EF4-FFF2-40B4-BE49-F238E27FC236}">
                <a16:creationId xmlns:a16="http://schemas.microsoft.com/office/drawing/2014/main" id="{8DC2AD61-E511-724E-5B87-81716BE6FF2C}"/>
              </a:ext>
            </a:extLst>
          </p:cNvPr>
          <p:cNvGraphicFramePr>
            <a:graphicFrameLocks/>
          </p:cNvGraphicFramePr>
          <p:nvPr>
            <p:extLst>
              <p:ext uri="{D42A27DB-BD31-4B8C-83A1-F6EECF244321}">
                <p14:modId xmlns:p14="http://schemas.microsoft.com/office/powerpoint/2010/main" val="3622120142"/>
              </p:ext>
            </p:extLst>
          </p:nvPr>
        </p:nvGraphicFramePr>
        <p:xfrm>
          <a:off x="2209800" y="2131177"/>
          <a:ext cx="13868400" cy="7604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394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700" y="3106084"/>
            <a:ext cx="16230600" cy="2505173"/>
          </a:xfrm>
          <a:prstGeom prst="rect">
            <a:avLst/>
          </a:prstGeom>
        </p:spPr>
        <p:txBody>
          <a:bodyPr vert="horz" wrap="square" lIns="0" tIns="12065" rIns="0" bIns="0" rtlCol="0">
            <a:spAutoFit/>
          </a:bodyPr>
          <a:lstStyle/>
          <a:p>
            <a:pPr marL="12700" algn="ctr">
              <a:lnSpc>
                <a:spcPct val="100000"/>
              </a:lnSpc>
              <a:spcBef>
                <a:spcPts val="95"/>
              </a:spcBef>
            </a:pPr>
            <a:r>
              <a:rPr lang="en-US" sz="5400" b="1" spc="-10" dirty="0">
                <a:latin typeface="+mn-lt"/>
                <a:cs typeface="TeXGyreTermes"/>
              </a:rPr>
              <a:t>In order to come up with a proper recommendation for Maven Airlines we need to understand how the unsatisfaction varies by different customer segments </a:t>
            </a:r>
            <a:endParaRPr lang="en-US" sz="5400" dirty="0">
              <a:latin typeface="+mn-lt"/>
              <a:cs typeface="TeXGyreTermes"/>
            </a:endParaRPr>
          </a:p>
        </p:txBody>
      </p:sp>
    </p:spTree>
    <p:extLst>
      <p:ext uri="{BB962C8B-B14F-4D97-AF65-F5344CB8AC3E}">
        <p14:creationId xmlns:p14="http://schemas.microsoft.com/office/powerpoint/2010/main" val="116316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1704954"/>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The key dissatisfied segments are first-time leisure travelers on economy class aged &lt;18 and &gt;65</a:t>
            </a:r>
            <a:endParaRPr lang="en-US" sz="5500" dirty="0">
              <a:latin typeface="+mn-lt"/>
              <a:cs typeface="TeXGyreTermes"/>
            </a:endParaRPr>
          </a:p>
        </p:txBody>
      </p:sp>
      <p:graphicFrame>
        <p:nvGraphicFramePr>
          <p:cNvPr id="4" name="Chart 3">
            <a:extLst>
              <a:ext uri="{FF2B5EF4-FFF2-40B4-BE49-F238E27FC236}">
                <a16:creationId xmlns:a16="http://schemas.microsoft.com/office/drawing/2014/main" id="{1CD57288-824A-3F04-CE99-88ADE7077466}"/>
              </a:ext>
            </a:extLst>
          </p:cNvPr>
          <p:cNvGraphicFramePr>
            <a:graphicFrameLocks/>
          </p:cNvGraphicFramePr>
          <p:nvPr>
            <p:extLst>
              <p:ext uri="{D42A27DB-BD31-4B8C-83A1-F6EECF244321}">
                <p14:modId xmlns:p14="http://schemas.microsoft.com/office/powerpoint/2010/main" val="3935789068"/>
              </p:ext>
            </p:extLst>
          </p:nvPr>
        </p:nvGraphicFramePr>
        <p:xfrm>
          <a:off x="1235808" y="2396762"/>
          <a:ext cx="6953250" cy="3486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7601472-8E54-1801-ECF2-3455B7FE3309}"/>
              </a:ext>
            </a:extLst>
          </p:cNvPr>
          <p:cNvGraphicFramePr>
            <a:graphicFrameLocks/>
          </p:cNvGraphicFramePr>
          <p:nvPr>
            <p:extLst>
              <p:ext uri="{D42A27DB-BD31-4B8C-83A1-F6EECF244321}">
                <p14:modId xmlns:p14="http://schemas.microsoft.com/office/powerpoint/2010/main" val="3312884035"/>
              </p:ext>
            </p:extLst>
          </p:nvPr>
        </p:nvGraphicFramePr>
        <p:xfrm>
          <a:off x="9205546" y="2396762"/>
          <a:ext cx="7391400" cy="3219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5EC7817-ACAF-578C-844B-E2A8D2C037CC}"/>
              </a:ext>
            </a:extLst>
          </p:cNvPr>
          <p:cNvGraphicFramePr>
            <a:graphicFrameLocks/>
          </p:cNvGraphicFramePr>
          <p:nvPr>
            <p:extLst>
              <p:ext uri="{D42A27DB-BD31-4B8C-83A1-F6EECF244321}">
                <p14:modId xmlns:p14="http://schemas.microsoft.com/office/powerpoint/2010/main" val="2147738778"/>
              </p:ext>
            </p:extLst>
          </p:nvPr>
        </p:nvGraphicFramePr>
        <p:xfrm>
          <a:off x="1270977" y="6147163"/>
          <a:ext cx="6330950" cy="34861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EC44E4E5-66C7-7AB4-0BDC-8F0043C0B055}"/>
              </a:ext>
            </a:extLst>
          </p:cNvPr>
          <p:cNvGraphicFramePr>
            <a:graphicFrameLocks/>
          </p:cNvGraphicFramePr>
          <p:nvPr>
            <p:extLst>
              <p:ext uri="{D42A27DB-BD31-4B8C-83A1-F6EECF244321}">
                <p14:modId xmlns:p14="http://schemas.microsoft.com/office/powerpoint/2010/main" val="2013444811"/>
              </p:ext>
            </p:extLst>
          </p:nvPr>
        </p:nvGraphicFramePr>
        <p:xfrm>
          <a:off x="9182100" y="6147163"/>
          <a:ext cx="8115300" cy="3956050"/>
        </p:xfrm>
        <a:graphic>
          <a:graphicData uri="http://schemas.openxmlformats.org/drawingml/2006/chart">
            <c:chart xmlns:c="http://schemas.openxmlformats.org/drawingml/2006/chart" xmlns:r="http://schemas.openxmlformats.org/officeDocument/2006/relationships" r:id="rId5"/>
          </a:graphicData>
        </a:graphic>
      </p:graphicFrame>
      <p:sp>
        <p:nvSpPr>
          <p:cNvPr id="8" name="Rounded Rectangle 7">
            <a:extLst>
              <a:ext uri="{FF2B5EF4-FFF2-40B4-BE49-F238E27FC236}">
                <a16:creationId xmlns:a16="http://schemas.microsoft.com/office/drawing/2014/main" id="{BE1F7FA4-ED9C-AB10-F956-7E1D91CC266F}"/>
              </a:ext>
            </a:extLst>
          </p:cNvPr>
          <p:cNvSpPr/>
          <p:nvPr/>
        </p:nvSpPr>
        <p:spPr>
          <a:xfrm>
            <a:off x="1235808" y="4159505"/>
            <a:ext cx="7146192" cy="1066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Rounded Rectangle 8">
            <a:extLst>
              <a:ext uri="{FF2B5EF4-FFF2-40B4-BE49-F238E27FC236}">
                <a16:creationId xmlns:a16="http://schemas.microsoft.com/office/drawing/2014/main" id="{F45538C1-D58B-176B-8D71-1B9BEFBB3238}"/>
              </a:ext>
            </a:extLst>
          </p:cNvPr>
          <p:cNvSpPr/>
          <p:nvPr/>
        </p:nvSpPr>
        <p:spPr>
          <a:xfrm>
            <a:off x="9082454" y="2949223"/>
            <a:ext cx="7681545" cy="1066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ounded Rectangle 9">
            <a:extLst>
              <a:ext uri="{FF2B5EF4-FFF2-40B4-BE49-F238E27FC236}">
                <a16:creationId xmlns:a16="http://schemas.microsoft.com/office/drawing/2014/main" id="{F8733BB6-CFA0-994E-3A83-95119FE3D21A}"/>
              </a:ext>
            </a:extLst>
          </p:cNvPr>
          <p:cNvSpPr/>
          <p:nvPr/>
        </p:nvSpPr>
        <p:spPr>
          <a:xfrm>
            <a:off x="968131" y="6869547"/>
            <a:ext cx="7681545" cy="134585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ounded Rectangle 10">
            <a:extLst>
              <a:ext uri="{FF2B5EF4-FFF2-40B4-BE49-F238E27FC236}">
                <a16:creationId xmlns:a16="http://schemas.microsoft.com/office/drawing/2014/main" id="{99906511-CBB1-9E79-7233-0A71548D5B2A}"/>
              </a:ext>
            </a:extLst>
          </p:cNvPr>
          <p:cNvSpPr/>
          <p:nvPr/>
        </p:nvSpPr>
        <p:spPr>
          <a:xfrm>
            <a:off x="9211408" y="6760300"/>
            <a:ext cx="8085992" cy="39500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2" name="Rounded Rectangle 11">
            <a:extLst>
              <a:ext uri="{FF2B5EF4-FFF2-40B4-BE49-F238E27FC236}">
                <a16:creationId xmlns:a16="http://schemas.microsoft.com/office/drawing/2014/main" id="{537B6D5B-A394-6352-C71D-FF39FD4459BA}"/>
              </a:ext>
            </a:extLst>
          </p:cNvPr>
          <p:cNvSpPr/>
          <p:nvPr/>
        </p:nvSpPr>
        <p:spPr>
          <a:xfrm>
            <a:off x="9219723" y="9168093"/>
            <a:ext cx="8085992" cy="395007"/>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34480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1559"/>
            <a:ext cx="16230600" cy="1704954"/>
          </a:xfrm>
          <a:prstGeom prst="rect">
            <a:avLst/>
          </a:prstGeom>
        </p:spPr>
        <p:txBody>
          <a:bodyPr vert="horz" wrap="square" lIns="0" tIns="12065" rIns="0" bIns="0" rtlCol="0">
            <a:spAutoFit/>
          </a:bodyPr>
          <a:lstStyle/>
          <a:p>
            <a:pPr marL="12700" algn="ctr">
              <a:lnSpc>
                <a:spcPct val="100000"/>
              </a:lnSpc>
              <a:spcBef>
                <a:spcPts val="95"/>
              </a:spcBef>
            </a:pPr>
            <a:r>
              <a:rPr lang="en-US" sz="5500" b="1" spc="-10" dirty="0">
                <a:latin typeface="+mn-lt"/>
                <a:cs typeface="TeXGyreTermes"/>
              </a:rPr>
              <a:t>And it is especially on the short haul flights that most of the customers are unsatisfied with their experience</a:t>
            </a:r>
            <a:endParaRPr lang="en-US" sz="5500" dirty="0">
              <a:latin typeface="+mn-lt"/>
              <a:cs typeface="TeXGyreTermes"/>
            </a:endParaRPr>
          </a:p>
        </p:txBody>
      </p:sp>
      <p:graphicFrame>
        <p:nvGraphicFramePr>
          <p:cNvPr id="3" name="Chart 2">
            <a:extLst>
              <a:ext uri="{FF2B5EF4-FFF2-40B4-BE49-F238E27FC236}">
                <a16:creationId xmlns:a16="http://schemas.microsoft.com/office/drawing/2014/main" id="{60C7871F-921E-0700-7257-F52E339EC477}"/>
              </a:ext>
            </a:extLst>
          </p:cNvPr>
          <p:cNvGraphicFramePr>
            <a:graphicFrameLocks/>
          </p:cNvGraphicFramePr>
          <p:nvPr>
            <p:extLst>
              <p:ext uri="{D42A27DB-BD31-4B8C-83A1-F6EECF244321}">
                <p14:modId xmlns:p14="http://schemas.microsoft.com/office/powerpoint/2010/main" val="479924282"/>
              </p:ext>
            </p:extLst>
          </p:nvPr>
        </p:nvGraphicFramePr>
        <p:xfrm>
          <a:off x="838200" y="3183123"/>
          <a:ext cx="7848600" cy="56996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1EAB15EF-FBCD-8790-1FA9-28971E990682}"/>
              </a:ext>
            </a:extLst>
          </p:cNvPr>
          <p:cNvGraphicFramePr>
            <a:graphicFrameLocks/>
          </p:cNvGraphicFramePr>
          <p:nvPr>
            <p:extLst>
              <p:ext uri="{D42A27DB-BD31-4B8C-83A1-F6EECF244321}">
                <p14:modId xmlns:p14="http://schemas.microsoft.com/office/powerpoint/2010/main" val="756297457"/>
              </p:ext>
            </p:extLst>
          </p:nvPr>
        </p:nvGraphicFramePr>
        <p:xfrm>
          <a:off x="9175376" y="3180882"/>
          <a:ext cx="7315200" cy="5506341"/>
        </p:xfrm>
        <a:graphic>
          <a:graphicData uri="http://schemas.openxmlformats.org/drawingml/2006/chart">
            <c:chart xmlns:c="http://schemas.openxmlformats.org/drawingml/2006/chart" xmlns:r="http://schemas.openxmlformats.org/officeDocument/2006/relationships" r:id="rId3"/>
          </a:graphicData>
        </a:graphic>
      </p:graphicFrame>
      <p:sp>
        <p:nvSpPr>
          <p:cNvPr id="14" name="Rounded Rectangle 13">
            <a:extLst>
              <a:ext uri="{FF2B5EF4-FFF2-40B4-BE49-F238E27FC236}">
                <a16:creationId xmlns:a16="http://schemas.microsoft.com/office/drawing/2014/main" id="{168E0354-DFB1-8C59-3CBC-187B9644E87B}"/>
              </a:ext>
            </a:extLst>
          </p:cNvPr>
          <p:cNvSpPr/>
          <p:nvPr/>
        </p:nvSpPr>
        <p:spPr>
          <a:xfrm>
            <a:off x="9355992" y="4076700"/>
            <a:ext cx="7315200" cy="1066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733813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621</TotalTime>
  <Words>720</Words>
  <Application>Microsoft Macintosh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TeXGyreTermes</vt:lpstr>
      <vt:lpstr>Trebuchet MS</vt:lpstr>
      <vt:lpstr>Office Theme</vt:lpstr>
      <vt:lpstr>Airline Passenger Satisfaction</vt:lpstr>
      <vt:lpstr>For this project I used Excel to analyse the data and gather findings</vt:lpstr>
      <vt:lpstr>Analysis Brief</vt:lpstr>
      <vt:lpstr>Data Brief</vt:lpstr>
      <vt:lpstr>A typical passenger of Maven Airlines…</vt:lpstr>
      <vt:lpstr>Overall, the satisfaction is low as currently only 4 out of 10 customers claim to be satisfied with the experience </vt:lpstr>
      <vt:lpstr>In order to come up with a proper recommendation for Maven Airlines we need to understand how the unsatisfaction varies by different customer segments </vt:lpstr>
      <vt:lpstr>The key dissatisfied segments are first-time leisure travelers on economy class aged &lt;18 and &gt;65</vt:lpstr>
      <vt:lpstr>And it is especially on the short haul flights that most of the customers are unsatisfied with their experience</vt:lpstr>
      <vt:lpstr>Customers are mostly unsatisfied with the in-flight WiFi service, ease of online booking and gate location</vt:lpstr>
      <vt:lpstr>Recommendations for Maven Airlines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Ikhwan Fadillah_Portofolio </dc:title>
  <dc:creator>Muhammad ikhwan fadillah</dc:creator>
  <cp:keywords>DAE8zXbfpO0,BAE0-LlWjrQ</cp:keywords>
  <cp:lastModifiedBy>Laurids Klevenhaus</cp:lastModifiedBy>
  <cp:revision>192</cp:revision>
  <dcterms:created xsi:type="dcterms:W3CDTF">2022-06-08T13:19:54Z</dcterms:created>
  <dcterms:modified xsi:type="dcterms:W3CDTF">2022-09-27T13:29:16Z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2022-04-06T00:00:00Z</vt:filetime>
  </property>
  <property fmtid="{D5CDD505-2E9C-101B-9397-08002B2CF9AE}" pid="3" name="Creator">
    <vt:lpwstr>Canva</vt:lpwstr>
  </property>
  <property fmtid="{D5CDD505-2E9C-101B-9397-08002B2CF9AE}" pid="4" name="LastSaved">
    <vt:filetime>2022-06-08T00:00:00Z</vt:filetime>
  </property>
</Properties>
</file>