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rkRed1024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29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ATLA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500" y="381295"/>
            <a:ext cx="622896" cy="927101"/>
          </a:xfrm>
          <a:prstGeom prst="rect">
            <a:avLst/>
          </a:prstGeom>
        </p:spPr>
      </p:pic>
      <p:sp>
        <p:nvSpPr>
          <p:cNvPr id="24" name="Shape 24"/>
          <p:cNvSpPr/>
          <p:nvPr>
            <p:ph type="title"/>
          </p:nvPr>
        </p:nvSpPr>
        <p:spPr>
          <a:xfrm>
            <a:off x="260350" y="2259012"/>
            <a:ext cx="8496300" cy="6477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half" idx="1"/>
          </p:nvPr>
        </p:nvSpPr>
        <p:spPr>
          <a:xfrm>
            <a:off x="311150" y="3708400"/>
            <a:ext cx="8496300" cy="2171700"/>
          </a:xfrm>
          <a:prstGeom prst="rect">
            <a:avLst/>
          </a:prstGeom>
        </p:spPr>
        <p:txBody>
          <a:bodyPr/>
          <a:lstStyle>
            <a:lvl1pPr marL="40639" indent="0" algn="ctr">
              <a:buSzTx/>
              <a:buNone/>
            </a:lvl1pPr>
            <a:lvl2pPr marL="497840" indent="0" algn="ctr">
              <a:buSzTx/>
              <a:buNone/>
            </a:lvl2pPr>
            <a:lvl3pPr marL="955039" indent="0" algn="ctr">
              <a:buSzTx/>
              <a:buNone/>
            </a:lvl3pPr>
            <a:lvl4pPr marL="1412239" indent="0" algn="ctr">
              <a:buSzTx/>
              <a:buNone/>
            </a:lvl4pPr>
            <a:lvl5pPr marL="1869439" indent="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073013" y="88900"/>
            <a:ext cx="368574" cy="36082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Design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DarkRed9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207032" y="63500"/>
            <a:ext cx="368574" cy="36082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Design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DarkRed9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xfrm>
            <a:off x="207032" y="63500"/>
            <a:ext cx="368574" cy="36082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Design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DarkRed9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xfrm>
            <a:off x="8160084" y="6337300"/>
            <a:ext cx="312069" cy="29898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Design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DarkRed9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xfrm>
            <a:off x="8160084" y="6337300"/>
            <a:ext cx="312069" cy="29898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Design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DarkRed9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xfrm>
            <a:off x="8160084" y="6337300"/>
            <a:ext cx="312069" cy="29898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DarkRed1024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2954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>
            <p:ph type="title"/>
          </p:nvPr>
        </p:nvSpPr>
        <p:spPr>
          <a:xfrm>
            <a:off x="323850" y="1484312"/>
            <a:ext cx="8496300" cy="15843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323850" y="3068637"/>
            <a:ext cx="8496300" cy="3789363"/>
          </a:xfrm>
          <a:prstGeom prst="rect">
            <a:avLst/>
          </a:prstGeom>
        </p:spPr>
        <p:txBody>
          <a:bodyPr/>
          <a:lstStyle>
            <a:lvl1pPr marL="40639" indent="0">
              <a:buSzTx/>
              <a:buNone/>
            </a:lvl1pPr>
            <a:lvl2pPr marL="497840" indent="0" algn="ctr">
              <a:buSzTx/>
              <a:buNone/>
            </a:lvl2pPr>
            <a:lvl3pPr marL="955039" indent="0" algn="ctr">
              <a:buSzTx/>
              <a:buNone/>
            </a:lvl3pPr>
            <a:lvl4pPr marL="1412239" indent="0" algn="ctr">
              <a:buSzTx/>
              <a:buNone/>
            </a:lvl4pPr>
            <a:lvl5pPr marL="1869439" indent="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4387713" y="6388100"/>
            <a:ext cx="368574" cy="3608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Design cop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arkRed9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ATLA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" y="47551"/>
            <a:ext cx="266700" cy="396950"/>
          </a:xfrm>
          <a:prstGeom prst="rect">
            <a:avLst/>
          </a:prstGeom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330200" y="908050"/>
            <a:ext cx="8489950" cy="1800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30200" y="2708275"/>
            <a:ext cx="8489950" cy="4149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 marL="783590" indent="-285750">
              <a:spcBef>
                <a:spcPts val="500"/>
              </a:spcBef>
              <a:buChar char="–"/>
              <a:defRPr sz="2400"/>
            </a:lvl2pPr>
            <a:lvl3pPr marL="1183639" indent="-228600">
              <a:spcBef>
                <a:spcPts val="400"/>
              </a:spcBef>
              <a:defRPr sz="2000"/>
            </a:lvl3pPr>
            <a:lvl4pPr marL="1640839" indent="-228600">
              <a:spcBef>
                <a:spcPts val="400"/>
              </a:spcBef>
              <a:buChar char="–"/>
              <a:defRPr sz="2000"/>
            </a:lvl4pPr>
            <a:lvl5pPr marL="2098039" indent="-228600">
              <a:spcBef>
                <a:spcPts val="400"/>
              </a:spcBef>
              <a:buChar char="»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499132" y="63500"/>
            <a:ext cx="368574" cy="360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0" marR="0" algn="ctr" defTabSz="584200"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xmlns:p14="http://schemas.microsoft.com/office/powerpoint/2010/main" spd="med" advClick="1"/>
  <p:txStyles>
    <p:titleStyle>
      <a:lvl1pPr marL="40639" marR="40639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6E2840"/>
          </a:solidFill>
          <a:uFill>
            <a:solidFill>
              <a:srgbClr val="6E2840"/>
            </a:solidFill>
          </a:uFill>
          <a:latin typeface="+mn-lt"/>
          <a:ea typeface="+mn-ea"/>
          <a:cs typeface="+mn-cs"/>
          <a:sym typeface="Arial"/>
        </a:defRPr>
      </a:lvl1pPr>
      <a:lvl2pPr marL="40639" marR="40639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6E2840"/>
          </a:solidFill>
          <a:uFill>
            <a:solidFill>
              <a:srgbClr val="6E2840"/>
            </a:solidFill>
          </a:uFill>
          <a:latin typeface="+mn-lt"/>
          <a:ea typeface="+mn-ea"/>
          <a:cs typeface="+mn-cs"/>
          <a:sym typeface="Arial"/>
        </a:defRPr>
      </a:lvl2pPr>
      <a:lvl3pPr marL="40639" marR="40639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6E2840"/>
          </a:solidFill>
          <a:uFill>
            <a:solidFill>
              <a:srgbClr val="6E2840"/>
            </a:solidFill>
          </a:uFill>
          <a:latin typeface="+mn-lt"/>
          <a:ea typeface="+mn-ea"/>
          <a:cs typeface="+mn-cs"/>
          <a:sym typeface="Arial"/>
        </a:defRPr>
      </a:lvl3pPr>
      <a:lvl4pPr marL="40639" marR="40639" indent="685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6E2840"/>
          </a:solidFill>
          <a:uFill>
            <a:solidFill>
              <a:srgbClr val="6E2840"/>
            </a:solidFill>
          </a:uFill>
          <a:latin typeface="+mn-lt"/>
          <a:ea typeface="+mn-ea"/>
          <a:cs typeface="+mn-cs"/>
          <a:sym typeface="Arial"/>
        </a:defRPr>
      </a:lvl4pPr>
      <a:lvl5pPr marL="40639" marR="40639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6E2840"/>
          </a:solidFill>
          <a:uFill>
            <a:solidFill>
              <a:srgbClr val="6E2840"/>
            </a:solidFill>
          </a:uFill>
          <a:latin typeface="+mn-lt"/>
          <a:ea typeface="+mn-ea"/>
          <a:cs typeface="+mn-cs"/>
          <a:sym typeface="Arial"/>
        </a:defRPr>
      </a:lvl5pPr>
      <a:lvl6pPr marL="40639" marR="40639" indent="1143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6E2840"/>
          </a:solidFill>
          <a:uFill>
            <a:solidFill>
              <a:srgbClr val="6E2840"/>
            </a:solidFill>
          </a:uFill>
          <a:latin typeface="+mn-lt"/>
          <a:ea typeface="+mn-ea"/>
          <a:cs typeface="+mn-cs"/>
          <a:sym typeface="Arial"/>
        </a:defRPr>
      </a:lvl6pPr>
      <a:lvl7pPr marL="40639" marR="40639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6E2840"/>
          </a:solidFill>
          <a:uFill>
            <a:solidFill>
              <a:srgbClr val="6E2840"/>
            </a:solidFill>
          </a:uFill>
          <a:latin typeface="+mn-lt"/>
          <a:ea typeface="+mn-ea"/>
          <a:cs typeface="+mn-cs"/>
          <a:sym typeface="Arial"/>
        </a:defRPr>
      </a:lvl7pPr>
      <a:lvl8pPr marL="40639" marR="40639" indent="1600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6E2840"/>
          </a:solidFill>
          <a:uFill>
            <a:solidFill>
              <a:srgbClr val="6E2840"/>
            </a:solidFill>
          </a:uFill>
          <a:latin typeface="+mn-lt"/>
          <a:ea typeface="+mn-ea"/>
          <a:cs typeface="+mn-cs"/>
          <a:sym typeface="Arial"/>
        </a:defRPr>
      </a:lvl8pPr>
      <a:lvl9pPr marL="40639" marR="40639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6E2840"/>
          </a:solidFill>
          <a:uFill>
            <a:solidFill>
              <a:srgbClr val="6E2840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83540" marR="40639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831214" marR="40639" indent="-333374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12750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17322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21894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21894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21894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21894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21894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DarkRed1024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29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ATLA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500" y="381295"/>
            <a:ext cx="622896" cy="927101"/>
          </a:xfrm>
          <a:prstGeom prst="rect">
            <a:avLst/>
          </a:prstGeom>
        </p:spPr>
      </p:pic>
      <p:sp>
        <p:nvSpPr>
          <p:cNvPr id="106" name="Shape 106"/>
          <p:cNvSpPr/>
          <p:nvPr/>
        </p:nvSpPr>
        <p:spPr>
          <a:xfrm>
            <a:off x="1066800" y="5651500"/>
            <a:ext cx="7010400" cy="111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ctr">
              <a:spcBef>
                <a:spcPts val="600"/>
              </a:spcBef>
              <a:defRPr i="1" sz="3000" u="sng"/>
            </a:pPr>
            <a:r>
              <a:t>Di-bjet Meet</a:t>
            </a:r>
          </a:p>
          <a:p>
            <a:pPr algn="ctr">
              <a:spcBef>
                <a:spcPts val="600"/>
              </a:spcBef>
              <a:defRPr sz="3000"/>
            </a:pPr>
            <a:r>
              <a:t>3 February 2016</a:t>
            </a:r>
          </a:p>
        </p:txBody>
      </p:sp>
      <p:sp>
        <p:nvSpPr>
          <p:cNvPr id="107" name="Shape 107"/>
          <p:cNvSpPr/>
          <p:nvPr>
            <p:ph type="title"/>
          </p:nvPr>
        </p:nvSpPr>
        <p:spPr>
          <a:xfrm>
            <a:off x="196850" y="2560712"/>
            <a:ext cx="8750301" cy="669776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Flavour Fit Studies</a:t>
            </a:r>
          </a:p>
        </p:txBody>
      </p:sp>
      <p:sp>
        <p:nvSpPr>
          <p:cNvPr id="108" name="Shape 108"/>
          <p:cNvSpPr/>
          <p:nvPr/>
        </p:nvSpPr>
        <p:spPr>
          <a:xfrm>
            <a:off x="298450" y="3837743"/>
            <a:ext cx="8547101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0" marR="0" algn="ctr" defTabSz="457200">
              <a:spcBef>
                <a:spcPts val="1200"/>
              </a:spcBef>
              <a:defRPr sz="3500">
                <a:uFillTx/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Laurie McClymont, Andreas Korn</a:t>
            </a:r>
          </a:p>
          <a:p>
            <a:pPr marL="0" marR="0" algn="ctr" defTabSz="457200">
              <a:spcBef>
                <a:spcPts val="1200"/>
              </a:spcBef>
              <a:defRPr i="1" sz="2900">
                <a:uFillTx/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With thanks to Jeff and Lydia!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DarkRed9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ATLA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" y="47551"/>
            <a:ext cx="266700" cy="396950"/>
          </a:xfrm>
          <a:prstGeom prst="rect">
            <a:avLst/>
          </a:prstGeom>
        </p:spPr>
      </p:pic>
      <p:sp>
        <p:nvSpPr>
          <p:cNvPr id="185" name="Shape 1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Shape 186"/>
          <p:cNvSpPr/>
          <p:nvPr/>
        </p:nvSpPr>
        <p:spPr>
          <a:xfrm>
            <a:off x="838200" y="63500"/>
            <a:ext cx="4450835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2000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Getting the Flavour Fractions</a:t>
            </a:r>
          </a:p>
        </p:txBody>
      </p:sp>
      <p:sp>
        <p:nvSpPr>
          <p:cNvPr id="187" name="Shape 187"/>
          <p:cNvSpPr/>
          <p:nvPr/>
        </p:nvSpPr>
        <p:spPr>
          <a:xfrm>
            <a:off x="6752921" y="5264150"/>
            <a:ext cx="38101" cy="6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104030" y="713496"/>
            <a:ext cx="8753168" cy="1731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70839" indent="-330199">
              <a:buSzPct val="125000"/>
              <a:buChar char="•"/>
              <a:defRPr sz="1900">
                <a:uFill>
                  <a:solidFill>
                    <a:srgbClr val="68142D"/>
                  </a:solidFill>
                </a:uFill>
              </a:defRPr>
            </a:pPr>
            <a:r>
              <a:t>Flavour fractions are extracted from MC using truth information.</a:t>
            </a:r>
            <a:br>
              <a:rPr sz="1300"/>
            </a:br>
            <a:r>
              <a:rPr sz="1300"/>
              <a:t>  </a:t>
            </a:r>
            <a:endParaRPr sz="1300"/>
          </a:p>
          <a:p>
            <a:pPr marL="370839" indent="-330199">
              <a:buSzPct val="125000"/>
              <a:buChar char="•"/>
              <a:defRPr sz="1900">
                <a:uFill>
                  <a:solidFill>
                    <a:srgbClr val="68142D"/>
                  </a:solidFill>
                </a:uFill>
              </a:defRPr>
            </a:pPr>
            <a:r>
              <a:t>The dijet mass spectrums for these flavour fractions are then scaled to 20fb</a:t>
            </a:r>
            <a:r>
              <a:rPr baseline="31999"/>
              <a:t>-1</a:t>
            </a:r>
            <a:endParaRPr baseline="31999"/>
          </a:p>
          <a:p>
            <a:pPr>
              <a:defRPr sz="1300">
                <a:uFill>
                  <a:solidFill>
                    <a:srgbClr val="68142D"/>
                  </a:solidFill>
                </a:uFill>
              </a:defRPr>
            </a:pPr>
            <a:endParaRPr baseline="31999"/>
          </a:p>
          <a:p>
            <a:pPr marL="370839" indent="-330199">
              <a:buSzPct val="125000"/>
              <a:buChar char="•"/>
              <a:defRPr sz="1900">
                <a:uFill>
                  <a:solidFill>
                    <a:srgbClr val="68142D"/>
                  </a:solidFill>
                </a:uFill>
              </a:defRPr>
            </a:pPr>
            <a:r>
              <a:t>The dijet mass spectrums are fitted to using the 4-parameter fit function.</a:t>
            </a:r>
          </a:p>
        </p:txBody>
      </p:sp>
      <p:pic>
        <p:nvPicPr>
          <p:cNvPr id="189" name="mjjPlot_Smooth_bb_mbb_fix_8585_mc15_13TeV_20fb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-76113" y="2242225"/>
            <a:ext cx="3085864" cy="2089898"/>
          </a:xfrm>
          <a:prstGeom prst="rect">
            <a:avLst/>
          </a:prstGeom>
        </p:spPr>
      </p:pic>
      <p:pic>
        <p:nvPicPr>
          <p:cNvPr id="190" name="mjjPlot_Smooth_bc_mbb_fix_8585_mc15_13TeV_20fb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29068" y="2242225"/>
            <a:ext cx="3085864" cy="2089898"/>
          </a:xfrm>
          <a:prstGeom prst="rect">
            <a:avLst/>
          </a:prstGeom>
        </p:spPr>
      </p:pic>
      <p:pic>
        <p:nvPicPr>
          <p:cNvPr id="191" name="mjjPlot_Smooth_bl_mbb_fix_8585_mc15_13TeV_20fb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6102385" y="2242225"/>
            <a:ext cx="3085864" cy="2089898"/>
          </a:xfrm>
          <a:prstGeom prst="rect">
            <a:avLst/>
          </a:prstGeom>
        </p:spPr>
      </p:pic>
      <p:pic>
        <p:nvPicPr>
          <p:cNvPr id="192" name="mjjPlot_Smooth_cc_mbb_fix_8585_mc15_13TeV_20fb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-60181" y="4543051"/>
            <a:ext cx="3085864" cy="2089898"/>
          </a:xfrm>
          <a:prstGeom prst="rect">
            <a:avLst/>
          </a:prstGeom>
        </p:spPr>
      </p:pic>
      <p:pic>
        <p:nvPicPr>
          <p:cNvPr id="193" name="mjjPlot_Smooth_cl_mbb_fix_8585_mc15_13TeV_20fb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045000" y="4543051"/>
            <a:ext cx="3085864" cy="2089898"/>
          </a:xfrm>
          <a:prstGeom prst="rect">
            <a:avLst/>
          </a:prstGeom>
        </p:spPr>
      </p:pic>
      <p:pic>
        <p:nvPicPr>
          <p:cNvPr id="194" name="mjjPlot_Smooth_ll_mbb_fix_8585_mc15_13TeV_20fb.pdf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6118317" y="4543051"/>
            <a:ext cx="3085864" cy="2089898"/>
          </a:xfrm>
          <a:prstGeom prst="rect">
            <a:avLst/>
          </a:prstGeom>
        </p:spPr>
      </p:pic>
      <p:sp>
        <p:nvSpPr>
          <p:cNvPr id="195" name="Shape 195"/>
          <p:cNvSpPr/>
          <p:nvPr/>
        </p:nvSpPr>
        <p:spPr>
          <a:xfrm>
            <a:off x="1821365" y="2929209"/>
            <a:ext cx="372156" cy="298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 u="sng"/>
            </a:lvl1pPr>
          </a:lstStyle>
          <a:p>
            <a:pPr/>
            <a:r>
              <a:t>bb</a:t>
            </a:r>
          </a:p>
        </p:txBody>
      </p:sp>
      <p:sp>
        <p:nvSpPr>
          <p:cNvPr id="196" name="Shape 196"/>
          <p:cNvSpPr/>
          <p:nvPr/>
        </p:nvSpPr>
        <p:spPr>
          <a:xfrm>
            <a:off x="4928372" y="2929209"/>
            <a:ext cx="362432" cy="298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 u="sng"/>
            </a:lvl1pPr>
          </a:lstStyle>
          <a:p>
            <a:pPr/>
            <a:r>
              <a:t>bc</a:t>
            </a:r>
          </a:p>
        </p:txBody>
      </p:sp>
      <p:sp>
        <p:nvSpPr>
          <p:cNvPr id="197" name="Shape 197"/>
          <p:cNvSpPr/>
          <p:nvPr/>
        </p:nvSpPr>
        <p:spPr>
          <a:xfrm>
            <a:off x="8025655" y="2929209"/>
            <a:ext cx="312946" cy="298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 u="sng"/>
            </a:lvl1pPr>
          </a:lstStyle>
          <a:p>
            <a:pPr/>
            <a:r>
              <a:t>bl</a:t>
            </a:r>
          </a:p>
        </p:txBody>
      </p:sp>
      <p:sp>
        <p:nvSpPr>
          <p:cNvPr id="198" name="Shape 198"/>
          <p:cNvSpPr/>
          <p:nvPr/>
        </p:nvSpPr>
        <p:spPr>
          <a:xfrm>
            <a:off x="1818128" y="5223952"/>
            <a:ext cx="352709" cy="298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 u="sng"/>
            </a:lvl1pPr>
          </a:lstStyle>
          <a:p>
            <a:pPr/>
            <a:r>
              <a:t>cc</a:t>
            </a:r>
          </a:p>
        </p:txBody>
      </p:sp>
      <p:sp>
        <p:nvSpPr>
          <p:cNvPr id="199" name="Shape 199"/>
          <p:cNvSpPr/>
          <p:nvPr/>
        </p:nvSpPr>
        <p:spPr>
          <a:xfrm>
            <a:off x="4933363" y="5223952"/>
            <a:ext cx="303224" cy="298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 u="sng"/>
            </a:lvl1pPr>
          </a:lstStyle>
          <a:p>
            <a:pPr/>
            <a:r>
              <a:t>cl</a:t>
            </a:r>
          </a:p>
        </p:txBody>
      </p:sp>
      <p:sp>
        <p:nvSpPr>
          <p:cNvPr id="200" name="Shape 200"/>
          <p:cNvSpPr/>
          <p:nvPr/>
        </p:nvSpPr>
        <p:spPr>
          <a:xfrm>
            <a:off x="8055259" y="5223952"/>
            <a:ext cx="253738" cy="298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 u="sng"/>
            </a:lvl1pPr>
          </a:lstStyle>
          <a:p>
            <a:pPr/>
            <a:r>
              <a:t>ll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DarkRed9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ATLA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" y="47551"/>
            <a:ext cx="266700" cy="396950"/>
          </a:xfrm>
          <a:prstGeom prst="rect">
            <a:avLst/>
          </a:prstGeom>
        </p:spPr>
      </p:pic>
      <p:sp>
        <p:nvSpPr>
          <p:cNvPr id="204" name="Shape 20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Shape 205"/>
          <p:cNvSpPr/>
          <p:nvPr/>
        </p:nvSpPr>
        <p:spPr>
          <a:xfrm>
            <a:off x="838200" y="63500"/>
            <a:ext cx="4454473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2000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Stacking the Flavour Fractions</a:t>
            </a:r>
          </a:p>
        </p:txBody>
      </p:sp>
      <p:sp>
        <p:nvSpPr>
          <p:cNvPr id="206" name="Shape 206"/>
          <p:cNvSpPr/>
          <p:nvPr/>
        </p:nvSpPr>
        <p:spPr>
          <a:xfrm>
            <a:off x="6752921" y="5264150"/>
            <a:ext cx="38101" cy="6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88178" y="709326"/>
            <a:ext cx="8967644" cy="218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70840" indent="-330200">
              <a:buSzPct val="125000"/>
              <a:buChar char="•"/>
              <a:defRPr sz="2000">
                <a:uFill>
                  <a:solidFill>
                    <a:srgbClr val="68142D"/>
                  </a:solidFill>
                </a:uFill>
              </a:defRPr>
            </a:pPr>
            <a:r>
              <a:t>Create flavour fractions</a:t>
            </a:r>
          </a:p>
          <a:p>
            <a:pPr lvl="2" indent="457200">
              <a:defRPr sz="2000">
                <a:uFill>
                  <a:solidFill>
                    <a:srgbClr val="68142D"/>
                  </a:solidFill>
                </a:uFill>
              </a:defRPr>
            </a:pPr>
            <a:r>
              <a:t>=&gt; Creating histograms from fits to 20 fb</a:t>
            </a:r>
            <a:r>
              <a:rPr baseline="31999"/>
              <a:t>-1</a:t>
            </a:r>
            <a:r>
              <a:t> scaled to 3</a:t>
            </a:r>
            <a:r>
              <a:rPr baseline="31999"/>
              <a:t> </a:t>
            </a:r>
            <a:r>
              <a:t>fb</a:t>
            </a:r>
            <a:r>
              <a:rPr baseline="31999"/>
              <a:t>-1</a:t>
            </a:r>
            <a:endParaRPr baseline="31999"/>
          </a:p>
          <a:p>
            <a:pPr lvl="2" indent="457200">
              <a:defRPr sz="2000">
                <a:uFill>
                  <a:solidFill>
                    <a:srgbClr val="68142D"/>
                  </a:solidFill>
                </a:uFill>
              </a:defRPr>
            </a:pPr>
            <a:r>
              <a:t>=&gt; Adding the fractions in different ways to produce various spectra</a:t>
            </a:r>
          </a:p>
          <a:p>
            <a:pPr lvl="2" indent="457200">
              <a:defRPr sz="2000">
                <a:uFill>
                  <a:solidFill>
                    <a:srgbClr val="68142D"/>
                  </a:solidFill>
                </a:uFill>
              </a:defRPr>
            </a:pPr>
          </a:p>
          <a:p>
            <a:pPr marL="370840" indent="-330200">
              <a:buSzPct val="125000"/>
              <a:buChar char="•"/>
              <a:defRPr sz="2000">
                <a:uFill>
                  <a:solidFill>
                    <a:srgbClr val="68142D"/>
                  </a:solidFill>
                </a:uFill>
              </a:defRPr>
            </a:pPr>
            <a:r>
              <a:t>This creates new scaled like distributions.</a:t>
            </a:r>
          </a:p>
        </p:txBody>
      </p:sp>
      <p:pic>
        <p:nvPicPr>
          <p:cNvPr id="208" name="mjjPlot_fractionFromSpectrum_mjj_Scaled_mbb_fix_8585_mc15_13TeV_3fb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728" y="2687166"/>
            <a:ext cx="4854553" cy="3287741"/>
          </a:xfrm>
          <a:prstGeom prst="rect">
            <a:avLst/>
          </a:prstGeom>
        </p:spPr>
      </p:pic>
      <p:pic>
        <p:nvPicPr>
          <p:cNvPr id="209" name="mjjPlot_fractionFromSpectrum_flavReweight_2_2_2_1_1_1_mjj_Scaled_mbb_fix_8585_mc15_13TeV_3fb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4496670" y="2701454"/>
            <a:ext cx="4812328" cy="3259144"/>
          </a:xfrm>
          <a:prstGeom prst="rect">
            <a:avLst/>
          </a:prstGeom>
        </p:spPr>
      </p:pic>
      <p:sp>
        <p:nvSpPr>
          <p:cNvPr id="210" name="Shape 210"/>
          <p:cNvSpPr/>
          <p:nvPr/>
        </p:nvSpPr>
        <p:spPr>
          <a:xfrm>
            <a:off x="3077408" y="3990158"/>
            <a:ext cx="993439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Nominal</a:t>
            </a:r>
          </a:p>
        </p:txBody>
      </p:sp>
      <p:sp>
        <p:nvSpPr>
          <p:cNvPr id="211" name="Shape 211"/>
          <p:cNvSpPr/>
          <p:nvPr/>
        </p:nvSpPr>
        <p:spPr>
          <a:xfrm>
            <a:off x="7386739" y="4014935"/>
            <a:ext cx="1351705" cy="311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b-jets doubled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DarkRed9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ATLA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" y="47551"/>
            <a:ext cx="266700" cy="396950"/>
          </a:xfrm>
          <a:prstGeom prst="rect">
            <a:avLst/>
          </a:prstGeom>
        </p:spPr>
      </p:pic>
      <p:sp>
        <p:nvSpPr>
          <p:cNvPr id="215" name="Shape 2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Shape 216"/>
          <p:cNvSpPr/>
          <p:nvPr/>
        </p:nvSpPr>
        <p:spPr>
          <a:xfrm>
            <a:off x="838200" y="63500"/>
            <a:ext cx="4454473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2000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Making Data-Like</a:t>
            </a:r>
          </a:p>
        </p:txBody>
      </p:sp>
      <p:sp>
        <p:nvSpPr>
          <p:cNvPr id="217" name="Shape 217"/>
          <p:cNvSpPr/>
          <p:nvPr/>
        </p:nvSpPr>
        <p:spPr>
          <a:xfrm>
            <a:off x="6752921" y="5264150"/>
            <a:ext cx="38101" cy="6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18" name="Shape 218"/>
          <p:cNvSpPr/>
          <p:nvPr/>
        </p:nvSpPr>
        <p:spPr>
          <a:xfrm>
            <a:off x="88178" y="585278"/>
            <a:ext cx="8967644" cy="766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70840" indent="-330200">
              <a:buSzPct val="125000"/>
              <a:buChar char="•"/>
              <a:defRPr sz="2000">
                <a:uFill>
                  <a:solidFill>
                    <a:srgbClr val="68142D"/>
                  </a:solidFill>
                </a:uFill>
              </a:defRPr>
            </a:pPr>
            <a:r>
              <a:t>By applying poisson fluctuations we can create ‘data-like’ distribution</a:t>
            </a:r>
            <a:endParaRPr baseline="31999"/>
          </a:p>
          <a:p>
            <a:pPr marL="370840" indent="-330200">
              <a:buSzPct val="125000"/>
              <a:buChar char="•"/>
              <a:defRPr sz="2000">
                <a:uFill>
                  <a:solidFill>
                    <a:srgbClr val="68142D"/>
                  </a:solidFill>
                </a:uFill>
              </a:defRPr>
            </a:pPr>
            <a:r>
              <a:t>These are fitted using the 3, 4 and 5 parameter fit function</a:t>
            </a:r>
          </a:p>
        </p:txBody>
      </p:sp>
      <p:grpSp>
        <p:nvGrpSpPr>
          <p:cNvPr id="221" name="Group 221"/>
          <p:cNvGrpSpPr/>
          <p:nvPr/>
        </p:nvGrpSpPr>
        <p:grpSpPr>
          <a:xfrm>
            <a:off x="738465" y="1322475"/>
            <a:ext cx="3895198" cy="2638018"/>
            <a:chOff x="0" y="0"/>
            <a:chExt cx="3895196" cy="2638016"/>
          </a:xfrm>
        </p:grpSpPr>
        <p:pic>
          <p:nvPicPr>
            <p:cNvPr id="219" name="mjjPlot_fractionFromSpectrum_v12_mjj_DataLike_mbb_fix_8585_mc15_13TeV_3fb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3895197" cy="2638017"/>
            </a:xfrm>
            <a:prstGeom prst="rect">
              <a:avLst/>
            </a:prstGeom>
            <a:ln w="9525" cap="flat">
              <a:noFill/>
              <a:round/>
            </a:ln>
            <a:effectLst/>
          </p:spPr>
        </p:pic>
        <p:sp>
          <p:nvSpPr>
            <p:cNvPr id="220" name="Shape 220"/>
            <p:cNvSpPr/>
            <p:nvPr/>
          </p:nvSpPr>
          <p:spPr>
            <a:xfrm>
              <a:off x="2496317" y="1055405"/>
              <a:ext cx="807105" cy="298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Nominal</a:t>
              </a:r>
            </a:p>
          </p:txBody>
        </p:sp>
      </p:grpSp>
      <p:grpSp>
        <p:nvGrpSpPr>
          <p:cNvPr id="224" name="Group 224"/>
          <p:cNvGrpSpPr/>
          <p:nvPr/>
        </p:nvGrpSpPr>
        <p:grpSpPr>
          <a:xfrm>
            <a:off x="4729345" y="1322475"/>
            <a:ext cx="3895197" cy="2638018"/>
            <a:chOff x="0" y="0"/>
            <a:chExt cx="3895196" cy="2638016"/>
          </a:xfrm>
        </p:grpSpPr>
        <p:pic>
          <p:nvPicPr>
            <p:cNvPr id="222" name="mjjPlot_fractionFromSpectrum_flavReweight_2_2_2_1_1_1_mjj_DataLike_mbb_fix_8585_mc15_13TeV_3fb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3895197" cy="2638017"/>
            </a:xfrm>
            <a:prstGeom prst="rect">
              <a:avLst/>
            </a:prstGeom>
            <a:ln w="9525" cap="flat">
              <a:noFill/>
              <a:round/>
            </a:ln>
            <a:effectLst/>
          </p:spPr>
        </p:pic>
        <p:sp>
          <p:nvSpPr>
            <p:cNvPr id="223" name="Shape 223"/>
            <p:cNvSpPr/>
            <p:nvPr/>
          </p:nvSpPr>
          <p:spPr>
            <a:xfrm>
              <a:off x="2524340" y="1067922"/>
              <a:ext cx="787746" cy="502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defRPr sz="1400"/>
              </a:pPr>
              <a:r>
                <a:t>b-jets </a:t>
              </a:r>
              <a:br/>
              <a:r>
                <a:t>doubled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DarkRed9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ATLA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" y="47551"/>
            <a:ext cx="266700" cy="396950"/>
          </a:xfrm>
          <a:prstGeom prst="rect">
            <a:avLst/>
          </a:prstGeom>
        </p:spPr>
      </p:pic>
      <p:sp>
        <p:nvSpPr>
          <p:cNvPr id="228" name="Shape 2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9" name="Shape 229"/>
          <p:cNvSpPr/>
          <p:nvPr/>
        </p:nvSpPr>
        <p:spPr>
          <a:xfrm>
            <a:off x="838200" y="63500"/>
            <a:ext cx="4454473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2000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Making Data-Like</a:t>
            </a:r>
          </a:p>
        </p:txBody>
      </p:sp>
      <p:sp>
        <p:nvSpPr>
          <p:cNvPr id="230" name="Shape 230"/>
          <p:cNvSpPr/>
          <p:nvPr/>
        </p:nvSpPr>
        <p:spPr>
          <a:xfrm>
            <a:off x="6752921" y="5264150"/>
            <a:ext cx="38101" cy="6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88178" y="585278"/>
            <a:ext cx="8967644" cy="766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70840" indent="-330200">
              <a:buSzPct val="125000"/>
              <a:buChar char="•"/>
              <a:defRPr sz="2000">
                <a:uFill>
                  <a:solidFill>
                    <a:srgbClr val="68142D"/>
                  </a:solidFill>
                </a:uFill>
              </a:defRPr>
            </a:pPr>
            <a:r>
              <a:t>By applying poisson fluctuations we can create ‘data-like’ distribution</a:t>
            </a:r>
            <a:endParaRPr baseline="31999"/>
          </a:p>
          <a:p>
            <a:pPr marL="370840" indent="-330200">
              <a:buSzPct val="125000"/>
              <a:buChar char="•"/>
              <a:defRPr sz="2000">
                <a:uFill>
                  <a:solidFill>
                    <a:srgbClr val="68142D"/>
                  </a:solidFill>
                </a:uFill>
              </a:defRPr>
            </a:pPr>
            <a:r>
              <a:t>These are fitted using the 3, 4 and 5 parameter fit function</a:t>
            </a:r>
          </a:p>
        </p:txBody>
      </p:sp>
      <p:grpSp>
        <p:nvGrpSpPr>
          <p:cNvPr id="234" name="Group 234"/>
          <p:cNvGrpSpPr/>
          <p:nvPr/>
        </p:nvGrpSpPr>
        <p:grpSpPr>
          <a:xfrm>
            <a:off x="738465" y="1322475"/>
            <a:ext cx="3895198" cy="2638018"/>
            <a:chOff x="0" y="0"/>
            <a:chExt cx="3895196" cy="2638016"/>
          </a:xfrm>
        </p:grpSpPr>
        <p:pic>
          <p:nvPicPr>
            <p:cNvPr id="232" name="mjjPlot_fractionFromSpectrum_v12_mjj_DataLike_mbb_fix_8585_mc15_13TeV_3fb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3895197" cy="2638017"/>
            </a:xfrm>
            <a:prstGeom prst="rect">
              <a:avLst/>
            </a:prstGeom>
            <a:ln w="9525" cap="flat">
              <a:noFill/>
              <a:round/>
            </a:ln>
            <a:effectLst/>
          </p:spPr>
        </p:pic>
        <p:sp>
          <p:nvSpPr>
            <p:cNvPr id="233" name="Shape 233"/>
            <p:cNvSpPr/>
            <p:nvPr/>
          </p:nvSpPr>
          <p:spPr>
            <a:xfrm>
              <a:off x="2496317" y="1055405"/>
              <a:ext cx="807105" cy="298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Nominal</a:t>
              </a:r>
            </a:p>
          </p:txBody>
        </p:sp>
      </p:grpSp>
      <p:grpSp>
        <p:nvGrpSpPr>
          <p:cNvPr id="237" name="Group 237"/>
          <p:cNvGrpSpPr/>
          <p:nvPr/>
        </p:nvGrpSpPr>
        <p:grpSpPr>
          <a:xfrm>
            <a:off x="4729345" y="1322475"/>
            <a:ext cx="3895197" cy="2638018"/>
            <a:chOff x="0" y="0"/>
            <a:chExt cx="3895196" cy="2638016"/>
          </a:xfrm>
        </p:grpSpPr>
        <p:pic>
          <p:nvPicPr>
            <p:cNvPr id="235" name="mjjPlot_fractionFromSpectrum_flavReweight_2_2_2_1_1_1_mjj_DataLike_mbb_fix_8585_mc15_13TeV_3fb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3895197" cy="2638017"/>
            </a:xfrm>
            <a:prstGeom prst="rect">
              <a:avLst/>
            </a:prstGeom>
            <a:ln w="9525" cap="flat">
              <a:noFill/>
              <a:round/>
            </a:ln>
            <a:effectLst/>
          </p:spPr>
        </p:pic>
        <p:sp>
          <p:nvSpPr>
            <p:cNvPr id="236" name="Shape 236"/>
            <p:cNvSpPr/>
            <p:nvPr/>
          </p:nvSpPr>
          <p:spPr>
            <a:xfrm>
              <a:off x="2524340" y="1067922"/>
              <a:ext cx="787746" cy="502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defRPr sz="1400"/>
              </a:pPr>
              <a:r>
                <a:t>b-jets </a:t>
              </a:r>
              <a:br/>
              <a:r>
                <a:t>doubled</a:t>
              </a:r>
            </a:p>
          </p:txBody>
        </p:sp>
      </p:grpSp>
      <p:sp>
        <p:nvSpPr>
          <p:cNvPr id="238" name="Shape 238"/>
          <p:cNvSpPr/>
          <p:nvPr/>
        </p:nvSpPr>
        <p:spPr>
          <a:xfrm>
            <a:off x="88178" y="4163018"/>
            <a:ext cx="8967644" cy="265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sz="2000">
                <a:uFill>
                  <a:solidFill>
                    <a:srgbClr val="68142D"/>
                  </a:solidFill>
                </a:uFill>
              </a:defRPr>
            </a:pPr>
            <a:r>
              <a:t>To calculate p-value of a fit:</a:t>
            </a:r>
            <a:br/>
          </a:p>
          <a:p>
            <a:pPr marL="393417" indent="-352777">
              <a:buSzPct val="100000"/>
              <a:buAutoNum type="arabicPeriod" startAt="1"/>
              <a:defRPr sz="2000">
                <a:uFill>
                  <a:solidFill>
                    <a:srgbClr val="68142D"/>
                  </a:solidFill>
                </a:uFill>
              </a:defRPr>
            </a:pPr>
            <a:r>
              <a:t>Take the fit function and apply poisson fluctuations. (Pseudo-experiment)</a:t>
            </a:r>
          </a:p>
          <a:p>
            <a:pPr marL="393417" indent="-352777">
              <a:buSzPct val="100000"/>
              <a:buAutoNum type="arabicPeriod" startAt="1"/>
              <a:defRPr sz="2000">
                <a:uFill>
                  <a:solidFill>
                    <a:srgbClr val="68142D"/>
                  </a:solidFill>
                </a:uFill>
              </a:defRPr>
            </a:pPr>
            <a:r>
              <a:t>Re-fit to the pseudo-data using the same fit function.</a:t>
            </a:r>
          </a:p>
          <a:p>
            <a:pPr marL="393417" indent="-352777">
              <a:buSzPct val="100000"/>
              <a:buAutoNum type="arabicPeriod" startAt="1"/>
              <a:defRPr sz="2000">
                <a:uFill>
                  <a:solidFill>
                    <a:srgbClr val="68142D"/>
                  </a:solidFill>
                </a:uFill>
              </a:defRPr>
            </a:pPr>
            <a:r>
              <a:t>Compare quality of fit to pseudo-experiment to that of the original fit.</a:t>
            </a:r>
          </a:p>
          <a:p>
            <a:pPr lvl="2" indent="457200">
              <a:defRPr sz="2000">
                <a:uFill>
                  <a:solidFill>
                    <a:srgbClr val="68142D"/>
                  </a:solidFill>
                </a:uFill>
              </a:defRPr>
            </a:pPr>
            <a:r>
              <a:t>- For a measure quality of fit I use negative log likelihood</a:t>
            </a:r>
          </a:p>
          <a:p>
            <a:pPr marL="393417" indent="-352777">
              <a:buSzPct val="100000"/>
              <a:buAutoNum type="arabicPeriod" startAt="1"/>
              <a:defRPr sz="2000">
                <a:uFill>
                  <a:solidFill>
                    <a:srgbClr val="68142D"/>
                  </a:solidFill>
                </a:uFill>
              </a:defRPr>
            </a:pPr>
            <a:r>
              <a:t>Repeat 1000 times and count fraction of pseudo-experiments that have a worse quality of fit than the original fit.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DarkRed9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ATLA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" y="47551"/>
            <a:ext cx="266700" cy="396950"/>
          </a:xfrm>
          <a:prstGeom prst="rect">
            <a:avLst/>
          </a:prstGeom>
        </p:spPr>
      </p:pic>
      <p:sp>
        <p:nvSpPr>
          <p:cNvPr id="242" name="Shape 2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Shape 243"/>
          <p:cNvSpPr/>
          <p:nvPr/>
        </p:nvSpPr>
        <p:spPr>
          <a:xfrm>
            <a:off x="838200" y="63500"/>
            <a:ext cx="4454473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2000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Making Data-Like</a:t>
            </a:r>
          </a:p>
        </p:txBody>
      </p:sp>
      <p:sp>
        <p:nvSpPr>
          <p:cNvPr id="244" name="Shape 244"/>
          <p:cNvSpPr/>
          <p:nvPr/>
        </p:nvSpPr>
        <p:spPr>
          <a:xfrm>
            <a:off x="6752921" y="5264150"/>
            <a:ext cx="38101" cy="6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88178" y="585278"/>
            <a:ext cx="8967644" cy="766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70840" indent="-330200">
              <a:buSzPct val="125000"/>
              <a:buChar char="•"/>
              <a:defRPr sz="2000">
                <a:uFill>
                  <a:solidFill>
                    <a:srgbClr val="68142D"/>
                  </a:solidFill>
                </a:uFill>
              </a:defRPr>
            </a:pPr>
            <a:r>
              <a:t>By applying poisson fluctuations we can create ‘data-like’ distribution</a:t>
            </a:r>
            <a:endParaRPr baseline="31999"/>
          </a:p>
          <a:p>
            <a:pPr marL="370840" indent="-330200">
              <a:buSzPct val="125000"/>
              <a:buChar char="•"/>
              <a:defRPr sz="2000">
                <a:uFill>
                  <a:solidFill>
                    <a:srgbClr val="68142D"/>
                  </a:solidFill>
                </a:uFill>
              </a:defRPr>
            </a:pPr>
            <a:r>
              <a:t>These are fitted using the 3, 4 and 5 parameter fit function</a:t>
            </a:r>
          </a:p>
        </p:txBody>
      </p:sp>
      <p:grpSp>
        <p:nvGrpSpPr>
          <p:cNvPr id="248" name="Group 248"/>
          <p:cNvGrpSpPr/>
          <p:nvPr/>
        </p:nvGrpSpPr>
        <p:grpSpPr>
          <a:xfrm>
            <a:off x="738465" y="1322475"/>
            <a:ext cx="3895198" cy="2638018"/>
            <a:chOff x="0" y="0"/>
            <a:chExt cx="3895196" cy="2638016"/>
          </a:xfrm>
        </p:grpSpPr>
        <p:pic>
          <p:nvPicPr>
            <p:cNvPr id="246" name="mjjPlot_fractionFromSpectrum_v12_mjj_DataLike_mbb_fix_8585_mc15_13TeV_3fb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3895197" cy="2638017"/>
            </a:xfrm>
            <a:prstGeom prst="rect">
              <a:avLst/>
            </a:prstGeom>
            <a:ln w="9525" cap="flat">
              <a:noFill/>
              <a:round/>
            </a:ln>
            <a:effectLst/>
          </p:spPr>
        </p:pic>
        <p:sp>
          <p:nvSpPr>
            <p:cNvPr id="247" name="Shape 247"/>
            <p:cNvSpPr/>
            <p:nvPr/>
          </p:nvSpPr>
          <p:spPr>
            <a:xfrm>
              <a:off x="2496317" y="1055405"/>
              <a:ext cx="807105" cy="298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Nominal</a:t>
              </a:r>
            </a:p>
          </p:txBody>
        </p:sp>
      </p:grpSp>
      <p:grpSp>
        <p:nvGrpSpPr>
          <p:cNvPr id="251" name="Group 251"/>
          <p:cNvGrpSpPr/>
          <p:nvPr/>
        </p:nvGrpSpPr>
        <p:grpSpPr>
          <a:xfrm>
            <a:off x="4729345" y="1322475"/>
            <a:ext cx="3895197" cy="2638018"/>
            <a:chOff x="0" y="0"/>
            <a:chExt cx="3895196" cy="2638016"/>
          </a:xfrm>
        </p:grpSpPr>
        <p:pic>
          <p:nvPicPr>
            <p:cNvPr id="249" name="mjjPlot_fractionFromSpectrum_flavReweight_2_2_2_1_1_1_mjj_DataLike_mbb_fix_8585_mc15_13TeV_3fb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3895197" cy="2638017"/>
            </a:xfrm>
            <a:prstGeom prst="rect">
              <a:avLst/>
            </a:prstGeom>
            <a:ln w="9525" cap="flat">
              <a:noFill/>
              <a:round/>
            </a:ln>
            <a:effectLst/>
          </p:spPr>
        </p:pic>
        <p:sp>
          <p:nvSpPr>
            <p:cNvPr id="250" name="Shape 250"/>
            <p:cNvSpPr/>
            <p:nvPr/>
          </p:nvSpPr>
          <p:spPr>
            <a:xfrm>
              <a:off x="2524340" y="1067922"/>
              <a:ext cx="787746" cy="502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defRPr sz="1400"/>
              </a:pPr>
              <a:r>
                <a:t>b-jets </a:t>
              </a:r>
              <a:br/>
              <a:r>
                <a:t>doubled</a:t>
              </a:r>
            </a:p>
          </p:txBody>
        </p:sp>
      </p:grpSp>
      <p:pic>
        <p:nvPicPr>
          <p:cNvPr id="252" name="ToyValues_fractionFromSpectrum_v12_mjj_DataLike_mbb_fix_8585_mc15_13TeV_3fb_CDF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738465" y="4104747"/>
            <a:ext cx="3895198" cy="2638018"/>
          </a:xfrm>
          <a:prstGeom prst="rect">
            <a:avLst/>
          </a:prstGeom>
        </p:spPr>
      </p:pic>
      <p:pic>
        <p:nvPicPr>
          <p:cNvPr id="253" name="ToyValues_fractionFromSpectrum_flavReweight_2_2_2_1_1_1_v12_mjj_DataLike_mbb_fix_8585_mc15_13TeV_3fb_CDF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4729345" y="4104747"/>
            <a:ext cx="3895197" cy="263801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DarkRed9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ATLA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" y="47551"/>
            <a:ext cx="266700" cy="396950"/>
          </a:xfrm>
          <a:prstGeom prst="rect">
            <a:avLst/>
          </a:prstGeom>
        </p:spPr>
      </p:pic>
      <p:sp>
        <p:nvSpPr>
          <p:cNvPr id="257" name="Shape 2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8" name="Shape 258"/>
          <p:cNvSpPr/>
          <p:nvPr/>
        </p:nvSpPr>
        <p:spPr>
          <a:xfrm>
            <a:off x="838200" y="63500"/>
            <a:ext cx="4454473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2000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Many More Data-Like</a:t>
            </a:r>
          </a:p>
        </p:txBody>
      </p:sp>
      <p:sp>
        <p:nvSpPr>
          <p:cNvPr id="259" name="Shape 259"/>
          <p:cNvSpPr/>
          <p:nvPr/>
        </p:nvSpPr>
        <p:spPr>
          <a:xfrm>
            <a:off x="6752921" y="5264150"/>
            <a:ext cx="38101" cy="6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88178" y="509402"/>
            <a:ext cx="8967644" cy="1079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70839" indent="-330199">
              <a:buSzPct val="125000"/>
              <a:buChar char="•"/>
              <a:defRPr>
                <a:uFill>
                  <a:solidFill>
                    <a:srgbClr val="68142D"/>
                  </a:solidFill>
                </a:uFill>
              </a:defRPr>
            </a:pPr>
            <a:r>
              <a:t>Different sets of poisson fluctuations means a different ‘data-like’ spectrum</a:t>
            </a:r>
            <a:endParaRPr baseline="31999"/>
          </a:p>
          <a:p>
            <a:pPr marL="370839" indent="-330199">
              <a:buSzPct val="125000"/>
              <a:buChar char="•"/>
              <a:defRPr>
                <a:uFill>
                  <a:solidFill>
                    <a:srgbClr val="68142D"/>
                  </a:solidFill>
                </a:uFill>
              </a:defRPr>
            </a:pPr>
            <a:r>
              <a:t>Each ‘data-like’ dist. can be fitted to, giving a different p-value for each fit variation.</a:t>
            </a:r>
          </a:p>
          <a:p>
            <a:pPr marL="370839" indent="-330199">
              <a:buSzPct val="125000"/>
              <a:buChar char="•"/>
              <a:defRPr>
                <a:uFill>
                  <a:solidFill>
                    <a:srgbClr val="68142D"/>
                  </a:solidFill>
                </a:uFill>
              </a:defRPr>
            </a:pPr>
            <a:r>
              <a:t>100 different data-like distributions have been studied</a:t>
            </a:r>
          </a:p>
        </p:txBody>
      </p:sp>
      <p:sp>
        <p:nvSpPr>
          <p:cNvPr id="261" name="Shape 261"/>
          <p:cNvSpPr/>
          <p:nvPr/>
        </p:nvSpPr>
        <p:spPr>
          <a:xfrm>
            <a:off x="3234782" y="2593780"/>
            <a:ext cx="807106" cy="298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Nominal</a:t>
            </a:r>
          </a:p>
        </p:txBody>
      </p:sp>
      <p:pic>
        <p:nvPicPr>
          <p:cNvPr id="262" name="pValDist_STD.png"/>
          <p:cNvPicPr>
            <a:picLocks noChangeAspect="1"/>
          </p:cNvPicPr>
          <p:nvPr/>
        </p:nvPicPr>
        <p:blipFill>
          <a:blip r:embed="rId4">
            <a:extLst/>
          </a:blip>
          <a:srcRect l="0" t="2825" r="0" b="2825"/>
          <a:stretch>
            <a:fillRect/>
          </a:stretch>
        </p:blipFill>
        <p:spPr>
          <a:xfrm>
            <a:off x="5390208" y="1443483"/>
            <a:ext cx="3895197" cy="2638018"/>
          </a:xfrm>
          <a:prstGeom prst="rect">
            <a:avLst/>
          </a:prstGeom>
        </p:spPr>
      </p:pic>
      <p:pic>
        <p:nvPicPr>
          <p:cNvPr id="263" name="pValDist_ADD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00327" y="4178879"/>
            <a:ext cx="3675091" cy="2638029"/>
          </a:xfrm>
          <a:prstGeom prst="rect">
            <a:avLst/>
          </a:prstGeom>
        </p:spPr>
      </p:pic>
      <p:pic>
        <p:nvPicPr>
          <p:cNvPr id="264" name="pValDist_CDF.png"/>
          <p:cNvPicPr>
            <a:picLocks noChangeAspect="1"/>
          </p:cNvPicPr>
          <p:nvPr/>
        </p:nvPicPr>
        <p:blipFill>
          <a:blip r:embed="rId6">
            <a:extLst/>
          </a:blip>
          <a:srcRect l="0" t="2825" r="0" b="2825"/>
          <a:stretch>
            <a:fillRect/>
          </a:stretch>
        </p:blipFill>
        <p:spPr>
          <a:xfrm>
            <a:off x="623342" y="1570483"/>
            <a:ext cx="3895197" cy="2638018"/>
          </a:xfrm>
          <a:prstGeom prst="rect">
            <a:avLst/>
          </a:prstGeom>
        </p:spPr>
      </p:pic>
      <p:graphicFrame>
        <p:nvGraphicFramePr>
          <p:cNvPr id="265" name="Table 265"/>
          <p:cNvGraphicFramePr/>
          <p:nvPr/>
        </p:nvGraphicFramePr>
        <p:xfrm>
          <a:off x="490146" y="4946195"/>
          <a:ext cx="7360921" cy="507492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1019658"/>
                <a:gridCol w="1159933"/>
                <a:gridCol w="1153352"/>
                <a:gridCol w="1214437"/>
              </a:tblGrid>
              <a:tr h="457650">
                <a:tc>
                  <a:txBody>
                    <a:bodyPr/>
                    <a:lstStyle/>
                    <a:p>
                      <a:pPr marR="40639" defTabSz="914400">
                        <a:spcBef>
                          <a:spcPts val="500"/>
                        </a:spcBef>
                        <a:tabLst>
                          <a:tab pos="914400" algn="l"/>
                        </a:tabLst>
                        <a:defRPr sz="2400"/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spcBef>
                          <a:spcPts val="500"/>
                        </a:spcBef>
                        <a:tabLst>
                          <a:tab pos="914400" algn="l"/>
                        </a:tabLst>
                        <a:defRPr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3-Para. Fit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spcBef>
                          <a:spcPts val="500"/>
                        </a:spcBef>
                        <a:tabLst>
                          <a:tab pos="914400" algn="l"/>
                        </a:tabLst>
                        <a:defRPr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4-Para. Fit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spcBef>
                          <a:spcPts val="500"/>
                        </a:spcBef>
                        <a:tabLst>
                          <a:tab pos="914400" algn="l"/>
                        </a:tabLst>
                        <a:defRPr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5-Para. Fit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33992">
                <a:tc>
                  <a:txBody>
                    <a:bodyPr/>
                    <a:lstStyle/>
                    <a:p>
                      <a:pPr marR="40639" defTabSz="914400">
                        <a:spcBef>
                          <a:spcPts val="500"/>
                        </a:spcBef>
                        <a:tabLst>
                          <a:tab pos="914400" algn="l"/>
                        </a:tabLst>
                        <a:defRPr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Nominal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uFillTx/>
                        </a:defRPr>
                      </a:pPr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0.325  +/- 0.024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uFillTx/>
                        </a:defRPr>
                      </a:pPr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0.280  +/- 0.023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uFillTx/>
                        </a:defRPr>
                      </a:pPr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0.283  +/- 0.022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79437">
                <a:tc>
                  <a:txBody>
                    <a:bodyPr/>
                    <a:lstStyle/>
                    <a:p>
                      <a:pPr marR="40639" defTabSz="914400">
                        <a:spcBef>
                          <a:spcPts val="500"/>
                        </a:spcBef>
                        <a:tabLst>
                          <a:tab pos="914400" algn="l"/>
                        </a:tabLst>
                        <a:defRPr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b-jet Doubled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0.308 +/-  0.024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0.267 +/-  0.022 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0.276 +/- 
0.022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6" name="Shape 266"/>
          <p:cNvSpPr/>
          <p:nvPr/>
        </p:nvSpPr>
        <p:spPr>
          <a:xfrm>
            <a:off x="1492283" y="4378509"/>
            <a:ext cx="2233646" cy="396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b="1" sz="2200" u="sng">
                <a:solidFill>
                  <a:srgbClr val="68142D"/>
                </a:solidFill>
                <a:uFill>
                  <a:solidFill>
                    <a:srgbClr val="68142D"/>
                  </a:solidFill>
                </a:uFill>
              </a:defRPr>
            </a:lvl1pPr>
          </a:lstStyle>
          <a:p>
            <a:pPr/>
            <a:r>
              <a:t>Mean p-values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DarkRed1024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29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ATLA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500" y="381295"/>
            <a:ext cx="622896" cy="927101"/>
          </a:xfrm>
          <a:prstGeom prst="rect">
            <a:avLst/>
          </a:prstGeom>
        </p:spPr>
      </p:pic>
      <p:sp>
        <p:nvSpPr>
          <p:cNvPr id="270" name="Shape 270"/>
          <p:cNvSpPr/>
          <p:nvPr/>
        </p:nvSpPr>
        <p:spPr>
          <a:xfrm>
            <a:off x="412750" y="3503612"/>
            <a:ext cx="8293100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ctr">
              <a:defRPr b="1" sz="4000">
                <a:solidFill>
                  <a:srgbClr val="6E2840"/>
                </a:solidFill>
                <a:uFill>
                  <a:solidFill>
                    <a:srgbClr val="6E2840"/>
                  </a:solidFill>
                </a:uFill>
              </a:defRPr>
            </a:pPr>
            <a:r>
              <a:t>Backup:</a:t>
            </a:r>
          </a:p>
          <a:p>
            <a:pPr algn="ctr">
              <a:defRPr b="1" i="1" sz="4000">
                <a:solidFill>
                  <a:srgbClr val="6E2840"/>
                </a:solidFill>
                <a:uFill>
                  <a:solidFill>
                    <a:srgbClr val="6E2840"/>
                  </a:solidFill>
                </a:uFill>
              </a:defRPr>
            </a:pPr>
            <a:r>
              <a:t>b-Tagged Dijet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DarkRed9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ATLA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" y="47551"/>
            <a:ext cx="266700" cy="396950"/>
          </a:xfrm>
          <a:prstGeom prst="rect">
            <a:avLst/>
          </a:prstGeom>
        </p:spPr>
      </p:pic>
      <p:sp>
        <p:nvSpPr>
          <p:cNvPr id="274" name="Shape 2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5" name="Shape 275"/>
          <p:cNvSpPr/>
          <p:nvPr/>
        </p:nvSpPr>
        <p:spPr>
          <a:xfrm>
            <a:off x="838200" y="63500"/>
            <a:ext cx="265430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2000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76" name="Shape 276"/>
          <p:cNvSpPr/>
          <p:nvPr/>
        </p:nvSpPr>
        <p:spPr>
          <a:xfrm>
            <a:off x="6752921" y="5264150"/>
            <a:ext cx="38101" cy="6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grpSp>
        <p:nvGrpSpPr>
          <p:cNvPr id="283" name="Group 283"/>
          <p:cNvGrpSpPr/>
          <p:nvPr/>
        </p:nvGrpSpPr>
        <p:grpSpPr>
          <a:xfrm>
            <a:off x="65495" y="633499"/>
            <a:ext cx="8664661" cy="6043977"/>
            <a:chOff x="23392" y="70178"/>
            <a:chExt cx="8664659" cy="6043976"/>
          </a:xfrm>
        </p:grpSpPr>
        <p:sp>
          <p:nvSpPr>
            <p:cNvPr id="277" name="Shape 277"/>
            <p:cNvSpPr/>
            <p:nvPr/>
          </p:nvSpPr>
          <p:spPr>
            <a:xfrm>
              <a:off x="23392" y="70178"/>
              <a:ext cx="8664661" cy="6043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marL="370839" indent="-330199">
                <a:buSzPct val="125000"/>
                <a:buChar char="•"/>
                <a:defRPr b="1" sz="1900">
                  <a:solidFill>
                    <a:srgbClr val="68142D"/>
                  </a:solidFill>
                  <a:uFill>
                    <a:solidFill>
                      <a:srgbClr val="68142D"/>
                    </a:solidFill>
                  </a:uFill>
                </a:defRPr>
              </a:pPr>
              <a:r>
                <a:t>Fitting Function</a:t>
              </a:r>
            </a:p>
            <a:p>
              <a:pPr marL="701039" indent="-330199">
                <a:lnSpc>
                  <a:spcPct val="120000"/>
                </a:lnSpc>
                <a:buSzPct val="125000"/>
                <a:buChar char="-"/>
                <a:defRPr sz="1900"/>
              </a:pPr>
              <a:r>
                <a:t>We use a smoothly falling fitting function to fit to background</a:t>
              </a:r>
            </a:p>
            <a:p>
              <a:pPr>
                <a:lnSpc>
                  <a:spcPct val="120000"/>
                </a:lnSpc>
                <a:defRPr sz="1900"/>
              </a:pPr>
            </a:p>
            <a:p>
              <a:pPr>
                <a:lnSpc>
                  <a:spcPct val="120000"/>
                </a:lnSpc>
                <a:defRPr sz="1900"/>
              </a:pPr>
            </a:p>
            <a:p>
              <a:pPr>
                <a:lnSpc>
                  <a:spcPct val="120000"/>
                </a:lnSpc>
                <a:defRPr sz="1900"/>
              </a:pPr>
              <a:br/>
              <a:r>
                <a:t> </a:t>
              </a:r>
            </a:p>
            <a:p>
              <a:pPr marL="701039" indent="-330199">
                <a:lnSpc>
                  <a:spcPct val="120000"/>
                </a:lnSpc>
                <a:buSzPct val="125000"/>
                <a:buChar char="-"/>
                <a:defRPr sz="1900"/>
              </a:pPr>
              <a:r>
                <a:t>This comes in a 3, 4 or 5 parameter versions</a:t>
              </a:r>
            </a:p>
            <a:p>
              <a:pPr lvl="2" marL="1056639" indent="-330199">
                <a:lnSpc>
                  <a:spcPct val="120000"/>
                </a:lnSpc>
                <a:buSzPct val="125000"/>
                <a:buChar char="-"/>
                <a:defRPr sz="1900"/>
              </a:pPr>
              <a:r>
                <a:t>Setting p</a:t>
              </a:r>
              <a:r>
                <a:rPr baseline="-5999"/>
                <a:t>4</a:t>
              </a:r>
              <a:r>
                <a:t> and p</a:t>
              </a:r>
              <a:r>
                <a:rPr baseline="-5999"/>
                <a:t>5</a:t>
              </a:r>
              <a:r>
                <a:t> to zero</a:t>
              </a:r>
            </a:p>
            <a:p>
              <a:pPr>
                <a:defRPr sz="1900"/>
              </a:pPr>
            </a:p>
            <a:p>
              <a:pPr>
                <a:defRPr sz="1900"/>
              </a:pPr>
            </a:p>
            <a:p>
              <a:pPr>
                <a:defRPr sz="1900"/>
              </a:pPr>
            </a:p>
            <a:p>
              <a:pPr>
                <a:defRPr sz="1900"/>
              </a:pPr>
            </a:p>
            <a:p>
              <a:pPr marL="370839" indent="-330199">
                <a:buSzPct val="125000"/>
                <a:buChar char="•"/>
                <a:defRPr sz="1900"/>
              </a:pPr>
              <a:r>
                <a:rPr b="1">
                  <a:solidFill>
                    <a:srgbClr val="68142D"/>
                  </a:solidFill>
                  <a:uFill>
                    <a:solidFill>
                      <a:srgbClr val="68142D"/>
                    </a:solidFill>
                  </a:uFill>
                </a:rPr>
                <a:t>Varying Flavour Composition</a:t>
              </a:r>
            </a:p>
            <a:p>
              <a:pPr marL="701039" indent="-330199">
                <a:lnSpc>
                  <a:spcPct val="120000"/>
                </a:lnSpc>
                <a:buSzPct val="125000"/>
                <a:buChar char="-"/>
                <a:defRPr sz="1900"/>
              </a:pPr>
              <a:r>
                <a:t>It is known that the fitting function can fit to the Monte-Carlo</a:t>
              </a:r>
            </a:p>
            <a:p>
              <a:pPr marL="701039" indent="-330199">
                <a:lnSpc>
                  <a:spcPct val="120000"/>
                </a:lnSpc>
                <a:buSzPct val="125000"/>
                <a:buChar char="-"/>
                <a:defRPr sz="1900"/>
              </a:pPr>
              <a:r>
                <a:t>However MC is not a perfect prediction of reality</a:t>
              </a:r>
            </a:p>
            <a:p>
              <a:pPr marL="701039" indent="-330199">
                <a:lnSpc>
                  <a:spcPct val="120000"/>
                </a:lnSpc>
                <a:buSzPct val="125000"/>
                <a:buChar char="-"/>
                <a:defRPr sz="1900"/>
              </a:pPr>
              <a:r>
                <a:t>What if there are more </a:t>
              </a:r>
              <a:r>
                <a:rPr i="1"/>
                <a:t>b</a:t>
              </a:r>
              <a:r>
                <a:t>-jets in the data than in the MC</a:t>
              </a:r>
              <a:br/>
              <a:r>
                <a:t>- Can we still fit to data in this case? Is our fitting function robust.</a:t>
              </a:r>
            </a:p>
            <a:p>
              <a:pPr>
                <a:lnSpc>
                  <a:spcPct val="120000"/>
                </a:lnSpc>
                <a:defRPr sz="2200"/>
              </a:pPr>
            </a:p>
            <a:p>
              <a:pPr marL="701039" indent="-330199">
                <a:lnSpc>
                  <a:spcPct val="120000"/>
                </a:lnSpc>
                <a:buSzPct val="125000"/>
                <a:buChar char="-"/>
                <a:defRPr sz="2200"/>
              </a:pPr>
            </a:p>
            <a:p>
              <a:pPr>
                <a:defRPr sz="2200"/>
              </a:pPr>
            </a:p>
          </p:txBody>
        </p:sp>
        <p:grpSp>
          <p:nvGrpSpPr>
            <p:cNvPr id="282" name="Group 282"/>
            <p:cNvGrpSpPr/>
            <p:nvPr/>
          </p:nvGrpSpPr>
          <p:grpSpPr>
            <a:xfrm>
              <a:off x="400725" y="804518"/>
              <a:ext cx="5249666" cy="1053913"/>
              <a:chOff x="0" y="0"/>
              <a:chExt cx="5249664" cy="1053911"/>
            </a:xfrm>
          </p:grpSpPr>
          <p:sp>
            <p:nvSpPr>
              <p:cNvPr id="278" name="Shape 278"/>
              <p:cNvSpPr/>
              <p:nvPr/>
            </p:nvSpPr>
            <p:spPr>
              <a:xfrm>
                <a:off x="0" y="3979"/>
                <a:ext cx="5249665" cy="1049933"/>
              </a:xfrm>
              <a:prstGeom prst="rect">
                <a:avLst/>
              </a:prstGeom>
              <a:solidFill>
                <a:srgbClr val="CAF0F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279" name="fitEqn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33588" y="0"/>
                <a:ext cx="4869258" cy="627328"/>
              </a:xfrm>
              <a:prstGeom prst="rect">
                <a:avLst/>
              </a:prstGeom>
              <a:ln w="9525" cap="flat">
                <a:noFill/>
                <a:round/>
              </a:ln>
              <a:effectLst/>
            </p:spPr>
          </p:pic>
          <p:pic>
            <p:nvPicPr>
              <p:cNvPr id="280" name="xForFitEqn.pdf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1721192" y="571376"/>
                <a:ext cx="1453755" cy="349979"/>
              </a:xfrm>
              <a:prstGeom prst="rect">
                <a:avLst/>
              </a:prstGeom>
              <a:ln w="9525" cap="flat">
                <a:noFill/>
                <a:round/>
              </a:ln>
              <a:effectLst/>
            </p:spPr>
          </p:pic>
          <p:sp>
            <p:nvSpPr>
              <p:cNvPr id="281" name="Shape 281"/>
              <p:cNvSpPr/>
              <p:nvPr/>
            </p:nvSpPr>
            <p:spPr>
              <a:xfrm>
                <a:off x="390892" y="538051"/>
                <a:ext cx="930535" cy="416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/>
                <a:r>
                  <a:t>where, </a:t>
                </a:r>
              </a:p>
            </p:txBody>
          </p:sp>
        </p:grpSp>
      </p:grpSp>
      <p:pic>
        <p:nvPicPr>
          <p:cNvPr id="284" name="2b_dijet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883317" y="1317677"/>
            <a:ext cx="3271072" cy="3138383"/>
          </a:xfrm>
          <a:prstGeom prst="rect">
            <a:avLst/>
          </a:prstGeom>
        </p:spPr>
      </p:pic>
      <p:sp>
        <p:nvSpPr>
          <p:cNvPr id="285" name="Shape 285"/>
          <p:cNvSpPr/>
          <p:nvPr/>
        </p:nvSpPr>
        <p:spPr>
          <a:xfrm>
            <a:off x="6352871" y="1221922"/>
            <a:ext cx="838201" cy="304801"/>
          </a:xfrm>
          <a:prstGeom prst="rect">
            <a:avLst/>
          </a:prstGeom>
          <a:solidFill>
            <a:srgbClr val="68142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i="1"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2 b-tags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DarkRed9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ATLA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" y="47551"/>
            <a:ext cx="266700" cy="396950"/>
          </a:xfrm>
          <a:prstGeom prst="rect">
            <a:avLst/>
          </a:prstGeom>
        </p:spPr>
      </p:pic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Shape 113"/>
          <p:cNvSpPr/>
          <p:nvPr/>
        </p:nvSpPr>
        <p:spPr>
          <a:xfrm>
            <a:off x="838200" y="63500"/>
            <a:ext cx="4450835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2000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Getting the Flavour Fractions</a:t>
            </a:r>
          </a:p>
        </p:txBody>
      </p:sp>
      <p:sp>
        <p:nvSpPr>
          <p:cNvPr id="114" name="Shape 114"/>
          <p:cNvSpPr/>
          <p:nvPr/>
        </p:nvSpPr>
        <p:spPr>
          <a:xfrm>
            <a:off x="45752" y="582370"/>
            <a:ext cx="9052496" cy="234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70839" indent="-330199">
              <a:buSzPct val="125000"/>
              <a:buChar char="•"/>
              <a:defRPr sz="1700">
                <a:uFill>
                  <a:solidFill>
                    <a:srgbClr val="68142D"/>
                  </a:solidFill>
                </a:uFill>
              </a:defRPr>
            </a:pPr>
            <a:r>
              <a:t>We want to understand how varying the flavour composition will affect the fitting function. </a:t>
            </a:r>
            <a:br/>
            <a:r>
              <a:t>=&gt; Are the fitting functions robust to changes flavour composition?</a:t>
            </a:r>
            <a:br/>
            <a:r>
              <a:t>=&gt; Vary the amount that different flavour combinations contribute and fit.</a:t>
            </a:r>
          </a:p>
          <a:p>
            <a:pPr>
              <a:defRPr sz="1700">
                <a:uFill>
                  <a:solidFill>
                    <a:srgbClr val="68142D"/>
                  </a:solidFill>
                </a:uFill>
              </a:defRPr>
            </a:pPr>
          </a:p>
          <a:p>
            <a:pPr marL="370839" indent="-330199">
              <a:buSzPct val="125000"/>
              <a:buChar char="•"/>
              <a:defRPr sz="1700">
                <a:uFill>
                  <a:solidFill>
                    <a:srgbClr val="68142D"/>
                  </a:solidFill>
                </a:uFill>
              </a:defRPr>
            </a:pPr>
            <a:r>
              <a:t>Comment from JDM Approval </a:t>
            </a:r>
            <a:br/>
            <a:r>
              <a:t>=&gt; Further tests requested.</a:t>
            </a:r>
            <a:br/>
            <a:r>
              <a:t>=&gt; Are we introducing a spurious signal in changing flavour fraction?</a:t>
            </a:r>
          </a:p>
        </p:txBody>
      </p:sp>
      <p:sp>
        <p:nvSpPr>
          <p:cNvPr id="115" name="Shape 115"/>
          <p:cNvSpPr/>
          <p:nvPr/>
        </p:nvSpPr>
        <p:spPr>
          <a:xfrm>
            <a:off x="182774" y="2785073"/>
            <a:ext cx="3383728" cy="377795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600"/>
            </a:pPr>
            <a:r>
              <a:rPr u="sng"/>
              <a:t>Details</a:t>
            </a:r>
            <a:br/>
          </a:p>
          <a:p>
            <a:pPr>
              <a:defRPr sz="1600"/>
            </a:pPr>
            <a:r>
              <a:t>Pythia8EvtGen MC Di-Jet Sample </a:t>
            </a:r>
          </a:p>
          <a:p>
            <a:pPr>
              <a:defRPr sz="1600"/>
            </a:pPr>
            <a:r>
              <a:t>- di-b-jet Ntuple production</a:t>
            </a:r>
            <a:br/>
          </a:p>
          <a:p>
            <a:pPr>
              <a:defRPr sz="1600"/>
            </a:pPr>
            <a:r>
              <a:t>Standard Dijet Resonance Cuts</a:t>
            </a:r>
          </a:p>
          <a:p>
            <a:pPr>
              <a:defRPr sz="1600"/>
            </a:pPr>
            <a:r>
              <a:t>- Leading Jet pT &gt; 410 GeV</a:t>
            </a:r>
            <a:br/>
            <a:r>
              <a:t>- Sublead Jet pT &gt; 50 GeV</a:t>
            </a:r>
          </a:p>
          <a:p>
            <a:pPr>
              <a:defRPr sz="1600"/>
            </a:pPr>
            <a:r>
              <a:t>- |y*| &lt; 0.6</a:t>
            </a:r>
          </a:p>
          <a:p>
            <a:pPr>
              <a:defRPr sz="1600"/>
            </a:pPr>
            <a:r>
              <a:t>- mjj &gt; 1100 GeV</a:t>
            </a:r>
            <a:br/>
          </a:p>
          <a:p>
            <a:pPr>
              <a:defRPr sz="1600"/>
            </a:pPr>
            <a:r>
              <a:t>Using fixed cut 85% for both jets. </a:t>
            </a:r>
            <a:br/>
            <a:r>
              <a:t>- mbb_fix_8585</a:t>
            </a:r>
            <a:br/>
          </a:p>
          <a:p>
            <a:pPr>
              <a:defRPr sz="1600"/>
            </a:pPr>
            <a:r>
              <a:t>Cone matching truth flavour</a:t>
            </a:r>
          </a:p>
          <a:p>
            <a:pPr>
              <a:defRPr sz="1600"/>
            </a:pPr>
            <a:r>
              <a:t>- jetHadronConeExclTruthLabelID</a:t>
            </a:r>
          </a:p>
        </p:txBody>
      </p:sp>
      <p:sp>
        <p:nvSpPr>
          <p:cNvPr id="116" name="Shape 116"/>
          <p:cNvSpPr/>
          <p:nvPr/>
        </p:nvSpPr>
        <p:spPr>
          <a:xfrm>
            <a:off x="3661151" y="2812295"/>
            <a:ext cx="5411149" cy="335926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600"/>
            </a:pPr>
            <a:r>
              <a:rPr u="sng"/>
              <a:t>Work Flow</a:t>
            </a:r>
            <a:br>
              <a:rPr u="sng"/>
            </a:br>
          </a:p>
          <a:p>
            <a:pPr>
              <a:defRPr sz="17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phys-exotics/jdm/dijet/inputs/Btag/MC15_DiJet_201</a:t>
            </a:r>
            <a:r>
              <a:t>5</a:t>
            </a:r>
            <a:r>
              <a:t>1104</a:t>
            </a:r>
            <a:br/>
          </a:p>
          <a:p>
            <a:pPr>
              <a:defRPr sz="1500" u="sng"/>
            </a:pPr>
            <a:r>
              <a:t>Packages used</a:t>
            </a:r>
          </a:p>
          <a:p>
            <a:pPr>
              <a:defRPr sz="1500" u="sng"/>
            </a:pPr>
            <a:br/>
            <a:r>
              <a:t>- DijetHelpersPackage</a:t>
            </a:r>
            <a:r>
              <a:rPr u="none"/>
              <a:t>:</a:t>
            </a:r>
            <a:endParaRPr u="none"/>
          </a:p>
          <a:p>
            <a:pPr>
              <a:defRPr sz="1500" u="sng"/>
            </a:pPr>
            <a:r>
              <a:rPr u="none"/>
              <a:t>=&gt; Create scaled distributions.</a:t>
            </a:r>
            <a:endParaRPr u="none"/>
          </a:p>
          <a:p>
            <a:pPr>
              <a:defRPr sz="1500" u="sng"/>
            </a:pPr>
            <a:r>
              <a:rPr u="none"/>
              <a:t>=&gt; Vary flavour fractions.</a:t>
            </a:r>
            <a:endParaRPr u="none"/>
          </a:p>
          <a:p>
            <a:pPr>
              <a:defRPr sz="1500" u="sng"/>
            </a:pPr>
            <a:r>
              <a:rPr u="none"/>
              <a:t>=&gt; Create p-values of fit.</a:t>
            </a:r>
            <a:br/>
            <a:br/>
            <a:r>
              <a:t>- Dijet Statistical Packages</a:t>
            </a:r>
            <a:r>
              <a:rPr u="none"/>
              <a:t>:</a:t>
            </a:r>
            <a:br/>
            <a:r>
              <a:rPr u="none"/>
              <a:t>=&gt; Using search phase from this package</a:t>
            </a:r>
            <a:endParaRPr u="none"/>
          </a:p>
          <a:p>
            <a:pPr>
              <a:defRPr sz="1500" u="sng"/>
            </a:pPr>
            <a:r>
              <a:rPr u="none"/>
              <a:t>=&gt; Bumphunter to search for discrepant regions</a:t>
            </a:r>
            <a:endParaRPr u="none"/>
          </a:p>
          <a:p>
            <a:pPr>
              <a:defRPr sz="1500" u="sng"/>
            </a:pPr>
            <a:r>
              <a:rPr u="none"/>
              <a:t>=&gt; Spurious signal check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DarkRed9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ATLA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" y="47551"/>
            <a:ext cx="266700" cy="396950"/>
          </a:xfrm>
          <a:prstGeom prst="rect">
            <a:avLst/>
          </a:prstGeom>
        </p:spPr>
      </p:pic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Shape 121"/>
          <p:cNvSpPr/>
          <p:nvPr/>
        </p:nvSpPr>
        <p:spPr>
          <a:xfrm>
            <a:off x="838200" y="63500"/>
            <a:ext cx="4454473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2000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Stacking the Flavour Fractions</a:t>
            </a:r>
          </a:p>
        </p:txBody>
      </p:sp>
      <p:sp>
        <p:nvSpPr>
          <p:cNvPr id="122" name="Shape 122"/>
          <p:cNvSpPr/>
          <p:nvPr/>
        </p:nvSpPr>
        <p:spPr>
          <a:xfrm>
            <a:off x="6752921" y="5264150"/>
            <a:ext cx="38101" cy="6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88178" y="709326"/>
            <a:ext cx="8967644" cy="218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70840" indent="-330200">
              <a:buSzPct val="125000"/>
              <a:buChar char="•"/>
              <a:defRPr sz="2000">
                <a:uFill>
                  <a:solidFill>
                    <a:srgbClr val="68142D"/>
                  </a:solidFill>
                </a:uFill>
              </a:defRPr>
            </a:pPr>
            <a:r>
              <a:t>Create flavour fractions</a:t>
            </a:r>
          </a:p>
          <a:p>
            <a:pPr lvl="2" indent="457200">
              <a:defRPr sz="2000">
                <a:uFill>
                  <a:solidFill>
                    <a:srgbClr val="68142D"/>
                  </a:solidFill>
                </a:uFill>
              </a:defRPr>
            </a:pPr>
            <a:r>
              <a:t>=&gt; Creating histograms from fits to 20 fb</a:t>
            </a:r>
            <a:r>
              <a:rPr baseline="31999"/>
              <a:t>-1</a:t>
            </a:r>
            <a:r>
              <a:t> scaled to 3</a:t>
            </a:r>
            <a:r>
              <a:rPr baseline="31999"/>
              <a:t> </a:t>
            </a:r>
            <a:r>
              <a:t>fb</a:t>
            </a:r>
            <a:r>
              <a:rPr baseline="31999"/>
              <a:t>-1</a:t>
            </a:r>
            <a:endParaRPr baseline="31999"/>
          </a:p>
          <a:p>
            <a:pPr lvl="2" indent="457200">
              <a:defRPr sz="2000">
                <a:uFill>
                  <a:solidFill>
                    <a:srgbClr val="68142D"/>
                  </a:solidFill>
                </a:uFill>
              </a:defRPr>
            </a:pPr>
            <a:r>
              <a:t>=&gt; Adding the fractions in different ways to produce various spectra</a:t>
            </a:r>
          </a:p>
          <a:p>
            <a:pPr lvl="2" indent="457200">
              <a:defRPr sz="2000">
                <a:uFill>
                  <a:solidFill>
                    <a:srgbClr val="68142D"/>
                  </a:solidFill>
                </a:uFill>
              </a:defRPr>
            </a:pPr>
          </a:p>
          <a:p>
            <a:pPr marL="370840" indent="-330200">
              <a:buSzPct val="125000"/>
              <a:buChar char="•"/>
              <a:defRPr sz="2000">
                <a:uFill>
                  <a:solidFill>
                    <a:srgbClr val="68142D"/>
                  </a:solidFill>
                </a:uFill>
              </a:defRPr>
            </a:pPr>
            <a:r>
              <a:t>This creates new scaled like distributions.</a:t>
            </a:r>
          </a:p>
        </p:txBody>
      </p:sp>
      <p:pic>
        <p:nvPicPr>
          <p:cNvPr id="124" name="mjjPlot_fractionFromSpectrum_mjj_Scaled_mbb_fix_8585_mc15_13TeV_3fb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728" y="2687166"/>
            <a:ext cx="4854553" cy="3287741"/>
          </a:xfrm>
          <a:prstGeom prst="rect">
            <a:avLst/>
          </a:prstGeom>
        </p:spPr>
      </p:pic>
      <p:pic>
        <p:nvPicPr>
          <p:cNvPr id="125" name="mjjPlot_fractionFromSpectrum_flavReweight_2_2_2_1_1_1_mjj_Scaled_mbb_fix_8585_mc15_13TeV_3fb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4496670" y="2701454"/>
            <a:ext cx="4812328" cy="3259144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3077408" y="3990158"/>
            <a:ext cx="993439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Nominal</a:t>
            </a:r>
          </a:p>
        </p:txBody>
      </p:sp>
      <p:sp>
        <p:nvSpPr>
          <p:cNvPr id="127" name="Shape 127"/>
          <p:cNvSpPr/>
          <p:nvPr/>
        </p:nvSpPr>
        <p:spPr>
          <a:xfrm>
            <a:off x="7386739" y="4014935"/>
            <a:ext cx="1351705" cy="311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b-jets doubled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DarkRed9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ATLA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" y="47551"/>
            <a:ext cx="266700" cy="396950"/>
          </a:xfrm>
          <a:prstGeom prst="rect">
            <a:avLst/>
          </a:prstGeom>
        </p:spPr>
      </p:pic>
      <p:sp>
        <p:nvSpPr>
          <p:cNvPr id="131" name="Shape 1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Shape 132"/>
          <p:cNvSpPr/>
          <p:nvPr/>
        </p:nvSpPr>
        <p:spPr>
          <a:xfrm>
            <a:off x="838200" y="63500"/>
            <a:ext cx="4454473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2000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Looking for a spurious signal</a:t>
            </a:r>
          </a:p>
        </p:txBody>
      </p:sp>
      <p:sp>
        <p:nvSpPr>
          <p:cNvPr id="133" name="Shape 133"/>
          <p:cNvSpPr/>
          <p:nvPr/>
        </p:nvSpPr>
        <p:spPr>
          <a:xfrm>
            <a:off x="6752921" y="5264150"/>
            <a:ext cx="38101" cy="6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88178" y="503981"/>
            <a:ext cx="8967644" cy="770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70839" indent="-330199">
              <a:buSzPct val="125000"/>
              <a:buChar char="•"/>
              <a:defRPr>
                <a:uFill>
                  <a:solidFill>
                    <a:srgbClr val="68142D"/>
                  </a:solidFill>
                </a:uFill>
              </a:defRPr>
            </a:pPr>
            <a:r>
              <a:t>We then fit to this scaled using 3-parameter fit function</a:t>
            </a:r>
          </a:p>
          <a:p>
            <a:pPr marL="370839" indent="-330199">
              <a:buSzPct val="125000"/>
              <a:buChar char="•"/>
              <a:defRPr>
                <a:uFill>
                  <a:solidFill>
                    <a:srgbClr val="68142D"/>
                  </a:solidFill>
                </a:uFill>
              </a:defRPr>
            </a:pPr>
            <a:r>
              <a:t>Run bumphunter to look for significant deviations</a:t>
            </a:r>
          </a:p>
        </p:txBody>
      </p:sp>
      <p:pic>
        <p:nvPicPr>
          <p:cNvPr id="135" name="figure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1757" y="1091134"/>
            <a:ext cx="3403855" cy="3265780"/>
          </a:xfrm>
          <a:prstGeom prst="rect">
            <a:avLst/>
          </a:prstGeom>
        </p:spPr>
      </p:pic>
      <p:sp>
        <p:nvSpPr>
          <p:cNvPr id="136" name="Shape 136"/>
          <p:cNvSpPr/>
          <p:nvPr/>
        </p:nvSpPr>
        <p:spPr>
          <a:xfrm>
            <a:off x="2747616" y="2214082"/>
            <a:ext cx="853689" cy="311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Nominal</a:t>
            </a:r>
          </a:p>
        </p:txBody>
      </p:sp>
      <p:pic>
        <p:nvPicPr>
          <p:cNvPr id="137" name="bumpHunterStatPlo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80816" y="4381058"/>
            <a:ext cx="2642683" cy="2535484"/>
          </a:xfrm>
          <a:prstGeom prst="rect">
            <a:avLst/>
          </a:prstGeom>
        </p:spPr>
      </p:pic>
      <p:pic>
        <p:nvPicPr>
          <p:cNvPr id="138" name="figure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80502" y="1091134"/>
            <a:ext cx="3403855" cy="3265780"/>
          </a:xfrm>
          <a:prstGeom prst="rect">
            <a:avLst/>
          </a:prstGeom>
        </p:spPr>
      </p:pic>
      <p:sp>
        <p:nvSpPr>
          <p:cNvPr id="139" name="Shape 139"/>
          <p:cNvSpPr/>
          <p:nvPr/>
        </p:nvSpPr>
        <p:spPr>
          <a:xfrm>
            <a:off x="6884989" y="2343695"/>
            <a:ext cx="742546" cy="47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1300"/>
            </a:pPr>
            <a:r>
              <a:t>b-jets </a:t>
            </a:r>
            <a:br/>
            <a:r>
              <a:t>doubled</a:t>
            </a:r>
          </a:p>
        </p:txBody>
      </p:sp>
      <p:pic>
        <p:nvPicPr>
          <p:cNvPr id="140" name="bumpHunterStatPlot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37632" y="4311368"/>
            <a:ext cx="2642683" cy="253548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DarkRed9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ATLA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" y="47551"/>
            <a:ext cx="266700" cy="396950"/>
          </a:xfrm>
          <a:prstGeom prst="rect">
            <a:avLst/>
          </a:prstGeom>
        </p:spPr>
      </p:pic>
      <p:sp>
        <p:nvSpPr>
          <p:cNvPr id="144" name="Shape 1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Shape 145"/>
          <p:cNvSpPr/>
          <p:nvPr/>
        </p:nvSpPr>
        <p:spPr>
          <a:xfrm>
            <a:off x="838200" y="63500"/>
            <a:ext cx="4454473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2000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Looking for a spurious signal</a:t>
            </a:r>
          </a:p>
        </p:txBody>
      </p:sp>
      <p:sp>
        <p:nvSpPr>
          <p:cNvPr id="146" name="Shape 146"/>
          <p:cNvSpPr/>
          <p:nvPr/>
        </p:nvSpPr>
        <p:spPr>
          <a:xfrm>
            <a:off x="6752921" y="5264150"/>
            <a:ext cx="38101" cy="6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88178" y="576116"/>
            <a:ext cx="8967644" cy="770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370840" indent="-330200">
              <a:buSzPct val="125000"/>
              <a:buChar char="•"/>
              <a:defRPr sz="2000">
                <a:uFill>
                  <a:solidFill>
                    <a:srgbClr val="68142D"/>
                  </a:solidFill>
                </a:uFill>
              </a:defRPr>
            </a:lvl1pPr>
          </a:lstStyle>
          <a:p>
            <a:pPr/>
            <a:r>
              <a:t>However I know, that stacking doesn’t match MC above 4 TeV</a:t>
            </a:r>
          </a:p>
        </p:txBody>
      </p:sp>
      <p:pic>
        <p:nvPicPr>
          <p:cNvPr id="148" name="scaled_Stacked_vs_Original_3fb.pdf"/>
          <p:cNvPicPr>
            <a:picLocks noChangeAspect="1"/>
          </p:cNvPicPr>
          <p:nvPr/>
        </p:nvPicPr>
        <p:blipFill>
          <a:blip r:embed="rId4">
            <a:extLst/>
          </a:blip>
          <a:srcRect l="0" t="2825" r="0" b="2825"/>
          <a:stretch>
            <a:fillRect/>
          </a:stretch>
        </p:blipFill>
        <p:spPr>
          <a:xfrm>
            <a:off x="1311253" y="1376158"/>
            <a:ext cx="6375601" cy="4317868"/>
          </a:xfrm>
          <a:prstGeom prst="rect">
            <a:avLst/>
          </a:prstGeom>
        </p:spPr>
      </p:pic>
      <p:sp>
        <p:nvSpPr>
          <p:cNvPr id="149" name="Shape 149"/>
          <p:cNvSpPr/>
          <p:nvPr/>
        </p:nvSpPr>
        <p:spPr>
          <a:xfrm>
            <a:off x="249044" y="6324168"/>
            <a:ext cx="8967645" cy="770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370840" indent="-330200">
              <a:buSzPct val="125000"/>
              <a:buChar char="•"/>
              <a:defRPr sz="2000">
                <a:uFill>
                  <a:solidFill>
                    <a:srgbClr val="68142D"/>
                  </a:solidFill>
                </a:uFill>
              </a:defRPr>
            </a:lvl1pPr>
          </a:lstStyle>
          <a:p>
            <a:pPr/>
            <a:r>
              <a:t>So I will also try cutting off at 4 TeV (and 5 TeV)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DarkRed9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ATLA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" y="47551"/>
            <a:ext cx="266700" cy="396950"/>
          </a:xfrm>
          <a:prstGeom prst="rect">
            <a:avLst/>
          </a:prstGeom>
        </p:spPr>
      </p:pic>
      <p:sp>
        <p:nvSpPr>
          <p:cNvPr id="153" name="Shape 1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Shape 154"/>
          <p:cNvSpPr/>
          <p:nvPr/>
        </p:nvSpPr>
        <p:spPr>
          <a:xfrm>
            <a:off x="838200" y="63500"/>
            <a:ext cx="4454473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2000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Looking for a spurious signal</a:t>
            </a:r>
          </a:p>
        </p:txBody>
      </p:sp>
      <p:sp>
        <p:nvSpPr>
          <p:cNvPr id="155" name="Shape 155"/>
          <p:cNvSpPr/>
          <p:nvPr/>
        </p:nvSpPr>
        <p:spPr>
          <a:xfrm>
            <a:off x="6752921" y="5264150"/>
            <a:ext cx="38101" cy="6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528444" y="576116"/>
            <a:ext cx="8967645" cy="770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370840" indent="-330200">
              <a:buSzPct val="125000"/>
              <a:buChar char="•"/>
              <a:defRPr sz="2000">
                <a:uFill>
                  <a:solidFill>
                    <a:srgbClr val="68142D"/>
                  </a:solidFill>
                </a:uFill>
              </a:defRPr>
            </a:lvl1pPr>
          </a:lstStyle>
          <a:p>
            <a:pPr/>
            <a:r>
              <a:t>Cut off at 4 TeV</a:t>
            </a:r>
          </a:p>
        </p:txBody>
      </p:sp>
      <p:pic>
        <p:nvPicPr>
          <p:cNvPr id="157" name="figure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1757" y="1091134"/>
            <a:ext cx="3403856" cy="3265781"/>
          </a:xfrm>
          <a:prstGeom prst="rect">
            <a:avLst/>
          </a:prstGeom>
        </p:spPr>
      </p:pic>
      <p:pic>
        <p:nvPicPr>
          <p:cNvPr id="158" name="bumpHunterStatPlo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80816" y="4381057"/>
            <a:ext cx="2642683" cy="2535485"/>
          </a:xfrm>
          <a:prstGeom prst="rect">
            <a:avLst/>
          </a:prstGeom>
        </p:spPr>
      </p:pic>
      <p:pic>
        <p:nvPicPr>
          <p:cNvPr id="159" name="figure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80502" y="1091134"/>
            <a:ext cx="3403855" cy="3265780"/>
          </a:xfrm>
          <a:prstGeom prst="rect">
            <a:avLst/>
          </a:prstGeom>
        </p:spPr>
      </p:pic>
      <p:pic>
        <p:nvPicPr>
          <p:cNvPr id="160" name="bumpHunterStatPlot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37632" y="4311368"/>
            <a:ext cx="2642683" cy="2535485"/>
          </a:xfrm>
          <a:prstGeom prst="rect">
            <a:avLst/>
          </a:prstGeom>
        </p:spPr>
      </p:pic>
      <p:sp>
        <p:nvSpPr>
          <p:cNvPr id="161" name="Shape 161"/>
          <p:cNvSpPr/>
          <p:nvPr/>
        </p:nvSpPr>
        <p:spPr>
          <a:xfrm>
            <a:off x="2973445" y="2207322"/>
            <a:ext cx="853689" cy="311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Nominal</a:t>
            </a:r>
          </a:p>
        </p:txBody>
      </p:sp>
      <p:sp>
        <p:nvSpPr>
          <p:cNvPr id="162" name="Shape 162"/>
          <p:cNvSpPr/>
          <p:nvPr/>
        </p:nvSpPr>
        <p:spPr>
          <a:xfrm>
            <a:off x="6972406" y="2124356"/>
            <a:ext cx="742546" cy="47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1300"/>
            </a:pPr>
            <a:r>
              <a:t>b-jets </a:t>
            </a:r>
            <a:br/>
            <a:r>
              <a:t>doubled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DarkRed9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ATLA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" y="47551"/>
            <a:ext cx="266700" cy="396950"/>
          </a:xfrm>
          <a:prstGeom prst="rect">
            <a:avLst/>
          </a:prstGeom>
        </p:spPr>
      </p:pic>
      <p:sp>
        <p:nvSpPr>
          <p:cNvPr id="166" name="Shape 1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Shape 167"/>
          <p:cNvSpPr/>
          <p:nvPr/>
        </p:nvSpPr>
        <p:spPr>
          <a:xfrm>
            <a:off x="838200" y="63500"/>
            <a:ext cx="4454473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2000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Looking for a spurious signal</a:t>
            </a:r>
          </a:p>
        </p:txBody>
      </p:sp>
      <p:sp>
        <p:nvSpPr>
          <p:cNvPr id="168" name="Shape 168"/>
          <p:cNvSpPr/>
          <p:nvPr/>
        </p:nvSpPr>
        <p:spPr>
          <a:xfrm>
            <a:off x="6752921" y="5264150"/>
            <a:ext cx="38101" cy="6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316778" y="576116"/>
            <a:ext cx="8967644" cy="770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370840" indent="-330200">
              <a:buSzPct val="125000"/>
              <a:buChar char="•"/>
              <a:defRPr sz="2000">
                <a:uFill>
                  <a:solidFill>
                    <a:srgbClr val="68142D"/>
                  </a:solidFill>
                </a:uFill>
              </a:defRPr>
            </a:lvl1pPr>
          </a:lstStyle>
          <a:p>
            <a:pPr/>
            <a:r>
              <a:t>Cut off at 5 TeV == To be added!</a:t>
            </a:r>
          </a:p>
        </p:txBody>
      </p:sp>
      <p:sp>
        <p:nvSpPr>
          <p:cNvPr id="170" name="Shape 170"/>
          <p:cNvSpPr/>
          <p:nvPr/>
        </p:nvSpPr>
        <p:spPr>
          <a:xfrm>
            <a:off x="2958875" y="2520568"/>
            <a:ext cx="853689" cy="311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Nominal</a:t>
            </a:r>
          </a:p>
        </p:txBody>
      </p:sp>
      <p:sp>
        <p:nvSpPr>
          <p:cNvPr id="171" name="Shape 171"/>
          <p:cNvSpPr/>
          <p:nvPr/>
        </p:nvSpPr>
        <p:spPr>
          <a:xfrm>
            <a:off x="7628038" y="2547669"/>
            <a:ext cx="742546" cy="47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1300"/>
            </a:pPr>
            <a:r>
              <a:t>b-jets </a:t>
            </a:r>
            <a:br/>
            <a:r>
              <a:t>doubled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DarkRed9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ATLA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" y="47551"/>
            <a:ext cx="266700" cy="396950"/>
          </a:xfrm>
          <a:prstGeom prst="rect">
            <a:avLst/>
          </a:prstGeom>
        </p:spPr>
      </p:pic>
      <p:sp>
        <p:nvSpPr>
          <p:cNvPr id="175" name="Shape 1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Shape 176"/>
          <p:cNvSpPr/>
          <p:nvPr/>
        </p:nvSpPr>
        <p:spPr>
          <a:xfrm>
            <a:off x="38100" y="715433"/>
            <a:ext cx="8747671" cy="5111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70840" indent="-330200">
              <a:buSzPct val="125000"/>
              <a:buChar char="•"/>
            </a:pPr>
            <a:r>
              <a:rPr b="1">
                <a:solidFill>
                  <a:srgbClr val="68142D"/>
                </a:solidFill>
                <a:uFill>
                  <a:solidFill>
                    <a:srgbClr val="68142D"/>
                  </a:solidFill>
                </a:uFill>
              </a:rPr>
              <a:t>Spurious Signal Tests</a:t>
            </a:r>
            <a:endParaRPr b="1">
              <a:solidFill>
                <a:srgbClr val="68142D"/>
              </a:solidFill>
              <a:uFill>
                <a:solidFill>
                  <a:srgbClr val="68142D"/>
                </a:solidFill>
              </a:uFill>
            </a:endParaRPr>
          </a:p>
          <a:p>
            <a:pPr marL="701040" indent="-330200">
              <a:lnSpc>
                <a:spcPct val="120000"/>
              </a:lnSpc>
              <a:buSzPct val="125000"/>
              <a:buChar char="-"/>
            </a:pPr>
            <a:r>
              <a:t>Check scaled dijet mass spectrum for any large deviations.</a:t>
            </a:r>
          </a:p>
          <a:p>
            <a:pPr marL="701040" indent="-330200">
              <a:lnSpc>
                <a:spcPct val="120000"/>
              </a:lnSpc>
              <a:buSzPct val="125000"/>
              <a:buChar char="-"/>
            </a:pPr>
            <a:r>
              <a:t>Cutting scaled spectra off at 4 TeV</a:t>
            </a:r>
          </a:p>
          <a:p>
            <a:pPr marL="701040" indent="-330200">
              <a:lnSpc>
                <a:spcPct val="120000"/>
              </a:lnSpc>
              <a:buSzPct val="125000"/>
              <a:buChar char="-"/>
            </a:pPr>
            <a:r>
              <a:t>Bumphunter values:</a:t>
            </a:r>
            <a:br/>
            <a:r>
              <a:t>- Nominal = 0.79</a:t>
            </a:r>
            <a:br/>
            <a:r>
              <a:t>- b-Jet Content = 0.81</a:t>
            </a:r>
          </a:p>
          <a:p>
            <a:pPr marL="701040" indent="-330200">
              <a:lnSpc>
                <a:spcPct val="120000"/>
              </a:lnSpc>
              <a:buSzPct val="125000"/>
              <a:buChar char="-"/>
            </a:pPr>
            <a:r>
              <a:t>No obvious problem here.</a:t>
            </a:r>
          </a:p>
          <a:p>
            <a:pPr marL="701040" indent="-330200">
              <a:lnSpc>
                <a:spcPct val="120000"/>
              </a:lnSpc>
              <a:buSzPct val="125000"/>
              <a:buChar char="-"/>
            </a:pPr>
            <a:r>
              <a:t>This is documented and ready to go in note…</a:t>
            </a:r>
            <a:br/>
          </a:p>
          <a:p>
            <a:pPr>
              <a:lnSpc>
                <a:spcPct val="120000"/>
              </a:lnSpc>
            </a:pPr>
            <a:endParaRPr sz="400"/>
          </a:p>
          <a:p>
            <a:pPr marL="370840" indent="-330200">
              <a:buSzPct val="125000"/>
              <a:buChar char="•"/>
            </a:pPr>
            <a:r>
              <a:t> </a:t>
            </a:r>
            <a:r>
              <a:rPr b="1">
                <a:solidFill>
                  <a:srgbClr val="68142D"/>
                </a:solidFill>
                <a:uFill>
                  <a:solidFill>
                    <a:srgbClr val="68142D"/>
                  </a:solidFill>
                </a:uFill>
              </a:rPr>
              <a:t>Also done last week: p-Value of fitting function</a:t>
            </a:r>
            <a:r>
              <a:rPr sz="600"/>
              <a:t> </a:t>
            </a:r>
          </a:p>
          <a:p>
            <a:pPr marL="701040" indent="-330200">
              <a:lnSpc>
                <a:spcPct val="120000"/>
              </a:lnSpc>
              <a:buSzPct val="125000"/>
              <a:buChar char="-"/>
            </a:pPr>
            <a:r>
              <a:t>Fitted to ‘data-like’ distributions.</a:t>
            </a:r>
          </a:p>
          <a:p>
            <a:pPr marL="701040" indent="-330200">
              <a:lnSpc>
                <a:spcPct val="120000"/>
              </a:lnSpc>
              <a:buSzPct val="125000"/>
              <a:buChar char="-"/>
            </a:pPr>
            <a:r>
              <a:t>We see no drop in performance (p-value) in the case where b-jet content is doubled.</a:t>
            </a:r>
          </a:p>
          <a:p>
            <a:pPr marL="701040" indent="-330200">
              <a:lnSpc>
                <a:spcPct val="120000"/>
              </a:lnSpc>
              <a:buSzPct val="125000"/>
              <a:buChar char="-"/>
            </a:pPr>
            <a:r>
              <a:t>Evidence that fit is robust to flavour fraction.</a:t>
            </a:r>
          </a:p>
          <a:p>
            <a:pPr marL="701040" indent="-330200">
              <a:lnSpc>
                <a:spcPct val="120000"/>
              </a:lnSpc>
              <a:buSzPct val="125000"/>
              <a:buChar char="-"/>
            </a:pPr>
            <a:r>
              <a:t>Systematic from fit parameters and fit function choice are enough.</a:t>
            </a:r>
          </a:p>
          <a:p>
            <a:pPr marL="701040" indent="-330200">
              <a:lnSpc>
                <a:spcPct val="120000"/>
              </a:lnSpc>
              <a:buSzPct val="125000"/>
              <a:buChar char="-"/>
            </a:pPr>
            <a:r>
              <a:t>This is documented and in note already</a:t>
            </a:r>
          </a:p>
        </p:txBody>
      </p:sp>
      <p:sp>
        <p:nvSpPr>
          <p:cNvPr id="177" name="Shape 177"/>
          <p:cNvSpPr/>
          <p:nvPr/>
        </p:nvSpPr>
        <p:spPr>
          <a:xfrm>
            <a:off x="838200" y="63500"/>
            <a:ext cx="530860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2000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Conclusions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DarkRed1024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29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ATLA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500" y="381295"/>
            <a:ext cx="622896" cy="927101"/>
          </a:xfrm>
          <a:prstGeom prst="rect">
            <a:avLst/>
          </a:prstGeom>
        </p:spPr>
      </p:pic>
      <p:sp>
        <p:nvSpPr>
          <p:cNvPr id="181" name="Shape 181"/>
          <p:cNvSpPr/>
          <p:nvPr/>
        </p:nvSpPr>
        <p:spPr>
          <a:xfrm>
            <a:off x="412750" y="3503612"/>
            <a:ext cx="8293100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ctr">
              <a:defRPr b="1" sz="4000">
                <a:solidFill>
                  <a:srgbClr val="6E2840"/>
                </a:solidFill>
                <a:uFill>
                  <a:solidFill>
                    <a:srgbClr val="6E2840"/>
                  </a:solidFill>
                </a:uFill>
              </a:defRPr>
            </a:pPr>
            <a:r>
              <a:t>Backup:</a:t>
            </a:r>
          </a:p>
          <a:p>
            <a:pPr algn="ctr">
              <a:defRPr b="1" i="1" sz="4000">
                <a:solidFill>
                  <a:srgbClr val="6E2840"/>
                </a:solidFill>
                <a:uFill>
                  <a:solidFill>
                    <a:srgbClr val="6E2840"/>
                  </a:solidFill>
                </a:uFill>
              </a:defRPr>
            </a:pPr>
            <a:r>
              <a:t>p-Value of Fits Study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1B0BA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1B0BA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