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78" r:id="rId12"/>
    <p:sldId id="266" r:id="rId13"/>
    <p:sldId id="272" r:id="rId14"/>
    <p:sldId id="267" r:id="rId15"/>
    <p:sldId id="275" r:id="rId16"/>
    <p:sldId id="273" r:id="rId17"/>
    <p:sldId id="274" r:id="rId18"/>
    <p:sldId id="276" r:id="rId19"/>
    <p:sldId id="277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A69F2-6446-4798-88A2-0AECA9810164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61F97-92C2-4C64-9CBA-FC963323364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61F97-92C2-4C64-9CBA-FC9633233640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F7BD8-8314-4A20-9427-0DF383840AD6}" type="datetimeFigureOut">
              <a:rPr lang="en-GB" smtClean="0"/>
              <a:pPr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Laurie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Note that the animations in the slides here work for </a:t>
            </a:r>
            <a:r>
              <a:rPr lang="en-GB" dirty="0" err="1" smtClean="0"/>
              <a:t>ppt</a:t>
            </a:r>
            <a:r>
              <a:rPr lang="en-GB" dirty="0" smtClean="0"/>
              <a:t> but might not work in your freebie, cheapo, shareware version of </a:t>
            </a:r>
            <a:r>
              <a:rPr lang="en-GB" dirty="0" err="1" smtClean="0"/>
              <a:t>ppt</a:t>
            </a:r>
            <a:r>
              <a:rPr lang="en-GB" dirty="0" smtClean="0"/>
              <a:t> – so first few slides will look a bit cluttered when not animated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363272" cy="1714202"/>
          </a:xfrm>
        </p:spPr>
        <p:txBody>
          <a:bodyPr>
            <a:noAutofit/>
          </a:bodyPr>
          <a:lstStyle/>
          <a:p>
            <a:r>
              <a:rPr lang="en-GB" sz="2000" i="1" dirty="0" smtClean="0">
                <a:solidFill>
                  <a:schemeClr val="tx2"/>
                </a:solidFill>
              </a:rPr>
              <a:t>Risk attitudes of managers</a:t>
            </a:r>
            <a:r>
              <a:rPr lang="en-GB" sz="2000" i="1" dirty="0" smtClean="0"/>
              <a:t>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No consensus in any dimension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5949280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Black hoops: Scientists; Green: NGOs; Blue: Managers 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36296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Prioritised list:</a:t>
            </a:r>
            <a:br>
              <a:rPr lang="en-GB" dirty="0" smtClean="0"/>
            </a:br>
            <a:r>
              <a:rPr lang="en-GB" dirty="0" smtClean="0"/>
              <a:t>Top </a:t>
            </a:r>
            <a:r>
              <a:rPr lang="en-GB" dirty="0" smtClean="0"/>
              <a:t>21 Uncertainties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Panel of 5 scientists </a:t>
            </a:r>
            <a:r>
              <a:rPr lang="en-GB" sz="2400" dirty="0" smtClean="0"/>
              <a:t>(2 commission, 2 </a:t>
            </a:r>
            <a:r>
              <a:rPr lang="en-GB" sz="2400" dirty="0" smtClean="0"/>
              <a:t>governmental and 1 NGO) </a:t>
            </a:r>
            <a:r>
              <a:rPr lang="en-GB" sz="2400" dirty="0" smtClean="0"/>
              <a:t>reached consensus on Importance rating:</a:t>
            </a:r>
            <a:endParaRPr lang="en-GB" sz="2400" dirty="0" smtClean="0"/>
          </a:p>
          <a:p>
            <a:pPr lvl="1"/>
            <a:r>
              <a:rPr lang="en-GB" sz="2400" dirty="0" smtClean="0"/>
              <a:t>In a moderated panel </a:t>
            </a:r>
            <a:r>
              <a:rPr lang="en-GB" sz="2400" dirty="0" smtClean="0"/>
              <a:t>discussion</a:t>
            </a:r>
          </a:p>
          <a:p>
            <a:pPr lvl="1"/>
            <a:r>
              <a:rPr lang="en-GB" sz="2400" dirty="0" smtClean="0"/>
              <a:t>With reference to a</a:t>
            </a:r>
            <a:r>
              <a:rPr lang="en-GB" sz="2400" dirty="0" smtClean="0"/>
              <a:t>ll-stakeholder responses</a:t>
            </a:r>
          </a:p>
          <a:p>
            <a:pPr lvl="1">
              <a:buNone/>
            </a:pPr>
            <a:endParaRPr lang="en-GB" sz="2400" dirty="0" smtClean="0"/>
          </a:p>
          <a:p>
            <a:r>
              <a:rPr lang="en-GB" sz="2400" dirty="0" smtClean="0"/>
              <a:t>The following </a:t>
            </a:r>
            <a:r>
              <a:rPr lang="en-GB" sz="2400" dirty="0" smtClean="0"/>
              <a:t>slides show top 21 uncertainties that were agreed by the panel to be either massively or </a:t>
            </a:r>
            <a:r>
              <a:rPr lang="en-GB" sz="2400" dirty="0" smtClean="0"/>
              <a:t>majorly important</a:t>
            </a:r>
          </a:p>
          <a:p>
            <a:r>
              <a:rPr lang="en-GB" sz="2400" dirty="0" smtClean="0"/>
              <a:t>The </a:t>
            </a:r>
            <a:r>
              <a:rPr lang="en-GB" sz="2400" dirty="0" smtClean="0"/>
              <a:t>list is accompanied by: </a:t>
            </a:r>
            <a:endParaRPr lang="en-GB" sz="2400" dirty="0" smtClean="0"/>
          </a:p>
          <a:p>
            <a:pPr lvl="2"/>
            <a:r>
              <a:rPr lang="en-GB" sz="2000" dirty="0" smtClean="0"/>
              <a:t>all-stakeholder </a:t>
            </a:r>
            <a:r>
              <a:rPr lang="en-GB" sz="2000" dirty="0" smtClean="0"/>
              <a:t>responses</a:t>
            </a:r>
            <a:endParaRPr lang="en-GB" sz="2000" dirty="0" smtClean="0"/>
          </a:p>
          <a:p>
            <a:pPr lvl="2"/>
            <a:r>
              <a:rPr lang="en-GB" sz="2000" dirty="0" smtClean="0"/>
              <a:t>a </a:t>
            </a:r>
            <a:r>
              <a:rPr lang="en-GB" sz="2000" dirty="0" smtClean="0"/>
              <a:t>plan for </a:t>
            </a:r>
            <a:r>
              <a:rPr lang="en-GB" sz="2000" dirty="0" smtClean="0"/>
              <a:t>quantifying </a:t>
            </a:r>
            <a:r>
              <a:rPr lang="en-GB" sz="2000" dirty="0" smtClean="0"/>
              <a:t>each source of uncertainty (within Assessment, OM or elasticity analysis)</a:t>
            </a:r>
            <a:endParaRPr lang="en-GB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Massive importance 1 </a:t>
            </a:r>
            <a:r>
              <a:rPr lang="en-US" sz="2400" dirty="0" smtClean="0"/>
              <a:t>– Focus group consensus</a:t>
            </a:r>
            <a:endParaRPr lang="en-GB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196752"/>
          <a:ext cx="6408711" cy="460851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114723"/>
                <a:gridCol w="1927095"/>
                <a:gridCol w="1366893"/>
              </a:tblGrid>
              <a:tr h="3529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Catch under-reporting - in particular of juvenile catch in </a:t>
                      </a:r>
                      <a:r>
                        <a:rPr lang="en-US" sz="1300" u="none" strike="noStrike" dirty="0" err="1"/>
                        <a:t>artisinal</a:t>
                      </a:r>
                      <a:r>
                        <a:rPr lang="en-US" sz="1300" u="none" strike="noStrike" dirty="0"/>
                        <a:t> fisheries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F ages 0-3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612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/>
                        <a:t>Variability in migration patterns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OM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4470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/>
                        <a:t>Management objectives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996952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628800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437112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Massive importance 2 </a:t>
            </a:r>
            <a:r>
              <a:rPr lang="en-US" sz="2400" dirty="0" smtClean="0"/>
              <a:t>– Focus group consensus</a:t>
            </a:r>
            <a:endParaRPr lang="en-GB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31640" y="1628800"/>
          <a:ext cx="6408711" cy="316835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80320"/>
                <a:gridCol w="2161498"/>
                <a:gridCol w="1366893"/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u="none" strike="noStrike" dirty="0" smtClean="0"/>
                        <a:t>All stakeholders</a:t>
                      </a:r>
                      <a:endParaRPr lang="en-GB" sz="13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u="none" strike="noStrike" dirty="0" smtClean="0"/>
                        <a:t>Modelling</a:t>
                      </a:r>
                      <a:endParaRPr lang="en-GB" sz="13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440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/>
                        <a:t>Risk attitudes of managers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OM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440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Social impacts of regulations and its affect on small local communities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OM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8884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2900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Major Importance (1)</a:t>
            </a:r>
            <a:r>
              <a:rPr lang="en-US" dirty="0" smtClean="0"/>
              <a:t> </a:t>
            </a:r>
            <a:r>
              <a:rPr lang="en-US" sz="2800" dirty="0" smtClean="0"/>
              <a:t>– Focus group consensus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9632" y="1268760"/>
          <a:ext cx="6120680" cy="453650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14805"/>
                <a:gridCol w="1936776"/>
                <a:gridCol w="1369099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8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Environmentally driven recruitment variability and density dependence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/>
                        <a:t>Low, Median, and High steepness scenarios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68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Natural mortality at age, variability, age related senescence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/>
                        <a:t>M=.2, exp(-x), bathtub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440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/>
                        <a:t>Steepness (meta-analysis)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0.6, 0.75, 1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628800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996952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437112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Major Importance (2)</a:t>
            </a:r>
            <a:r>
              <a:rPr lang="en-US" dirty="0" smtClean="0"/>
              <a:t> </a:t>
            </a:r>
            <a:r>
              <a:rPr lang="en-US" sz="2800" dirty="0" smtClean="0"/>
              <a:t>– Focus group consensus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9632" y="1268760"/>
          <a:ext cx="6120680" cy="47525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14805"/>
                <a:gridCol w="1936776"/>
                <a:gridCol w="1369099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</a:t>
                      </a:r>
                      <a:r>
                        <a:rPr lang="en-GB" sz="1300" u="none" strike="noStrike" baseline="0" dirty="0" smtClean="0"/>
                        <a:t> s</a:t>
                      </a:r>
                      <a:r>
                        <a:rPr lang="en-GB" sz="1300" u="none" strike="noStrike" dirty="0" smtClean="0"/>
                        <a:t>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80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/>
                        <a:t> Model complexity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84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/>
                        <a:t>Standardisation</a:t>
                      </a:r>
                      <a:r>
                        <a:rPr lang="en-US" sz="1300" u="none" strike="noStrike" dirty="0"/>
                        <a:t> across gear, countries, areas and time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Redo assessment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440160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Generation of age data, age-length keys, slicing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Redo assessment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62880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06896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653136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Major Importance (3)</a:t>
            </a:r>
            <a:r>
              <a:rPr lang="en-US" sz="2800" dirty="0" smtClean="0"/>
              <a:t> – Focus group consensus</a:t>
            </a:r>
            <a:r>
              <a:rPr lang="en-US" sz="3600" dirty="0" smtClean="0"/>
              <a:t>  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1268760"/>
          <a:ext cx="5832648" cy="46805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82344"/>
                <a:gridCol w="1854160"/>
                <a:gridCol w="1296144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8088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Migration between ICCAT agreed stock units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2168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Maturation and fecundity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Mat and SRP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440160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Changes in regulations translating into changes of fishing practices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140968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4581128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Major Importance (4)</a:t>
            </a:r>
            <a:r>
              <a:rPr lang="en-US" sz="2800" dirty="0" smtClean="0"/>
              <a:t> – Focus group consensus</a:t>
            </a:r>
            <a:r>
              <a:rPr lang="en-US" sz="3600" dirty="0" smtClean="0"/>
              <a:t>  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1268760"/>
          <a:ext cx="5472608" cy="484961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16767"/>
                <a:gridCol w="1803713"/>
                <a:gridCol w="1152128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09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Environmental factors that influence migration patterns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Complexity of tuna habitat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09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Ecological\environmental (other than climate change) potential to change population dynamics</a:t>
                      </a:r>
                    </a:p>
                  </a:txBody>
                  <a:tcPr marL="7830" marR="7830" marT="7830" marB="0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30" marR="7830" marT="7830" marB="0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Fcrash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/MBAL</a:t>
                      </a:r>
                    </a:p>
                  </a:txBody>
                  <a:tcPr marL="7830" marR="7830" marT="7830" marB="0" anchor="ctr">
                    <a:lnT>
                      <a:noFill/>
                    </a:lnT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62880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140968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653136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Major Importance (5)</a:t>
            </a:r>
            <a:r>
              <a:rPr lang="en-US" sz="2800" dirty="0" smtClean="0"/>
              <a:t> – Focus group consensus</a:t>
            </a:r>
            <a:r>
              <a:rPr lang="en-US" sz="3600" dirty="0" smtClean="0"/>
              <a:t>  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1268760"/>
          <a:ext cx="5544616" cy="47104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16767"/>
                <a:gridCol w="1875721"/>
                <a:gridCol w="1152128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Climate change and/or increased variability's potential to change population dynamics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Mat and SRP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0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Spawning, periodicity, aggregation and location of spawning areas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Group dynamics, skipped- spawning, density dependence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628800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140968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653136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Major Importance (6)</a:t>
            </a:r>
            <a:r>
              <a:rPr lang="en-US" sz="2800" dirty="0" smtClean="0"/>
              <a:t> – Focus group consensus</a:t>
            </a:r>
            <a:r>
              <a:rPr lang="en-US" sz="3600" dirty="0" smtClean="0"/>
              <a:t>  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1268760"/>
          <a:ext cx="5688632" cy="1800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16113"/>
                <a:gridCol w="2024613"/>
                <a:gridCol w="1047906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Impacts of regulations and its effect on the species' apparent global distribution.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8699500" cy="203643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Preliminary assessment of uncertainties in GBYP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GB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GB" sz="3300" dirty="0">
              <a:solidFill>
                <a:schemeClr val="accent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0" y="3701143"/>
            <a:ext cx="8911771" cy="1996271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Adrian Leach, John Mumford, Polina Levontin, John Holt, Laurie Kell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533159" cy="84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7686989" y="6210300"/>
            <a:ext cx="13331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Tw Cen MT" pitchFamily="34" charset="0"/>
              </a:rPr>
              <a:t>01/05/2012</a:t>
            </a:r>
            <a:endParaRPr lang="en-GB" sz="1400" dirty="0">
              <a:latin typeface="Tw Cen MT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5948"/>
            <a:ext cx="9144000" cy="9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ImpColLon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69" y="29998"/>
            <a:ext cx="3077039" cy="79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Based on stakeholder/focus group results, the list of uncertainties was made to guide operating/assessment model development</a:t>
            </a:r>
          </a:p>
          <a:p>
            <a:r>
              <a:rPr lang="en-US" dirty="0" smtClean="0"/>
              <a:t>Elasticity analysis and scenario analysis will be made for several variables to quantify the sensitivity of the O/A model</a:t>
            </a:r>
          </a:p>
          <a:p>
            <a:r>
              <a:rPr lang="en-US" dirty="0" smtClean="0"/>
              <a:t>Other identified hypothesis will be newly included and explored in the OM</a:t>
            </a:r>
          </a:p>
          <a:p>
            <a:r>
              <a:rPr lang="en-US" dirty="0" smtClean="0"/>
              <a:t>The results of these analysis will be used to develop a procedure for reporting to decision makers/stakeholders the relative degree of confidence that should be placed in various models.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The aim is to develop a step-wise generic process by which trust in the models can be measurably improved by including important uncertainties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Stakeholder beliefs and reservations are elicited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The list is analyzed and  prioritized according to consensus opinion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Key uncertainties are model tested/quantified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Results are communicated in such a way that it is clear to what extent all the factors that are deemed relevant by stakeholders are accounted for in model-based conclusions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29600" cy="732826"/>
          </a:xfrm>
        </p:spPr>
        <p:txBody>
          <a:bodyPr>
            <a:normAutofit fontScale="90000"/>
          </a:bodyPr>
          <a:lstStyle/>
          <a:p>
            <a:r>
              <a:rPr lang="en-GB" b="1" dirty="0" err="1" smtClean="0">
                <a:cs typeface="Arial" pitchFamily="34" charset="0"/>
              </a:rPr>
              <a:t>Bluefin</a:t>
            </a:r>
            <a:r>
              <a:rPr lang="en-GB" b="1" dirty="0" smtClean="0">
                <a:cs typeface="Arial" pitchFamily="34" charset="0"/>
              </a:rPr>
              <a:t> tuna: from identification to quantification of risks</a:t>
            </a:r>
            <a:endParaRPr lang="en-GB" b="1" dirty="0" smtClean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34" y="1291772"/>
            <a:ext cx="8400596" cy="521062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4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en-GB" sz="2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GB" sz="24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08660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BFT rebuilding plan stochastic projections </a:t>
            </a:r>
            <a:r>
              <a:rPr lang="en-GB" sz="2000" i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do not capture all the uncertainty </a:t>
            </a: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associated with assessment/management </a:t>
            </a:r>
          </a:p>
          <a:p>
            <a:pPr marL="708660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Modelled outcome is likely to be more optimistic than reality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4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Stakeholder based approach</a:t>
            </a:r>
            <a:r>
              <a:rPr lang="en-GB" sz="2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663575" lvl="1" indent="-342900">
              <a:buFont typeface="Wingdings" pitchFamily="2" charset="2"/>
              <a:buChar char="q"/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Visual tools to help ICCAT scientists negotiate a consensus</a:t>
            </a:r>
          </a:p>
          <a:p>
            <a:pPr marL="663575" lvl="1" indent="-342900">
              <a:buFont typeface="Wingdings" pitchFamily="2" charset="2"/>
              <a:buChar char="q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GB" sz="2000" i="1" dirty="0" smtClean="0">
                <a:latin typeface="Arial" pitchFamily="34" charset="0"/>
                <a:cs typeface="Arial" pitchFamily="34" charset="0"/>
              </a:rPr>
              <a:t>degree of consensus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among stakeholders</a:t>
            </a:r>
          </a:p>
          <a:p>
            <a:pPr marL="708660" lvl="1" indent="-342900"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Identify the main sources of uncertainty </a:t>
            </a:r>
          </a:p>
          <a:p>
            <a:pPr marL="708660" lvl="1" indent="-342900"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Provide preliminary quantification of relative importance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GB" sz="24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Model based approach</a:t>
            </a:r>
          </a:p>
          <a:p>
            <a:pPr marL="663575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Evaluate </a:t>
            </a: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uncertainty within an assessment </a:t>
            </a: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marL="663575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Elasticity </a:t>
            </a:r>
            <a:r>
              <a:rPr lang="en-US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analysis for continuous </a:t>
            </a:r>
            <a:r>
              <a:rPr lang="en-US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variables</a:t>
            </a:r>
          </a:p>
          <a:p>
            <a:pPr marL="663575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Specify scenarios for OM in MSE</a:t>
            </a:r>
            <a:endParaRPr lang="en-US" sz="2000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663575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GB" sz="2000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663575" lvl="1" indent="-342900" fontAlgn="auto">
              <a:spcAft>
                <a:spcPts val="0"/>
              </a:spcAft>
              <a:buNone/>
              <a:defRPr/>
            </a:pPr>
            <a:endParaRPr lang="en-GB" sz="1900" dirty="0" smtClean="0">
              <a:latin typeface="Arial" pitchFamily="34" charset="0"/>
              <a:cs typeface="Arial" pitchFamily="34" charset="0"/>
            </a:endParaRPr>
          </a:p>
          <a:p>
            <a:pPr marL="663575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GB" sz="1900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8" y="332656"/>
            <a:ext cx="9058962" cy="114676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b="1" dirty="0" smtClean="0">
                <a:cs typeface="Arial" pitchFamily="34" charset="0"/>
              </a:rPr>
              <a:t>Stakeholder </a:t>
            </a:r>
            <a:r>
              <a:rPr lang="en-GB" sz="3600" b="1" dirty="0" smtClean="0">
                <a:cs typeface="Arial" pitchFamily="34" charset="0"/>
              </a:rPr>
              <a:t>questionnaire</a:t>
            </a:r>
            <a:r>
              <a:rPr lang="en-GB" sz="3600" b="1" dirty="0" smtClean="0">
                <a:cs typeface="Arial" pitchFamily="34" charset="0"/>
              </a:rPr>
              <a:t/>
            </a:r>
            <a:br>
              <a:rPr lang="en-GB" sz="3600" b="1" dirty="0" smtClean="0">
                <a:cs typeface="Arial" pitchFamily="34" charset="0"/>
              </a:rPr>
            </a:br>
            <a:r>
              <a:rPr lang="en-GB" sz="3600" b="1" dirty="0" smtClean="0">
                <a:cs typeface="Arial" pitchFamily="34" charset="0"/>
              </a:rPr>
              <a:t>to elicit beliefs about uncertainties in three dimensions:</a:t>
            </a:r>
            <a:endParaRPr lang="en-GB" sz="2800" i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8882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GB" sz="2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GB" sz="2400" b="1" dirty="0" smtClean="0"/>
              <a:t>Importance of variable</a:t>
            </a:r>
            <a:r>
              <a:rPr lang="en-GB" sz="2400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GB" sz="2000" dirty="0" smtClean="0"/>
              <a:t>“How big is the potential impact on the success of achieving management objectives?” Minimal, Minor, Medium, Major, Massive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endParaRPr lang="en-GB" sz="2000" dirty="0" smtClean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GB" sz="2400" b="1" dirty="0" smtClean="0"/>
              <a:t>Available knowledge uncertainty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GB" sz="2000" dirty="0" smtClean="0"/>
              <a:t>“What is the scale of the knowledge uncertainty in the variable?”  Very Low, Low, Medium, High, Very High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endParaRPr lang="en-GB" sz="2000" dirty="0" smtClean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GB" sz="2400" b="1" dirty="0" smtClean="0"/>
              <a:t>Represented currently</a:t>
            </a:r>
            <a:r>
              <a:rPr lang="en-GB" sz="2400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GB" sz="2000" dirty="0" smtClean="0"/>
              <a:t>“</a:t>
            </a:r>
            <a:r>
              <a:rPr lang="en-GB" sz="2000" dirty="0" smtClean="0">
                <a:cs typeface="Arial" pitchFamily="34" charset="0"/>
              </a:rPr>
              <a:t>To what extent a given source of </a:t>
            </a:r>
            <a:r>
              <a:rPr lang="en-GB" sz="2000" i="1" dirty="0" smtClean="0">
                <a:cs typeface="Arial" pitchFamily="34" charset="0"/>
              </a:rPr>
              <a:t>uncertainty</a:t>
            </a:r>
            <a:r>
              <a:rPr lang="en-GB" sz="2000" dirty="0" smtClean="0">
                <a:cs typeface="Arial" pitchFamily="34" charset="0"/>
              </a:rPr>
              <a:t> is already taken into account in the assessment?” Very Well to Very Poorly Represented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endParaRPr lang="en-GB" sz="20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endParaRPr lang="en-GB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b="1" dirty="0" smtClean="0"/>
              <a:t>Visualisation:</a:t>
            </a:r>
            <a:r>
              <a:rPr lang="en-GB" sz="3600" dirty="0" smtClean="0"/>
              <a:t> </a:t>
            </a:r>
            <a:r>
              <a:rPr lang="en-GB" sz="2700" dirty="0" smtClean="0"/>
              <a:t>Colour and sizes provide a relative view, not linked to specific risk preferences/judgements </a:t>
            </a:r>
            <a:br>
              <a:rPr lang="en-GB" sz="2700" dirty="0" smtClean="0"/>
            </a:br>
            <a:endParaRPr lang="en-GB" sz="2700" dirty="0"/>
          </a:p>
        </p:txBody>
      </p:sp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4488" y="3125788"/>
            <a:ext cx="2589212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3" y="1685925"/>
            <a:ext cx="2528887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267744" y="1556792"/>
            <a:ext cx="3809801" cy="1440160"/>
            <a:chOff x="2228851" y="1051948"/>
            <a:chExt cx="3809801" cy="1440608"/>
          </a:xfrm>
        </p:grpSpPr>
        <p:sp>
          <p:nvSpPr>
            <p:cNvPr id="6" name="TextBox 22"/>
            <p:cNvSpPr txBox="1"/>
            <p:nvPr/>
          </p:nvSpPr>
          <p:spPr>
            <a:xfrm>
              <a:off x="2804915" y="1051948"/>
              <a:ext cx="3233737" cy="642517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/>
                <a:t>Size of bubble shows Uncertainty </a:t>
              </a:r>
              <a:r>
                <a:rPr lang="en-GB" sz="1400" dirty="0" smtClean="0"/>
                <a:t>rating.  This </a:t>
              </a:r>
              <a:r>
                <a:rPr lang="en-GB" sz="1400" dirty="0"/>
                <a:t>small bubbles denote Low </a:t>
              </a:r>
              <a:r>
                <a:rPr lang="en-GB" sz="1400" dirty="0" smtClean="0"/>
                <a:t>Uncertainty. </a:t>
              </a:r>
              <a:endParaRPr lang="en-GB" sz="1400" dirty="0"/>
            </a:p>
          </p:txBody>
        </p:sp>
        <p:cxnSp>
          <p:nvCxnSpPr>
            <p:cNvPr id="12" name="Straight Arrow Connector 11" descr="74f410d1-bbf8-4679-a1c4-ec77de6d61e6"/>
            <p:cNvCxnSpPr>
              <a:stCxn id="6" idx="1"/>
            </p:cNvCxnSpPr>
            <p:nvPr/>
          </p:nvCxnSpPr>
          <p:spPr>
            <a:xfrm flipH="1">
              <a:off x="2228851" y="1373207"/>
              <a:ext cx="576064" cy="1119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881438" y="2354263"/>
            <a:ext cx="2624137" cy="912812"/>
            <a:chOff x="3882046" y="2353891"/>
            <a:chExt cx="2623530" cy="913186"/>
          </a:xfrm>
        </p:grpSpPr>
        <p:cxnSp>
          <p:nvCxnSpPr>
            <p:cNvPr id="32" name="Straight Arrow Connector 31" descr="74f410d1-bbf8-4679-a1c4-ec77de6d61e6"/>
            <p:cNvCxnSpPr>
              <a:stCxn id="38" idx="2"/>
            </p:cNvCxnSpPr>
            <p:nvPr/>
          </p:nvCxnSpPr>
          <p:spPr>
            <a:xfrm rot="5400000">
              <a:off x="5035796" y="3108269"/>
              <a:ext cx="295396" cy="22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22"/>
            <p:cNvSpPr txBox="1"/>
            <p:nvPr/>
          </p:nvSpPr>
          <p:spPr>
            <a:xfrm>
              <a:off x="3882046" y="2353891"/>
              <a:ext cx="2623530" cy="61779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Larger bubbles denote higher levels of Uncertainty.</a:t>
              </a:r>
              <a:endParaRPr lang="en-GB" sz="1400" dirty="0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90525" y="2747963"/>
            <a:ext cx="3763963" cy="2357437"/>
            <a:chOff x="390525" y="2747963"/>
            <a:chExt cx="3763895" cy="2357437"/>
          </a:xfrm>
        </p:grpSpPr>
        <p:cxnSp>
          <p:nvCxnSpPr>
            <p:cNvPr id="7" name="Straight Arrow Connector 6" descr="93e12c98-87a5-4b73-bd52-c6c2429c718e"/>
            <p:cNvCxnSpPr>
              <a:stCxn id="8" idx="3"/>
              <a:endCxn id="4" idx="1"/>
            </p:cNvCxnSpPr>
            <p:nvPr/>
          </p:nvCxnSpPr>
          <p:spPr>
            <a:xfrm flipV="1">
              <a:off x="2354228" y="4222750"/>
              <a:ext cx="1800192" cy="303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35"/>
            <p:cNvSpPr txBox="1"/>
            <p:nvPr/>
          </p:nvSpPr>
          <p:spPr>
            <a:xfrm>
              <a:off x="390525" y="3948113"/>
              <a:ext cx="1963703" cy="1157287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This axis </a:t>
              </a:r>
              <a:r>
                <a:rPr lang="en-GB" sz="1400" dirty="0"/>
                <a:t>shows the Importance dimension on a scale of Minimal (Ml) to Massive (</a:t>
              </a:r>
              <a:r>
                <a:rPr lang="en-GB" sz="1400" dirty="0" err="1"/>
                <a:t>Mv</a:t>
              </a:r>
              <a:r>
                <a:rPr lang="en-GB" sz="1400" dirty="0" smtClean="0"/>
                <a:t>)</a:t>
              </a:r>
              <a:endParaRPr lang="en-GB" sz="1400" dirty="0"/>
            </a:p>
          </p:txBody>
        </p:sp>
        <p:cxnSp>
          <p:nvCxnSpPr>
            <p:cNvPr id="44" name="Straight Arrow Connector 43" descr="93e12c98-87a5-4b73-bd52-c6c2429c718e"/>
            <p:cNvCxnSpPr>
              <a:stCxn id="8" idx="1"/>
              <a:endCxn id="11" idx="1"/>
            </p:cNvCxnSpPr>
            <p:nvPr/>
          </p:nvCxnSpPr>
          <p:spPr>
            <a:xfrm rot="10800000" flipH="1">
              <a:off x="390525" y="2747963"/>
              <a:ext cx="90486" cy="177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971675" y="3800475"/>
            <a:ext cx="4972050" cy="2905125"/>
            <a:chOff x="1971675" y="3800475"/>
            <a:chExt cx="4972050" cy="2905125"/>
          </a:xfrm>
        </p:grpSpPr>
        <p:cxnSp>
          <p:nvCxnSpPr>
            <p:cNvPr id="9" name="Straight Arrow Connector 8" descr="1a47125f-7b47-46f8-b0f8-e55a31dd326c"/>
            <p:cNvCxnSpPr>
              <a:stCxn id="10" idx="0"/>
              <a:endCxn id="4" idx="2"/>
            </p:cNvCxnSpPr>
            <p:nvPr/>
          </p:nvCxnSpPr>
          <p:spPr>
            <a:xfrm rot="5400000" flipH="1" flipV="1">
              <a:off x="5319712" y="5391151"/>
              <a:ext cx="200025" cy="5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42"/>
            <p:cNvSpPr txBox="1"/>
            <p:nvPr/>
          </p:nvSpPr>
          <p:spPr>
            <a:xfrm>
              <a:off x="3840163" y="5519738"/>
              <a:ext cx="3103562" cy="1185862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This axis </a:t>
              </a:r>
              <a:r>
                <a:rPr lang="en-GB" sz="1400" dirty="0"/>
                <a:t>shows how well the variable (and its uncertainty) is represented in the current </a:t>
              </a:r>
              <a:r>
                <a:rPr lang="en-GB" sz="1400" dirty="0" smtClean="0"/>
                <a:t>assessment. </a:t>
              </a:r>
              <a:r>
                <a:rPr lang="en-GB" sz="1400" dirty="0"/>
                <a:t>Very Well Represented (VWR) to Very poorly represented or not at all (VPR)</a:t>
              </a:r>
            </a:p>
          </p:txBody>
        </p:sp>
        <p:cxnSp>
          <p:nvCxnSpPr>
            <p:cNvPr id="52" name="Straight Arrow Connector 51" descr="93e12c98-87a5-4b73-bd52-c6c2429c718e"/>
            <p:cNvCxnSpPr>
              <a:stCxn id="10" idx="1"/>
            </p:cNvCxnSpPr>
            <p:nvPr/>
          </p:nvCxnSpPr>
          <p:spPr>
            <a:xfrm rot="10800000">
              <a:off x="1971675" y="3800475"/>
              <a:ext cx="1868488" cy="2311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Extremes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625" y="1546225"/>
            <a:ext cx="2424113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8188" y="4398963"/>
            <a:ext cx="24574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57225" y="2124075"/>
            <a:ext cx="3379788" cy="1790700"/>
            <a:chOff x="657226" y="2123668"/>
            <a:chExt cx="3380202" cy="1790410"/>
          </a:xfrm>
        </p:grpSpPr>
        <p:sp>
          <p:nvSpPr>
            <p:cNvPr id="5" name="TextBox 54"/>
            <p:cNvSpPr txBox="1"/>
            <p:nvPr/>
          </p:nvSpPr>
          <p:spPr>
            <a:xfrm>
              <a:off x="657226" y="2123668"/>
              <a:ext cx="2435523" cy="179041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b="1" dirty="0" smtClean="0"/>
                <a:t>Lowest risk variable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Minimal importance; </a:t>
              </a:r>
              <a:r>
                <a:rPr lang="en-GB" sz="1400" dirty="0"/>
                <a:t>Very  well represented in the </a:t>
              </a:r>
              <a:r>
                <a:rPr lang="en-GB" sz="1400" dirty="0" smtClean="0"/>
                <a:t>assessment; Very </a:t>
              </a:r>
              <a:r>
                <a:rPr lang="en-GB" sz="1400" dirty="0"/>
                <a:t>low uncertainty. </a:t>
              </a:r>
              <a:r>
                <a:rPr lang="en-GB" sz="1400" dirty="0" smtClean="0"/>
                <a:t> Not </a:t>
              </a:r>
              <a:r>
                <a:rPr lang="en-GB" sz="1400" dirty="0"/>
                <a:t>a common case, we suspect! The Bubble occupies the </a:t>
              </a:r>
              <a:r>
                <a:rPr lang="en-GB" sz="1400" dirty="0" smtClean="0"/>
                <a:t>bottom-left </a:t>
              </a:r>
              <a:r>
                <a:rPr lang="en-GB" sz="1400" dirty="0"/>
                <a:t>green zone.</a:t>
              </a:r>
            </a:p>
          </p:txBody>
        </p:sp>
        <p:cxnSp>
          <p:nvCxnSpPr>
            <p:cNvPr id="7" name="Straight Arrow Connector 6" descr="ba67f2fa-2dc6-4f20-ab64-c0469462e706"/>
            <p:cNvCxnSpPr>
              <a:stCxn id="5" idx="3"/>
            </p:cNvCxnSpPr>
            <p:nvPr/>
          </p:nvCxnSpPr>
          <p:spPr>
            <a:xfrm flipV="1">
              <a:off x="3092749" y="2841102"/>
              <a:ext cx="944679" cy="177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541963" y="3457575"/>
            <a:ext cx="3297237" cy="1582738"/>
            <a:chOff x="5542672" y="3457170"/>
            <a:chExt cx="3296527" cy="1583181"/>
          </a:xfrm>
        </p:grpSpPr>
        <p:sp>
          <p:nvSpPr>
            <p:cNvPr id="6" name="TextBox 55"/>
            <p:cNvSpPr txBox="1"/>
            <p:nvPr/>
          </p:nvSpPr>
          <p:spPr>
            <a:xfrm>
              <a:off x="6350535" y="3457170"/>
              <a:ext cx="2488664" cy="1583181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b="1" dirty="0" smtClean="0"/>
                <a:t>Highest risk variable.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Massive importance; </a:t>
              </a:r>
              <a:r>
                <a:rPr lang="en-GB" sz="1400" dirty="0"/>
                <a:t>Very poorly represented in the </a:t>
              </a:r>
              <a:r>
                <a:rPr lang="en-GB" sz="1400" dirty="0" smtClean="0"/>
                <a:t>Assessment; </a:t>
              </a:r>
              <a:r>
                <a:rPr lang="en-GB" sz="1400" dirty="0"/>
                <a:t>High </a:t>
              </a:r>
              <a:r>
                <a:rPr lang="en-GB" sz="1400" dirty="0" smtClean="0"/>
                <a:t>uncertainty. </a:t>
              </a:r>
              <a:r>
                <a:rPr lang="en-GB" sz="1400" dirty="0"/>
                <a:t>A high priority variable. The Bubble occupies the upper-right red zone.</a:t>
              </a:r>
            </a:p>
          </p:txBody>
        </p:sp>
        <p:cxnSp>
          <p:nvCxnSpPr>
            <p:cNvPr id="8" name="Straight Arrow Connector 7" descr="83bcb2fd-0a26-4550-9e6c-4af77904ff41"/>
            <p:cNvCxnSpPr>
              <a:stCxn id="6" idx="1"/>
            </p:cNvCxnSpPr>
            <p:nvPr/>
          </p:nvCxnSpPr>
          <p:spPr>
            <a:xfrm rot="10800000" flipV="1">
              <a:off x="5542672" y="4249555"/>
              <a:ext cx="807863" cy="365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63272" cy="1714202"/>
          </a:xfrm>
        </p:spPr>
        <p:txBody>
          <a:bodyPr>
            <a:noAutofit/>
          </a:bodyPr>
          <a:lstStyle/>
          <a:p>
            <a:r>
              <a:rPr lang="en-GB" sz="3200" dirty="0" smtClean="0"/>
              <a:t>Examples of real results: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000" i="1" dirty="0" smtClean="0">
                <a:solidFill>
                  <a:schemeClr val="tx2"/>
                </a:solidFill>
              </a:rPr>
              <a:t>Environmentally driven recruitment variability and density dependence</a:t>
            </a:r>
            <a:r>
              <a:rPr lang="en-GB" sz="2800" dirty="0" smtClean="0"/>
              <a:t>  </a:t>
            </a:r>
            <a:br>
              <a:rPr lang="en-GB" sz="2800" dirty="0" smtClean="0"/>
            </a:br>
            <a:r>
              <a:rPr lang="en-GB" sz="2800" dirty="0" smtClean="0"/>
              <a:t>Fairly </a:t>
            </a:r>
            <a:r>
              <a:rPr lang="en-GB" sz="2800" b="1" dirty="0" smtClean="0"/>
              <a:t>Good </a:t>
            </a:r>
            <a:r>
              <a:rPr lang="en-GB" sz="2800" dirty="0" smtClean="0"/>
              <a:t>consensus on High Importance;</a:t>
            </a:r>
            <a:br>
              <a:rPr lang="en-GB" sz="2800" dirty="0" smtClean="0"/>
            </a:br>
            <a:r>
              <a:rPr lang="en-GB" sz="2800" dirty="0" smtClean="0"/>
              <a:t>Fairly </a:t>
            </a:r>
            <a:r>
              <a:rPr lang="en-GB" sz="2800" b="1" dirty="0" smtClean="0"/>
              <a:t>Good </a:t>
            </a:r>
            <a:r>
              <a:rPr lang="en-GB" sz="2800" dirty="0" smtClean="0"/>
              <a:t>consensus on  Uncertainty;</a:t>
            </a:r>
            <a:br>
              <a:rPr lang="en-GB" sz="2800" dirty="0" smtClean="0"/>
            </a:br>
            <a:r>
              <a:rPr lang="en-GB" sz="2800" dirty="0" smtClean="0"/>
              <a:t> Fairly </a:t>
            </a:r>
            <a:r>
              <a:rPr lang="en-GB" sz="2800" b="1" dirty="0" smtClean="0"/>
              <a:t>Good</a:t>
            </a:r>
            <a:r>
              <a:rPr lang="en-GB" sz="2800" dirty="0" smtClean="0"/>
              <a:t> consensus on Representation in current assessment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3672408" cy="271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35696" y="5949280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Black hoops: Scientists; </a:t>
            </a:r>
            <a:r>
              <a:rPr lang="en-GB" dirty="0" smtClean="0"/>
              <a:t> Green</a:t>
            </a:r>
            <a:r>
              <a:rPr lang="en-GB" dirty="0" smtClean="0"/>
              <a:t>: NGOs; </a:t>
            </a:r>
            <a:r>
              <a:rPr lang="en-GB" dirty="0" smtClean="0"/>
              <a:t> Blue</a:t>
            </a:r>
            <a:r>
              <a:rPr lang="en-GB" dirty="0" smtClean="0"/>
              <a:t>: Managers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63272" cy="1714202"/>
          </a:xfrm>
        </p:spPr>
        <p:txBody>
          <a:bodyPr>
            <a:noAutofit/>
          </a:bodyPr>
          <a:lstStyle/>
          <a:p>
            <a:r>
              <a:rPr lang="en-GB" sz="2000" i="1" dirty="0" smtClean="0">
                <a:solidFill>
                  <a:schemeClr val="tx2"/>
                </a:solidFill>
              </a:rPr>
              <a:t>Interactions with other species</a:t>
            </a:r>
            <a:r>
              <a:rPr lang="en-GB" sz="2400" dirty="0" smtClean="0"/>
              <a:t>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b="1" dirty="0" smtClean="0"/>
              <a:t>Poor </a:t>
            </a:r>
            <a:r>
              <a:rPr lang="en-GB" sz="2800" dirty="0" smtClean="0"/>
              <a:t>consensus on Importance;  </a:t>
            </a:r>
            <a:br>
              <a:rPr lang="en-GB" sz="2800" dirty="0" smtClean="0"/>
            </a:br>
            <a:r>
              <a:rPr lang="en-GB" sz="2800" b="1" dirty="0" smtClean="0"/>
              <a:t>Poor</a:t>
            </a:r>
            <a:r>
              <a:rPr lang="en-GB" sz="2800" dirty="0" smtClean="0"/>
              <a:t> consensus on Uncertainty;</a:t>
            </a:r>
            <a:br>
              <a:rPr lang="en-GB" sz="2800" dirty="0" smtClean="0"/>
            </a:br>
            <a:r>
              <a:rPr lang="en-GB" sz="2800" dirty="0" smtClean="0"/>
              <a:t> fairly </a:t>
            </a:r>
            <a:r>
              <a:rPr lang="en-GB" sz="2800" b="1" dirty="0" smtClean="0"/>
              <a:t>Good </a:t>
            </a:r>
            <a:r>
              <a:rPr lang="en-GB" sz="2800" dirty="0" smtClean="0"/>
              <a:t>consensus in Representation in current assessment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5949280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Black hoops: Scientists; Green: NGOs; Blue: Managers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3642144" cy="268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63272" cy="1714202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000" i="1" dirty="0" err="1" smtClean="0">
                <a:solidFill>
                  <a:schemeClr val="tx2"/>
                </a:solidFill>
              </a:rPr>
              <a:t>Stationarity</a:t>
            </a:r>
            <a:r>
              <a:rPr lang="en-GB" sz="2000" i="1" dirty="0" smtClean="0">
                <a:solidFill>
                  <a:schemeClr val="tx2"/>
                </a:solidFill>
              </a:rPr>
              <a:t>, cohort year effects, density dependence 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Good</a:t>
            </a:r>
            <a:r>
              <a:rPr lang="en-GB" sz="2800" dirty="0" smtClean="0"/>
              <a:t> consensus on Importance;</a:t>
            </a:r>
            <a:br>
              <a:rPr lang="en-GB" sz="2800" dirty="0" smtClean="0"/>
            </a:br>
            <a:r>
              <a:rPr lang="en-GB" sz="2800" dirty="0" smtClean="0"/>
              <a:t>  </a:t>
            </a:r>
            <a:r>
              <a:rPr lang="en-GB" sz="2800" b="1" dirty="0" smtClean="0"/>
              <a:t>Good</a:t>
            </a:r>
            <a:r>
              <a:rPr lang="en-GB" sz="2800" dirty="0" smtClean="0"/>
              <a:t> consensus on Uncertainty;</a:t>
            </a:r>
            <a:br>
              <a:rPr lang="en-GB" sz="2800" dirty="0" smtClean="0"/>
            </a:br>
            <a:r>
              <a:rPr lang="en-GB" sz="2800" dirty="0" smtClean="0"/>
              <a:t> </a:t>
            </a:r>
            <a:r>
              <a:rPr lang="en-GB" sz="2800" b="1" dirty="0" smtClean="0"/>
              <a:t>Poor</a:t>
            </a:r>
            <a:r>
              <a:rPr lang="en-GB" sz="2800" dirty="0" smtClean="0"/>
              <a:t> consensus in Representation in current assessment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5949280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Black hoops: Scientists; Green: NGOs; Blue: Managers 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3610313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900</Words>
  <Application>Microsoft Office PowerPoint</Application>
  <PresentationFormat>On-screen Show (4:3)</PresentationFormat>
  <Paragraphs>160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for Laurie </vt:lpstr>
      <vt:lpstr>Preliminary assessment of uncertainties in GBYP  </vt:lpstr>
      <vt:lpstr>Bluefin tuna: from identification to quantification of risks</vt:lpstr>
      <vt:lpstr>Stakeholder questionnaire to elicit beliefs about uncertainties in three dimensions:</vt:lpstr>
      <vt:lpstr>Visualisation: Colour and sizes provide a relative view, not linked to specific risk preferences/judgements  </vt:lpstr>
      <vt:lpstr>Extremes</vt:lpstr>
      <vt:lpstr>Examples of real results: Environmentally driven recruitment variability and density dependence   Fairly Good consensus on High Importance; Fairly Good consensus on  Uncertainty;  Fairly Good consensus on Representation in current assessment</vt:lpstr>
      <vt:lpstr>Interactions with other species  Poor consensus on Importance;   Poor consensus on Uncertainty;  fairly Good consensus in Representation in current assessment</vt:lpstr>
      <vt:lpstr> Stationarity, cohort year effects, density dependence  Good consensus on Importance;   Good consensus on Uncertainty;  Poor consensus in Representation in current assessment</vt:lpstr>
      <vt:lpstr>Risk attitudes of managers  No consensus in any dimension</vt:lpstr>
      <vt:lpstr>Prioritised list: Top 21 Uncertainties</vt:lpstr>
      <vt:lpstr>Massive importance 1 – Focus group consensus</vt:lpstr>
      <vt:lpstr>Massive importance 2 – Focus group consensus</vt:lpstr>
      <vt:lpstr>Major Importance (1) – Focus group consensus</vt:lpstr>
      <vt:lpstr>Major Importance (2) – Focus group consensus</vt:lpstr>
      <vt:lpstr>Major Importance (3) – Focus group consensus  </vt:lpstr>
      <vt:lpstr>Major Importance (4) – Focus group consensus  </vt:lpstr>
      <vt:lpstr>Major Importance (5) – Focus group consensus  </vt:lpstr>
      <vt:lpstr>Major Importance (6) – Focus group consensus  </vt:lpstr>
      <vt:lpstr>Plans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slides for Laurie</dc:title>
  <dc:creator>Adrian</dc:creator>
  <cp:lastModifiedBy>Adrian</cp:lastModifiedBy>
  <cp:revision>35</cp:revision>
  <dcterms:created xsi:type="dcterms:W3CDTF">2013-05-07T23:35:10Z</dcterms:created>
  <dcterms:modified xsi:type="dcterms:W3CDTF">2013-07-23T12:59:44Z</dcterms:modified>
</cp:coreProperties>
</file>