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03263"/>
    <a:srgbClr val="E6EBF0"/>
    <a:srgbClr val="BECDDC"/>
    <a:srgbClr val="FAFAFA"/>
    <a:srgbClr val="003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5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ocuments\Laurier\JDCC\Internaitonal\8\Finanicals_vOUTPU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326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59E-4EF1-BFC9-8754C5556FA1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59E-4EF1-BFC9-8754C5556FA1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59E-4EF1-BFC9-8754C5556FA1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59E-4EF1-BFC9-8754C5556FA1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59E-4EF1-BFC9-8754C5556FA1}"/>
              </c:ext>
            </c:extLst>
          </c:dPt>
          <c:dPt>
            <c:idx val="5"/>
            <c:invertIfNegative val="0"/>
            <c:bubble3D val="0"/>
            <c:spPr>
              <a:solidFill>
                <a:srgbClr val="00326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59E-4EF1-BFC9-8754C5556FA1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59E-4EF1-BFC9-8754C5556FA1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59E-4EF1-BFC9-8754C5556F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Output!$C$4:$C$9</c:f>
              <c:strCache>
                <c:ptCount val="6"/>
                <c:pt idx="0">
                  <c:v>FY 2018 EBITA</c:v>
                </c:pt>
                <c:pt idx="1">
                  <c:v>Organic</c:v>
                </c:pt>
                <c:pt idx="2">
                  <c:v>Coupling Production &amp; Sales</c:v>
                </c:pt>
                <c:pt idx="3">
                  <c:v>Licensing</c:v>
                </c:pt>
                <c:pt idx="4">
                  <c:v>R&amp;D</c:v>
                </c:pt>
                <c:pt idx="5">
                  <c:v>FY 2025 EBITA</c:v>
                </c:pt>
              </c:strCache>
            </c:strRef>
          </c:cat>
          <c:val>
            <c:numRef>
              <c:f>Output!$K$4:$K$9</c:f>
              <c:numCache>
                <c:formatCode>"$"\ #,##0;\("$"\ #,##0\);\-</c:formatCode>
                <c:ptCount val="6"/>
                <c:pt idx="0">
                  <c:v>8800</c:v>
                </c:pt>
                <c:pt idx="1">
                  <c:v>8800</c:v>
                </c:pt>
                <c:pt idx="2">
                  <c:v>10930.233417224499</c:v>
                </c:pt>
                <c:pt idx="3">
                  <c:v>12935.924259075331</c:v>
                </c:pt>
                <c:pt idx="4">
                  <c:v>12696.206025637615</c:v>
                </c:pt>
                <c:pt idx="5">
                  <c:v>12696.206025637615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59E-4EF1-BFC9-8754C5556FA1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6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459E-4EF1-BFC9-8754C5556FA1}"/>
              </c:ext>
            </c:extLst>
          </c:dPt>
          <c:dPt>
            <c:idx val="2"/>
            <c:invertIfNegative val="0"/>
            <c:bubble3D val="0"/>
            <c:spPr>
              <a:solidFill>
                <a:srgbClr val="006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459E-4EF1-BFC9-8754C5556FA1}"/>
              </c:ext>
            </c:extLst>
          </c:dPt>
          <c:dPt>
            <c:idx val="3"/>
            <c:invertIfNegative val="0"/>
            <c:bubble3D val="0"/>
            <c:spPr>
              <a:solidFill>
                <a:srgbClr val="006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459E-4EF1-BFC9-8754C5556FA1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459E-4EF1-BFC9-8754C5556FA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Output!$C$4:$C$9</c:f>
              <c:strCache>
                <c:ptCount val="6"/>
                <c:pt idx="0">
                  <c:v>FY 2018 EBITA</c:v>
                </c:pt>
                <c:pt idx="1">
                  <c:v>Organic</c:v>
                </c:pt>
                <c:pt idx="2">
                  <c:v>Coupling Production &amp; Sales</c:v>
                </c:pt>
                <c:pt idx="3">
                  <c:v>Licensing</c:v>
                </c:pt>
                <c:pt idx="4">
                  <c:v>R&amp;D</c:v>
                </c:pt>
                <c:pt idx="5">
                  <c:v>FY 2025 EBITA</c:v>
                </c:pt>
              </c:strCache>
            </c:strRef>
          </c:cat>
          <c:val>
            <c:numRef>
              <c:f>Output!$J$4:$J$9</c:f>
              <c:numCache>
                <c:formatCode>"$"\ #,##0;\("$"\ #,##0\);\-</c:formatCode>
                <c:ptCount val="6"/>
                <c:pt idx="1">
                  <c:v>2130.2334172244987</c:v>
                </c:pt>
                <c:pt idx="2">
                  <c:v>2005.690841850831</c:v>
                </c:pt>
                <c:pt idx="3">
                  <c:v>2311.8673395348837</c:v>
                </c:pt>
                <c:pt idx="4">
                  <c:v>2551.5855729725986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459E-4EF1-BFC9-8754C5556F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435468048"/>
        <c:axId val="435471000"/>
      </c:barChart>
      <c:catAx>
        <c:axId val="43546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471000"/>
        <c:crosses val="autoZero"/>
        <c:auto val="1"/>
        <c:lblAlgn val="ctr"/>
        <c:lblOffset val="100"/>
        <c:noMultiLvlLbl val="0"/>
      </c:catAx>
      <c:valAx>
        <c:axId val="435471000"/>
        <c:scaling>
          <c:orientation val="minMax"/>
        </c:scaling>
        <c:delete val="1"/>
        <c:axPos val="l"/>
        <c:numFmt formatCode="&quot;$&quot;\ #,##0;\(&quot;$&quot;\ #,##0\);\-" sourceLinked="1"/>
        <c:majorTickMark val="none"/>
        <c:minorTickMark val="none"/>
        <c:tickLblPos val="nextTo"/>
        <c:crossAx val="43546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0.10372</cdr:x>
      <cdr:y>0.08134</cdr:y>
    </cdr:from>
    <cdr:to>
      <cdr:x>0.10372</cdr:x>
      <cdr:y>0.41042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674FAA46-117B-4504-8575-68C83653CFB1}"/>
            </a:ext>
          </a:extLst>
        </cdr:cNvPr>
        <cdr:cNvCxnSpPr/>
      </cdr:nvCxnSpPr>
      <cdr:spPr>
        <a:xfrm xmlns:a="http://schemas.openxmlformats.org/drawingml/2006/main" flipV="1">
          <a:off x="467989" y="144009"/>
          <a:ext cx="0" cy="582611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ysClr val="windowText" lastClr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0.10372</cdr:x>
      <cdr:y>0.08134</cdr:y>
    </cdr:from>
    <cdr:to>
      <cdr:x>0.89515</cdr:x>
      <cdr:y>0.08134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4F663AA0-0CBB-49A4-990B-D7D3696D3DD2}"/>
            </a:ext>
          </a:extLst>
        </cdr:cNvPr>
        <cdr:cNvCxnSpPr/>
      </cdr:nvCxnSpPr>
      <cdr:spPr>
        <a:xfrm xmlns:a="http://schemas.openxmlformats.org/drawingml/2006/main">
          <a:off x="467989" y="144008"/>
          <a:ext cx="3570956" cy="0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A051-CE53-463C-B1A6-B534723C9681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64EE-26E7-4BCB-9907-83DA7C1A1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039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A051-CE53-463C-B1A6-B534723C9681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64EE-26E7-4BCB-9907-83DA7C1A1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865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A051-CE53-463C-B1A6-B534723C9681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64EE-26E7-4BCB-9907-83DA7C1A1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85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A051-CE53-463C-B1A6-B534723C9681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64EE-26E7-4BCB-9907-83DA7C1A1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553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A051-CE53-463C-B1A6-B534723C9681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64EE-26E7-4BCB-9907-83DA7C1A1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835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A051-CE53-463C-B1A6-B534723C9681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64EE-26E7-4BCB-9907-83DA7C1A1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81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A051-CE53-463C-B1A6-B534723C9681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64EE-26E7-4BCB-9907-83DA7C1A1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57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A051-CE53-463C-B1A6-B534723C9681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64EE-26E7-4BCB-9907-83DA7C1A1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26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A051-CE53-463C-B1A6-B534723C9681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64EE-26E7-4BCB-9907-83DA7C1A1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576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A051-CE53-463C-B1A6-B534723C9681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64EE-26E7-4BCB-9907-83DA7C1A1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99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A051-CE53-463C-B1A6-B534723C9681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64EE-26E7-4BCB-9907-83DA7C1A1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386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9A051-CE53-463C-B1A6-B534723C9681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E64EE-26E7-4BCB-9907-83DA7C1A1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168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8F42E9-1D77-48B3-847E-C208FE544CA3}"/>
              </a:ext>
            </a:extLst>
          </p:cNvPr>
          <p:cNvSpPr/>
          <p:nvPr/>
        </p:nvSpPr>
        <p:spPr>
          <a:xfrm>
            <a:off x="0" y="1"/>
            <a:ext cx="9144000" cy="547888"/>
          </a:xfrm>
          <a:prstGeom prst="rect">
            <a:avLst/>
          </a:prstGeom>
          <a:solidFill>
            <a:srgbClr val="0036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Cameron Auto Parts: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i="1" dirty="0">
                <a:latin typeface="Arial" panose="020B0604020202020204" pitchFamily="34" charset="0"/>
                <a:cs typeface="Arial" panose="020B0604020202020204" pitchFamily="34" charset="0"/>
              </a:rPr>
              <a:t>Coupling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current success with forward-thinking initiatives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206772-E628-4D5C-B669-8235F322D19F}"/>
              </a:ext>
            </a:extLst>
          </p:cNvPr>
          <p:cNvGrpSpPr/>
          <p:nvPr/>
        </p:nvGrpSpPr>
        <p:grpSpPr>
          <a:xfrm>
            <a:off x="1935537" y="4931809"/>
            <a:ext cx="7208463" cy="334177"/>
            <a:chOff x="1935537" y="4931809"/>
            <a:chExt cx="7208463" cy="33417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1AE79CA-250F-4488-920D-3630F42C3CB2}"/>
                </a:ext>
              </a:extLst>
            </p:cNvPr>
            <p:cNvSpPr/>
            <p:nvPr/>
          </p:nvSpPr>
          <p:spPr>
            <a:xfrm>
              <a:off x="1935537" y="4931809"/>
              <a:ext cx="7208462" cy="334177"/>
            </a:xfrm>
            <a:prstGeom prst="rect">
              <a:avLst/>
            </a:prstGeom>
            <a:solidFill>
              <a:srgbClr val="E6EBF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Impact:</a:t>
              </a:r>
              <a:r>
                <a:rPr lang="en-CA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Cycle funding from cash cow businesses to fund bigger expansion opportunities in R&amp;D</a:t>
              </a:r>
              <a:endParaRPr lang="en-C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C0FCB8F-C3FF-40DD-8730-D22FBEF0522E}"/>
                </a:ext>
              </a:extLst>
            </p:cNvPr>
            <p:cNvCxnSpPr/>
            <p:nvPr/>
          </p:nvCxnSpPr>
          <p:spPr>
            <a:xfrm>
              <a:off x="1935538" y="5265986"/>
              <a:ext cx="7208462" cy="0"/>
            </a:xfrm>
            <a:prstGeom prst="line">
              <a:avLst/>
            </a:prstGeom>
            <a:ln w="12700">
              <a:solidFill>
                <a:srgbClr val="BECD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E3DD026-42FF-4621-B090-B2D3A7E5C416}"/>
              </a:ext>
            </a:extLst>
          </p:cNvPr>
          <p:cNvGrpSpPr/>
          <p:nvPr/>
        </p:nvGrpSpPr>
        <p:grpSpPr>
          <a:xfrm>
            <a:off x="1933303" y="1615434"/>
            <a:ext cx="2331032" cy="3204748"/>
            <a:chOff x="464695" y="2350624"/>
            <a:chExt cx="2585803" cy="186910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27F633-87B9-4408-9ACD-F9E387CAECE2}"/>
                </a:ext>
              </a:extLst>
            </p:cNvPr>
            <p:cNvSpPr/>
            <p:nvPr/>
          </p:nvSpPr>
          <p:spPr>
            <a:xfrm>
              <a:off x="464695" y="2630774"/>
              <a:ext cx="2585803" cy="1588954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52976D2-0657-425B-938F-ED520302933C}"/>
                </a:ext>
              </a:extLst>
            </p:cNvPr>
            <p:cNvCxnSpPr>
              <a:cxnSpLocks/>
            </p:cNvCxnSpPr>
            <p:nvPr/>
          </p:nvCxnSpPr>
          <p:spPr>
            <a:xfrm>
              <a:off x="464695" y="2630774"/>
              <a:ext cx="25858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4D210F-BCA1-402B-8331-D415CCE37958}"/>
                </a:ext>
              </a:extLst>
            </p:cNvPr>
            <p:cNvSpPr txBox="1"/>
            <p:nvPr/>
          </p:nvSpPr>
          <p:spPr>
            <a:xfrm>
              <a:off x="464695" y="2350624"/>
              <a:ext cx="2585802" cy="179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Bucket 1 </a:t>
              </a:r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explanation in small text</a:t>
              </a:r>
              <a:endParaRPr lang="en-CA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E3DD026-42FF-4621-B090-B2D3A7E5C416}"/>
              </a:ext>
            </a:extLst>
          </p:cNvPr>
          <p:cNvGrpSpPr/>
          <p:nvPr/>
        </p:nvGrpSpPr>
        <p:grpSpPr>
          <a:xfrm>
            <a:off x="4336122" y="1615434"/>
            <a:ext cx="2331032" cy="3204752"/>
            <a:chOff x="464695" y="2350622"/>
            <a:chExt cx="2585803" cy="186910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B27F633-87B9-4408-9ACD-F9E387CAECE2}"/>
                </a:ext>
              </a:extLst>
            </p:cNvPr>
            <p:cNvSpPr/>
            <p:nvPr/>
          </p:nvSpPr>
          <p:spPr>
            <a:xfrm>
              <a:off x="464695" y="2630774"/>
              <a:ext cx="2585803" cy="1588954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2976D2-0657-425B-938F-ED520302933C}"/>
                </a:ext>
              </a:extLst>
            </p:cNvPr>
            <p:cNvCxnSpPr>
              <a:cxnSpLocks/>
            </p:cNvCxnSpPr>
            <p:nvPr/>
          </p:nvCxnSpPr>
          <p:spPr>
            <a:xfrm>
              <a:off x="464695" y="2630774"/>
              <a:ext cx="25858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4D210F-BCA1-402B-8331-D415CCE37958}"/>
                </a:ext>
              </a:extLst>
            </p:cNvPr>
            <p:cNvSpPr txBox="1"/>
            <p:nvPr/>
          </p:nvSpPr>
          <p:spPr>
            <a:xfrm>
              <a:off x="464695" y="2350622"/>
              <a:ext cx="2585802" cy="179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Bucket 2</a:t>
              </a:r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 explanation in small text</a:t>
              </a:r>
              <a:endParaRPr lang="en-CA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E3DD026-42FF-4621-B090-B2D3A7E5C416}"/>
              </a:ext>
            </a:extLst>
          </p:cNvPr>
          <p:cNvGrpSpPr/>
          <p:nvPr/>
        </p:nvGrpSpPr>
        <p:grpSpPr>
          <a:xfrm>
            <a:off x="6738939" y="1615433"/>
            <a:ext cx="2331032" cy="3200152"/>
            <a:chOff x="464695" y="2353305"/>
            <a:chExt cx="2585803" cy="186642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B27F633-87B9-4408-9ACD-F9E387CAECE2}"/>
                </a:ext>
              </a:extLst>
            </p:cNvPr>
            <p:cNvSpPr/>
            <p:nvPr/>
          </p:nvSpPr>
          <p:spPr>
            <a:xfrm>
              <a:off x="464695" y="2630774"/>
              <a:ext cx="2585803" cy="1588954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52976D2-0657-425B-938F-ED520302933C}"/>
                </a:ext>
              </a:extLst>
            </p:cNvPr>
            <p:cNvCxnSpPr>
              <a:cxnSpLocks/>
            </p:cNvCxnSpPr>
            <p:nvPr/>
          </p:nvCxnSpPr>
          <p:spPr>
            <a:xfrm>
              <a:off x="464695" y="2630774"/>
              <a:ext cx="25858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24D210F-BCA1-402B-8331-D415CCE37958}"/>
                </a:ext>
              </a:extLst>
            </p:cNvPr>
            <p:cNvSpPr txBox="1"/>
            <p:nvPr/>
          </p:nvSpPr>
          <p:spPr>
            <a:xfrm>
              <a:off x="464695" y="2353305"/>
              <a:ext cx="2585802" cy="179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Bucket 3 </a:t>
              </a:r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explanation in small text</a:t>
              </a:r>
              <a:endParaRPr lang="en-CA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-1" y="563605"/>
            <a:ext cx="1861515" cy="6294396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blurRad="508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1931440" y="573021"/>
            <a:ext cx="72106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>
                <a:latin typeface="Arial" panose="020B0604020202020204" pitchFamily="34" charset="0"/>
                <a:cs typeface="Arial" panose="020B0604020202020204" pitchFamily="34" charset="0"/>
              </a:rPr>
              <a:t>In the increasingly crowded and standardized automotive parts and coupling markets, CAP needs to:</a:t>
            </a:r>
            <a:br>
              <a:rPr lang="en-CA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050" b="1" dirty="0">
                <a:solidFill>
                  <a:srgbClr val="003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en-CA" sz="1050" dirty="0">
                <a:latin typeface="Arial" panose="020B0604020202020204" pitchFamily="34" charset="0"/>
                <a:cs typeface="Arial" panose="020B0604020202020204" pitchFamily="34" charset="0"/>
              </a:rPr>
              <a:t>identify a new </a:t>
            </a:r>
            <a:r>
              <a:rPr lang="en-CA" sz="1050" b="1" dirty="0">
                <a:solidFill>
                  <a:srgbClr val="003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of long-term revenue growth </a:t>
            </a:r>
            <a:r>
              <a:rPr lang="en-CA" sz="105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CA" sz="1050" b="1" dirty="0">
                <a:solidFill>
                  <a:srgbClr val="003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invest internally </a:t>
            </a:r>
            <a:r>
              <a:rPr lang="en-CA" sz="1050" dirty="0">
                <a:latin typeface="Arial" panose="020B0604020202020204" pitchFamily="34" charset="0"/>
                <a:cs typeface="Arial" panose="020B0604020202020204" pitchFamily="34" charset="0"/>
              </a:rPr>
              <a:t>to be able to capitalize on it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018D91-B85D-43AB-9A2E-C55CC8C51F43}"/>
              </a:ext>
            </a:extLst>
          </p:cNvPr>
          <p:cNvGrpSpPr/>
          <p:nvPr/>
        </p:nvGrpSpPr>
        <p:grpSpPr>
          <a:xfrm>
            <a:off x="-1" y="1380792"/>
            <a:ext cx="1861514" cy="1022145"/>
            <a:chOff x="-1" y="1486803"/>
            <a:chExt cx="1861514" cy="1022145"/>
          </a:xfrm>
        </p:grpSpPr>
        <p:sp>
          <p:nvSpPr>
            <p:cNvPr id="6" name="TextBox 5"/>
            <p:cNvSpPr txBox="1"/>
            <p:nvPr/>
          </p:nvSpPr>
          <p:spPr>
            <a:xfrm>
              <a:off x="-1" y="1908784"/>
              <a:ext cx="186151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dirty="0">
                  <a:latin typeface="Arial" panose="020B0604020202020204" pitchFamily="34" charset="0"/>
                  <a:cs typeface="Arial" panose="020B0604020202020204" pitchFamily="34" charset="0"/>
                </a:rPr>
                <a:t>2009 -2012 profit increase is </a:t>
              </a:r>
              <a:r>
                <a:rPr lang="en-CA" sz="11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due to </a:t>
              </a:r>
              <a:r>
                <a:rPr lang="en-CA" sz="1100" b="1" i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recovery</a:t>
              </a:r>
              <a:r>
                <a:rPr lang="en-CA" sz="11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CA" sz="1100" dirty="0">
                  <a:latin typeface="Arial" panose="020B0604020202020204" pitchFamily="34" charset="0"/>
                  <a:cs typeface="Arial" panose="020B0604020202020204" pitchFamily="34" charset="0"/>
                </a:rPr>
                <a:t>rather than attractive growth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756" y="1486803"/>
              <a:ext cx="360000" cy="360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11E6D1-20D1-48DE-989A-1AFFB04C4477}"/>
              </a:ext>
            </a:extLst>
          </p:cNvPr>
          <p:cNvGrpSpPr/>
          <p:nvPr/>
        </p:nvGrpSpPr>
        <p:grpSpPr>
          <a:xfrm>
            <a:off x="-1" y="3157067"/>
            <a:ext cx="1861514" cy="1172120"/>
            <a:chOff x="-1" y="3150467"/>
            <a:chExt cx="1861514" cy="1172120"/>
          </a:xfrm>
        </p:grpSpPr>
        <p:sp>
          <p:nvSpPr>
            <p:cNvPr id="50" name="TextBox 49"/>
            <p:cNvSpPr txBox="1"/>
            <p:nvPr/>
          </p:nvSpPr>
          <p:spPr>
            <a:xfrm>
              <a:off x="-1" y="3553146"/>
              <a:ext cx="186151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dirty="0">
                  <a:latin typeface="Arial" panose="020B0604020202020204" pitchFamily="34" charset="0"/>
                  <a:cs typeface="Arial" panose="020B0604020202020204" pitchFamily="34" charset="0"/>
                </a:rPr>
                <a:t>Couplings will grow reliably for ~5 years, but </a:t>
              </a:r>
              <a:r>
                <a:rPr lang="en-CA" sz="11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stagnate </a:t>
              </a:r>
              <a:r>
                <a:rPr lang="en-CA" sz="1100" dirty="0">
                  <a:latin typeface="Arial" panose="020B0604020202020204" pitchFamily="34" charset="0"/>
                  <a:cs typeface="Arial" panose="020B0604020202020204" pitchFamily="34" charset="0"/>
                </a:rPr>
                <a:t>as electronic motors/vehicles take over</a:t>
              </a: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756" y="3150467"/>
              <a:ext cx="360000" cy="3600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AAE71D-4365-4CE9-939C-6545F73B1239}"/>
              </a:ext>
            </a:extLst>
          </p:cNvPr>
          <p:cNvGrpSpPr/>
          <p:nvPr/>
        </p:nvGrpSpPr>
        <p:grpSpPr>
          <a:xfrm>
            <a:off x="-1" y="5083318"/>
            <a:ext cx="1861514" cy="1211078"/>
            <a:chOff x="-1" y="5211659"/>
            <a:chExt cx="1861514" cy="1211078"/>
          </a:xfrm>
        </p:grpSpPr>
        <p:sp>
          <p:nvSpPr>
            <p:cNvPr id="56" name="TextBox 55"/>
            <p:cNvSpPr txBox="1"/>
            <p:nvPr/>
          </p:nvSpPr>
          <p:spPr>
            <a:xfrm>
              <a:off x="-1" y="5653296"/>
              <a:ext cx="186151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dirty="0">
                  <a:latin typeface="Arial" panose="020B0604020202020204" pitchFamily="34" charset="0"/>
                  <a:cs typeface="Arial" panose="020B0604020202020204" pitchFamily="34" charset="0"/>
                </a:rPr>
                <a:t>While at $400k cash today, CAP is </a:t>
              </a:r>
              <a:r>
                <a:rPr lang="en-CA" sz="11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well-positioned to take on ~$15M debt </a:t>
              </a:r>
              <a:r>
                <a:rPr lang="en-CA" sz="1100" dirty="0">
                  <a:latin typeface="Arial" panose="020B0604020202020204" pitchFamily="34" charset="0"/>
                  <a:cs typeface="Arial" panose="020B0604020202020204" pitchFamily="34" charset="0"/>
                </a:rPr>
                <a:t>to fund expansion efforts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756" y="5211659"/>
              <a:ext cx="360000" cy="360000"/>
            </a:xfrm>
            <a:prstGeom prst="rect">
              <a:avLst/>
            </a:prstGeom>
          </p:spPr>
        </p:pic>
      </p:grpSp>
      <p:sp>
        <p:nvSpPr>
          <p:cNvPr id="60" name="Isosceles Triangle 59"/>
          <p:cNvSpPr/>
          <p:nvPr/>
        </p:nvSpPr>
        <p:spPr>
          <a:xfrm rot="10800000">
            <a:off x="325518" y="4655344"/>
            <a:ext cx="1201479" cy="127591"/>
          </a:xfrm>
          <a:prstGeom prst="triangle">
            <a:avLst/>
          </a:prstGeom>
          <a:solidFill>
            <a:srgbClr val="E6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1EE9531-43A7-450F-A4C1-CBACA154095C}"/>
              </a:ext>
            </a:extLst>
          </p:cNvPr>
          <p:cNvGrpSpPr/>
          <p:nvPr/>
        </p:nvGrpSpPr>
        <p:grpSpPr>
          <a:xfrm>
            <a:off x="4540102" y="5403312"/>
            <a:ext cx="4226421" cy="1469137"/>
            <a:chOff x="7329937" y="4839089"/>
            <a:chExt cx="9024078" cy="3555311"/>
          </a:xfrm>
        </p:grpSpPr>
        <p:graphicFrame>
          <p:nvGraphicFramePr>
            <p:cNvPr id="78" name="Chart 77">
              <a:extLst>
                <a:ext uri="{FF2B5EF4-FFF2-40B4-BE49-F238E27FC236}">
                  <a16:creationId xmlns:a16="http://schemas.microsoft.com/office/drawing/2014/main" id="{336C7C9C-4E98-4747-92A9-80D04B971AF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36984914"/>
                </p:ext>
              </p:extLst>
            </p:nvPr>
          </p:nvGraphicFramePr>
          <p:xfrm>
            <a:off x="7329937" y="4853522"/>
            <a:ext cx="9024078" cy="35408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446E4BC-D587-4DF0-AA5F-8921EA0F04BE}"/>
                </a:ext>
              </a:extLst>
            </p:cNvPr>
            <p:cNvCxnSpPr/>
            <p:nvPr/>
          </p:nvCxnSpPr>
          <p:spPr>
            <a:xfrm>
              <a:off x="15407825" y="5142798"/>
              <a:ext cx="0" cy="743924"/>
            </a:xfrm>
            <a:prstGeom prst="straightConnector1">
              <a:avLst/>
            </a:prstGeom>
            <a:ln w="9525"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8CE8CB4-9961-42FA-81EF-A82F2ABB5935}"/>
                </a:ext>
              </a:extLst>
            </p:cNvPr>
            <p:cNvSpPr/>
            <p:nvPr/>
          </p:nvSpPr>
          <p:spPr>
            <a:xfrm>
              <a:off x="10549619" y="4839089"/>
              <a:ext cx="2584710" cy="41398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CA" sz="8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Increase of ~$4M</a:t>
              </a:r>
              <a:r>
                <a:rPr lang="en-CA" sz="800" baseline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(44%)</a:t>
              </a:r>
              <a:endParaRPr lang="en-CA" sz="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022C862-C2F3-42FF-9868-0F8178B5610A}"/>
              </a:ext>
            </a:extLst>
          </p:cNvPr>
          <p:cNvSpPr txBox="1"/>
          <p:nvPr/>
        </p:nvSpPr>
        <p:spPr>
          <a:xfrm>
            <a:off x="1933303" y="5415718"/>
            <a:ext cx="2606799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en-CA" sz="900" dirty="0">
                <a:latin typeface="Arial" panose="020B0604020202020204" pitchFamily="34" charset="0"/>
                <a:cs typeface="Arial" panose="020B0604020202020204" pitchFamily="34" charset="0"/>
              </a:rPr>
              <a:t>A strong </a:t>
            </a:r>
            <a:r>
              <a:rPr lang="en-CA" sz="900" b="1" dirty="0">
                <a:solidFill>
                  <a:srgbClr val="003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in EBITA </a:t>
            </a:r>
            <a:r>
              <a:rPr lang="en-CA" sz="900" dirty="0">
                <a:latin typeface="Arial" panose="020B0604020202020204" pitchFamily="34" charset="0"/>
                <a:cs typeface="Arial" panose="020B0604020202020204" pitchFamily="34" charset="0"/>
              </a:rPr>
              <a:t>over 7 years </a:t>
            </a:r>
          </a:p>
          <a:p>
            <a:pPr>
              <a:spcBef>
                <a:spcPts val="300"/>
              </a:spcBef>
            </a:pPr>
            <a:endParaRPr lang="en-CA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en-CA" sz="900" dirty="0">
                <a:latin typeface="Arial" panose="020B0604020202020204" pitchFamily="34" charset="0"/>
                <a:cs typeface="Arial" panose="020B0604020202020204" pitchFamily="34" charset="0"/>
              </a:rPr>
              <a:t>R&amp;D business model positioning company for </a:t>
            </a:r>
            <a:r>
              <a:rPr lang="en-CA" sz="900" b="1" dirty="0">
                <a:solidFill>
                  <a:srgbClr val="003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long-term sustainable growth</a:t>
            </a:r>
          </a:p>
          <a:p>
            <a:pPr>
              <a:spcBef>
                <a:spcPts val="300"/>
              </a:spcBef>
            </a:pPr>
            <a:endParaRPr lang="en-CA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en-CA" sz="900" b="1" dirty="0">
                <a:solidFill>
                  <a:srgbClr val="003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R&amp;D covered by cash-cow products </a:t>
            </a:r>
            <a:r>
              <a:rPr lang="en-CA" sz="900" dirty="0">
                <a:latin typeface="Arial" panose="020B0604020202020204" pitchFamily="34" charset="0"/>
                <a:cs typeface="Arial" panose="020B0604020202020204" pitchFamily="34" charset="0"/>
              </a:rPr>
              <a:t>such as licensing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A18BE0-D3E5-40AE-BBFC-22C0AE28BAAF}"/>
              </a:ext>
            </a:extLst>
          </p:cNvPr>
          <p:cNvGrpSpPr/>
          <p:nvPr/>
        </p:nvGrpSpPr>
        <p:grpSpPr>
          <a:xfrm>
            <a:off x="-1" y="600344"/>
            <a:ext cx="1861514" cy="334178"/>
            <a:chOff x="-1" y="966104"/>
            <a:chExt cx="1861514" cy="33417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75AFE48-E699-4510-AE60-35C7C3928C7C}"/>
                </a:ext>
              </a:extLst>
            </p:cNvPr>
            <p:cNvGrpSpPr/>
            <p:nvPr/>
          </p:nvGrpSpPr>
          <p:grpSpPr>
            <a:xfrm>
              <a:off x="-1" y="966104"/>
              <a:ext cx="1861514" cy="334178"/>
              <a:chOff x="464695" y="966866"/>
              <a:chExt cx="8349521" cy="232347"/>
            </a:xfrm>
            <a:no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1AE79CA-250F-4488-920D-3630F42C3CB2}"/>
                  </a:ext>
                </a:extLst>
              </p:cNvPr>
              <p:cNvSpPr/>
              <p:nvPr/>
            </p:nvSpPr>
            <p:spPr>
              <a:xfrm>
                <a:off x="464695" y="966866"/>
                <a:ext cx="8349521" cy="2323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Context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C0FCB8F-C3FF-40DD-8730-D22FBEF0522E}"/>
                  </a:ext>
                </a:extLst>
              </p:cNvPr>
              <p:cNvCxnSpPr/>
              <p:nvPr/>
            </p:nvCxnSpPr>
            <p:spPr>
              <a:xfrm>
                <a:off x="464695" y="1199213"/>
                <a:ext cx="8349521" cy="0"/>
              </a:xfrm>
              <a:prstGeom prst="line">
                <a:avLst/>
              </a:prstGeom>
              <a:grpFill/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AE17639-CF27-446E-8EB0-FAAF4204B752}"/>
                </a:ext>
              </a:extLst>
            </p:cNvPr>
            <p:cNvCxnSpPr>
              <a:cxnSpLocks/>
            </p:cNvCxnSpPr>
            <p:nvPr/>
          </p:nvCxnSpPr>
          <p:spPr>
            <a:xfrm>
              <a:off x="180205" y="1271116"/>
              <a:ext cx="156763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3BA138A-474B-4382-B2D7-FF85B00C5015}"/>
              </a:ext>
            </a:extLst>
          </p:cNvPr>
          <p:cNvGrpSpPr/>
          <p:nvPr/>
        </p:nvGrpSpPr>
        <p:grpSpPr>
          <a:xfrm>
            <a:off x="1931440" y="1015193"/>
            <a:ext cx="7212559" cy="334177"/>
            <a:chOff x="1931440" y="1015193"/>
            <a:chExt cx="7212559" cy="3341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AE79CA-250F-4488-920D-3630F42C3CB2}"/>
                </a:ext>
              </a:extLst>
            </p:cNvPr>
            <p:cNvSpPr/>
            <p:nvPr/>
          </p:nvSpPr>
          <p:spPr>
            <a:xfrm>
              <a:off x="1935537" y="1015193"/>
              <a:ext cx="7208462" cy="334177"/>
            </a:xfrm>
            <a:prstGeom prst="rect">
              <a:avLst/>
            </a:prstGeom>
            <a:solidFill>
              <a:srgbClr val="E6EBF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Solutions:</a:t>
              </a:r>
              <a:r>
                <a:rPr lang="en-CA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Bucket 1, bucket 2, bucket 3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905B275-874A-4E7F-8558-CA264217C24F}"/>
                </a:ext>
              </a:extLst>
            </p:cNvPr>
            <p:cNvCxnSpPr/>
            <p:nvPr/>
          </p:nvCxnSpPr>
          <p:spPr>
            <a:xfrm>
              <a:off x="1931440" y="1349369"/>
              <a:ext cx="7208462" cy="0"/>
            </a:xfrm>
            <a:prstGeom prst="line">
              <a:avLst/>
            </a:prstGeom>
            <a:ln w="12700">
              <a:solidFill>
                <a:srgbClr val="BECD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391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162</Words>
  <Application>Microsoft Office PowerPoint</Application>
  <PresentationFormat>Letter Paper (8.5x11 in)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roytman</dc:creator>
  <cp:lastModifiedBy>Ruslan Nikolaev</cp:lastModifiedBy>
  <cp:revision>21</cp:revision>
  <dcterms:created xsi:type="dcterms:W3CDTF">2019-01-11T18:36:59Z</dcterms:created>
  <dcterms:modified xsi:type="dcterms:W3CDTF">2019-02-04T00:27:18Z</dcterms:modified>
</cp:coreProperties>
</file>