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340864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 múltiple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Python existe herencia múltiple, es decir, una clase puede heredar de varias a la vez.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95465"/>
            <a:ext cx="4011621" cy="30677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69280" y="2855742"/>
            <a:ext cx="4867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cocodrilo hereda el mismo método por parte de las dos superclases.</a:t>
            </a:r>
          </a:p>
          <a:p>
            <a:r>
              <a:rPr lang="es-ES" dirty="0"/>
              <a:t>En esta ocasión, el método desplazar del objeto </a:t>
            </a:r>
            <a:r>
              <a:rPr lang="es-ES"/>
              <a:t>cocodrilo corresponde </a:t>
            </a:r>
            <a:r>
              <a:rPr lang="es-ES" dirty="0"/>
              <a:t>a la superclase Terrestre, ya que es de la que primero hereda, y la segunda no </a:t>
            </a:r>
            <a:r>
              <a:rPr lang="es-ES" dirty="0" err="1"/>
              <a:t>sobreescribe</a:t>
            </a:r>
            <a:r>
              <a:rPr lang="es-ES" dirty="0"/>
              <a:t> dicho método.</a:t>
            </a:r>
          </a:p>
        </p:txBody>
      </p:sp>
    </p:spTree>
    <p:extLst>
      <p:ext uri="{BB962C8B-B14F-4D97-AF65-F5344CB8AC3E}">
        <p14:creationId xmlns:p14="http://schemas.microsoft.com/office/powerpoint/2010/main" val="159094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603513"/>
            <a:ext cx="9720071" cy="4705847"/>
          </a:xfrm>
        </p:spPr>
        <p:txBody>
          <a:bodyPr>
            <a:normAutofit/>
          </a:bodyPr>
          <a:lstStyle/>
          <a:p>
            <a:r>
              <a:rPr lang="es-ES" dirty="0"/>
              <a:t>Todos los objetos en Python tienen un tipo y unos métodos y propiedades asociados: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type</a:t>
            </a:r>
            <a:r>
              <a:rPr lang="es-ES" dirty="0"/>
              <a:t>(dato) se muestra su tipo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dir</a:t>
            </a:r>
            <a:r>
              <a:rPr lang="es-ES" dirty="0"/>
              <a:t>(objeto) se muestran todos sus métodos y atributos.</a:t>
            </a:r>
          </a:p>
          <a:p>
            <a:r>
              <a:rPr lang="es-ES" dirty="0"/>
              <a:t>La siguiente salida representa un </a:t>
            </a:r>
            <a:r>
              <a:rPr lang="es-ES" dirty="0" err="1"/>
              <a:t>dir</a:t>
            </a:r>
            <a:r>
              <a:rPr lang="es-ES" dirty="0"/>
              <a:t> sobre una variable de tipo cadena: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24128" y="3220278"/>
            <a:ext cx="9720072" cy="262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['__</a:t>
            </a:r>
            <a:r>
              <a:rPr lang="es-ES" dirty="0" err="1"/>
              <a:t>add</a:t>
            </a:r>
            <a:r>
              <a:rPr lang="es-ES" dirty="0"/>
              <a:t>__', '__</a:t>
            </a:r>
            <a:r>
              <a:rPr lang="es-ES" dirty="0" err="1"/>
              <a:t>class</a:t>
            </a:r>
            <a:r>
              <a:rPr lang="es-ES" dirty="0"/>
              <a:t>__', '__</a:t>
            </a:r>
            <a:r>
              <a:rPr lang="es-ES" dirty="0" err="1"/>
              <a:t>contains</a:t>
            </a:r>
            <a:r>
              <a:rPr lang="es-ES" dirty="0"/>
              <a:t>__', '__</a:t>
            </a:r>
            <a:r>
              <a:rPr lang="es-ES" dirty="0" err="1"/>
              <a:t>delattr</a:t>
            </a:r>
            <a:r>
              <a:rPr lang="es-ES" dirty="0"/>
              <a:t>__', '__</a:t>
            </a:r>
            <a:r>
              <a:rPr lang="es-ES" dirty="0" err="1"/>
              <a:t>dir</a:t>
            </a:r>
            <a:r>
              <a:rPr lang="es-ES" dirty="0"/>
              <a:t>__', '__</a:t>
            </a:r>
            <a:r>
              <a:rPr lang="es-ES" dirty="0" err="1"/>
              <a:t>doc</a:t>
            </a:r>
            <a:r>
              <a:rPr lang="es-ES" dirty="0"/>
              <a:t>__', '__</a:t>
            </a:r>
            <a:r>
              <a:rPr lang="es-ES" dirty="0" err="1"/>
              <a:t>eq</a:t>
            </a:r>
            <a:r>
              <a:rPr lang="es-ES" dirty="0"/>
              <a:t>__', '__</a:t>
            </a:r>
            <a:r>
              <a:rPr lang="es-ES" dirty="0" err="1"/>
              <a:t>format</a:t>
            </a:r>
            <a:r>
              <a:rPr lang="es-ES" dirty="0"/>
              <a:t>__', '__ge__', '__</a:t>
            </a:r>
            <a:r>
              <a:rPr lang="es-ES" dirty="0" err="1"/>
              <a:t>getattribute</a:t>
            </a:r>
            <a:r>
              <a:rPr lang="es-ES" dirty="0"/>
              <a:t>__', '__</a:t>
            </a:r>
            <a:r>
              <a:rPr lang="es-ES" dirty="0" err="1"/>
              <a:t>getitem</a:t>
            </a:r>
            <a:r>
              <a:rPr lang="es-ES" dirty="0"/>
              <a:t>__', '__</a:t>
            </a:r>
            <a:r>
              <a:rPr lang="es-ES" dirty="0" err="1"/>
              <a:t>getnewargs</a:t>
            </a:r>
            <a:r>
              <a:rPr lang="es-ES" dirty="0"/>
              <a:t>__', '__</a:t>
            </a:r>
            <a:r>
              <a:rPr lang="es-ES" dirty="0" err="1"/>
              <a:t>gt</a:t>
            </a:r>
            <a:r>
              <a:rPr lang="es-ES" dirty="0"/>
              <a:t>__', '__hash__', '__</a:t>
            </a:r>
            <a:r>
              <a:rPr lang="es-ES" dirty="0" err="1"/>
              <a:t>init</a:t>
            </a:r>
            <a:r>
              <a:rPr lang="es-ES" dirty="0"/>
              <a:t>__', '__</a:t>
            </a:r>
            <a:r>
              <a:rPr lang="es-ES" dirty="0" err="1"/>
              <a:t>init_subclass</a:t>
            </a:r>
            <a:r>
              <a:rPr lang="es-ES" dirty="0"/>
              <a:t>__', '__</a:t>
            </a:r>
            <a:r>
              <a:rPr lang="es-ES" dirty="0" err="1"/>
              <a:t>iter</a:t>
            </a:r>
            <a:r>
              <a:rPr lang="es-ES" dirty="0"/>
              <a:t>__', '__le__', '__</a:t>
            </a:r>
            <a:r>
              <a:rPr lang="es-ES" dirty="0" err="1"/>
              <a:t>len</a:t>
            </a:r>
            <a:r>
              <a:rPr lang="es-ES" dirty="0"/>
              <a:t>__', '__</a:t>
            </a:r>
            <a:r>
              <a:rPr lang="es-ES" dirty="0" err="1"/>
              <a:t>lt</a:t>
            </a:r>
            <a:r>
              <a:rPr lang="es-ES" dirty="0"/>
              <a:t>__', '__</a:t>
            </a:r>
            <a:r>
              <a:rPr lang="es-ES" dirty="0" err="1"/>
              <a:t>mod</a:t>
            </a:r>
            <a:r>
              <a:rPr lang="es-ES" dirty="0"/>
              <a:t>__', '__</a:t>
            </a:r>
            <a:r>
              <a:rPr lang="es-ES" dirty="0" err="1"/>
              <a:t>mul</a:t>
            </a:r>
            <a:r>
              <a:rPr lang="es-ES" dirty="0"/>
              <a:t>__', '__</a:t>
            </a:r>
            <a:r>
              <a:rPr lang="es-ES" dirty="0" err="1"/>
              <a:t>ne</a:t>
            </a:r>
            <a:r>
              <a:rPr lang="es-ES" dirty="0"/>
              <a:t>__', '__new__', '__reduce__', '__</a:t>
            </a:r>
            <a:r>
              <a:rPr lang="es-ES" dirty="0" err="1"/>
              <a:t>reduce_ex</a:t>
            </a:r>
            <a:r>
              <a:rPr lang="es-ES" dirty="0"/>
              <a:t>__', '__</a:t>
            </a:r>
            <a:r>
              <a:rPr lang="es-ES" dirty="0" err="1"/>
              <a:t>repr</a:t>
            </a:r>
            <a:r>
              <a:rPr lang="es-ES" dirty="0"/>
              <a:t>__', '__</a:t>
            </a:r>
            <a:r>
              <a:rPr lang="es-ES" dirty="0" err="1"/>
              <a:t>rmod</a:t>
            </a:r>
            <a:r>
              <a:rPr lang="es-ES" dirty="0"/>
              <a:t>__', '__</a:t>
            </a:r>
            <a:r>
              <a:rPr lang="es-ES" dirty="0" err="1"/>
              <a:t>rmul</a:t>
            </a:r>
            <a:r>
              <a:rPr lang="es-ES" dirty="0"/>
              <a:t>__', '__</a:t>
            </a:r>
            <a:r>
              <a:rPr lang="es-ES" dirty="0" err="1"/>
              <a:t>setattr</a:t>
            </a:r>
            <a:r>
              <a:rPr lang="es-ES" dirty="0"/>
              <a:t>__', '__</a:t>
            </a:r>
            <a:r>
              <a:rPr lang="es-ES" dirty="0" err="1"/>
              <a:t>sizeof</a:t>
            </a:r>
            <a:r>
              <a:rPr lang="es-ES" dirty="0"/>
              <a:t>__', '__</a:t>
            </a:r>
            <a:r>
              <a:rPr lang="es-ES" dirty="0" err="1"/>
              <a:t>str</a:t>
            </a:r>
            <a:r>
              <a:rPr lang="es-ES" dirty="0"/>
              <a:t>__', '__</a:t>
            </a:r>
            <a:r>
              <a:rPr lang="es-ES" dirty="0" err="1"/>
              <a:t>subclasshook</a:t>
            </a:r>
            <a:r>
              <a:rPr lang="es-ES" dirty="0"/>
              <a:t>__', '</a:t>
            </a:r>
            <a:r>
              <a:rPr lang="es-ES" dirty="0" err="1"/>
              <a:t>capitalize</a:t>
            </a:r>
            <a:r>
              <a:rPr lang="es-ES" dirty="0"/>
              <a:t>', '</a:t>
            </a:r>
            <a:r>
              <a:rPr lang="es-ES" dirty="0" err="1"/>
              <a:t>casefold</a:t>
            </a:r>
            <a:r>
              <a:rPr lang="es-ES" dirty="0"/>
              <a:t>', 'center', '</a:t>
            </a:r>
            <a:r>
              <a:rPr lang="es-ES" dirty="0" err="1"/>
              <a:t>count</a:t>
            </a:r>
            <a:r>
              <a:rPr lang="es-ES" dirty="0"/>
              <a:t>', '</a:t>
            </a:r>
            <a:r>
              <a:rPr lang="es-ES" dirty="0" err="1"/>
              <a:t>encode</a:t>
            </a:r>
            <a:r>
              <a:rPr lang="es-ES" dirty="0"/>
              <a:t>', '</a:t>
            </a:r>
            <a:r>
              <a:rPr lang="es-ES" dirty="0" err="1"/>
              <a:t>endswith</a:t>
            </a:r>
            <a:r>
              <a:rPr lang="es-ES" dirty="0"/>
              <a:t>', '</a:t>
            </a:r>
            <a:r>
              <a:rPr lang="es-ES" dirty="0" err="1"/>
              <a:t>expandtabs</a:t>
            </a:r>
            <a:r>
              <a:rPr lang="es-ES" dirty="0"/>
              <a:t>', '</a:t>
            </a:r>
            <a:r>
              <a:rPr lang="es-ES" dirty="0" err="1"/>
              <a:t>find</a:t>
            </a:r>
            <a:r>
              <a:rPr lang="es-ES" dirty="0"/>
              <a:t>', '</a:t>
            </a:r>
            <a:r>
              <a:rPr lang="es-ES" dirty="0" err="1"/>
              <a:t>format</a:t>
            </a:r>
            <a:r>
              <a:rPr lang="es-ES" dirty="0"/>
              <a:t>', '</a:t>
            </a:r>
            <a:r>
              <a:rPr lang="es-ES" dirty="0" err="1"/>
              <a:t>format_map</a:t>
            </a:r>
            <a:r>
              <a:rPr lang="es-ES" dirty="0"/>
              <a:t>', '</a:t>
            </a:r>
            <a:r>
              <a:rPr lang="es-ES" dirty="0" err="1"/>
              <a:t>index</a:t>
            </a:r>
            <a:r>
              <a:rPr lang="es-ES" dirty="0"/>
              <a:t>', '</a:t>
            </a:r>
            <a:r>
              <a:rPr lang="es-ES" dirty="0" err="1"/>
              <a:t>isalnum</a:t>
            </a:r>
            <a:r>
              <a:rPr lang="es-ES" dirty="0"/>
              <a:t>', '</a:t>
            </a:r>
            <a:r>
              <a:rPr lang="es-ES" dirty="0" err="1"/>
              <a:t>isalpha</a:t>
            </a:r>
            <a:r>
              <a:rPr lang="es-ES" dirty="0"/>
              <a:t>', '</a:t>
            </a:r>
            <a:r>
              <a:rPr lang="es-ES" dirty="0" err="1"/>
              <a:t>isdecimal</a:t>
            </a:r>
            <a:r>
              <a:rPr lang="es-ES" dirty="0"/>
              <a:t>', '</a:t>
            </a:r>
            <a:r>
              <a:rPr lang="es-ES" dirty="0" err="1"/>
              <a:t>isdigit</a:t>
            </a:r>
            <a:r>
              <a:rPr lang="es-ES" dirty="0"/>
              <a:t>', '</a:t>
            </a:r>
            <a:r>
              <a:rPr lang="es-ES" dirty="0" err="1"/>
              <a:t>isidentifier</a:t>
            </a:r>
            <a:r>
              <a:rPr lang="es-ES" dirty="0"/>
              <a:t>', '</a:t>
            </a:r>
            <a:r>
              <a:rPr lang="es-ES" dirty="0" err="1"/>
              <a:t>islower</a:t>
            </a:r>
            <a:r>
              <a:rPr lang="es-ES" dirty="0"/>
              <a:t>', '</a:t>
            </a:r>
            <a:r>
              <a:rPr lang="es-ES" dirty="0" err="1"/>
              <a:t>isnumeric</a:t>
            </a:r>
            <a:r>
              <a:rPr lang="es-ES" dirty="0"/>
              <a:t>', '</a:t>
            </a:r>
            <a:r>
              <a:rPr lang="es-ES" dirty="0" err="1"/>
              <a:t>isprintable</a:t>
            </a:r>
            <a:r>
              <a:rPr lang="es-ES" dirty="0"/>
              <a:t>', '</a:t>
            </a:r>
            <a:r>
              <a:rPr lang="es-ES" dirty="0" err="1"/>
              <a:t>isspace</a:t>
            </a:r>
            <a:r>
              <a:rPr lang="es-ES" dirty="0"/>
              <a:t>', '</a:t>
            </a:r>
            <a:r>
              <a:rPr lang="es-ES" dirty="0" err="1"/>
              <a:t>istitle</a:t>
            </a:r>
            <a:r>
              <a:rPr lang="es-ES" dirty="0"/>
              <a:t>', '</a:t>
            </a:r>
            <a:r>
              <a:rPr lang="es-ES" dirty="0" err="1"/>
              <a:t>isupper</a:t>
            </a:r>
            <a:r>
              <a:rPr lang="es-ES" dirty="0"/>
              <a:t>', '</a:t>
            </a:r>
            <a:r>
              <a:rPr lang="es-ES" dirty="0" err="1"/>
              <a:t>join</a:t>
            </a:r>
            <a:r>
              <a:rPr lang="es-ES" dirty="0"/>
              <a:t>', '</a:t>
            </a:r>
            <a:r>
              <a:rPr lang="es-ES" dirty="0" err="1"/>
              <a:t>ljust</a:t>
            </a:r>
            <a:r>
              <a:rPr lang="es-ES" dirty="0"/>
              <a:t>', '</a:t>
            </a:r>
            <a:r>
              <a:rPr lang="es-ES" dirty="0" err="1"/>
              <a:t>lower</a:t>
            </a:r>
            <a:r>
              <a:rPr lang="es-ES" dirty="0"/>
              <a:t>', '</a:t>
            </a:r>
            <a:r>
              <a:rPr lang="es-ES" dirty="0" err="1"/>
              <a:t>lstrip</a:t>
            </a:r>
            <a:r>
              <a:rPr lang="es-ES" dirty="0"/>
              <a:t>', '</a:t>
            </a:r>
            <a:r>
              <a:rPr lang="es-ES" dirty="0" err="1"/>
              <a:t>maketrans</a:t>
            </a:r>
            <a:r>
              <a:rPr lang="es-ES" dirty="0"/>
              <a:t>', '</a:t>
            </a:r>
            <a:r>
              <a:rPr lang="es-ES" dirty="0" err="1"/>
              <a:t>partition</a:t>
            </a:r>
            <a:r>
              <a:rPr lang="es-ES" dirty="0"/>
              <a:t>', '</a:t>
            </a:r>
            <a:r>
              <a:rPr lang="es-ES" dirty="0" err="1"/>
              <a:t>replace</a:t>
            </a:r>
            <a:r>
              <a:rPr lang="es-ES" dirty="0"/>
              <a:t>', '</a:t>
            </a:r>
            <a:r>
              <a:rPr lang="es-ES" dirty="0" err="1"/>
              <a:t>rfind</a:t>
            </a:r>
            <a:r>
              <a:rPr lang="es-ES" dirty="0"/>
              <a:t>', '</a:t>
            </a:r>
            <a:r>
              <a:rPr lang="es-ES" dirty="0" err="1"/>
              <a:t>rindex</a:t>
            </a:r>
            <a:r>
              <a:rPr lang="es-ES" dirty="0"/>
              <a:t>', '</a:t>
            </a:r>
            <a:r>
              <a:rPr lang="es-ES" dirty="0" err="1"/>
              <a:t>rjust</a:t>
            </a:r>
            <a:r>
              <a:rPr lang="es-ES" dirty="0"/>
              <a:t>', '</a:t>
            </a:r>
            <a:r>
              <a:rPr lang="es-ES" dirty="0" err="1"/>
              <a:t>rpartition</a:t>
            </a:r>
            <a:r>
              <a:rPr lang="es-ES" dirty="0"/>
              <a:t>', '</a:t>
            </a:r>
            <a:r>
              <a:rPr lang="es-ES" dirty="0" err="1"/>
              <a:t>rsplit</a:t>
            </a:r>
            <a:r>
              <a:rPr lang="es-ES" dirty="0"/>
              <a:t>', '</a:t>
            </a:r>
            <a:r>
              <a:rPr lang="es-ES" dirty="0" err="1"/>
              <a:t>rstrip</a:t>
            </a:r>
            <a:r>
              <a:rPr lang="es-ES" dirty="0"/>
              <a:t>', '</a:t>
            </a:r>
            <a:r>
              <a:rPr lang="es-ES" dirty="0" err="1"/>
              <a:t>split</a:t>
            </a:r>
            <a:r>
              <a:rPr lang="es-ES" dirty="0"/>
              <a:t>', '</a:t>
            </a:r>
            <a:r>
              <a:rPr lang="es-ES" dirty="0" err="1"/>
              <a:t>splitlines</a:t>
            </a:r>
            <a:r>
              <a:rPr lang="es-ES" dirty="0"/>
              <a:t>', '</a:t>
            </a:r>
            <a:r>
              <a:rPr lang="es-ES" dirty="0" err="1"/>
              <a:t>startswith</a:t>
            </a:r>
            <a:r>
              <a:rPr lang="es-ES" dirty="0"/>
              <a:t>', '</a:t>
            </a:r>
            <a:r>
              <a:rPr lang="es-ES" dirty="0" err="1"/>
              <a:t>strip</a:t>
            </a:r>
            <a:r>
              <a:rPr lang="es-ES" dirty="0"/>
              <a:t>', '</a:t>
            </a:r>
            <a:r>
              <a:rPr lang="es-ES" dirty="0" err="1"/>
              <a:t>swapcase</a:t>
            </a:r>
            <a:r>
              <a:rPr lang="es-ES" dirty="0"/>
              <a:t>', '</a:t>
            </a:r>
            <a:r>
              <a:rPr lang="es-ES" dirty="0" err="1"/>
              <a:t>title</a:t>
            </a:r>
            <a:r>
              <a:rPr lang="es-ES" dirty="0"/>
              <a:t>', '</a:t>
            </a:r>
            <a:r>
              <a:rPr lang="es-ES" dirty="0" err="1"/>
              <a:t>translate</a:t>
            </a:r>
            <a:r>
              <a:rPr lang="es-ES" dirty="0"/>
              <a:t>', '</a:t>
            </a:r>
            <a:r>
              <a:rPr lang="es-ES" dirty="0" err="1"/>
              <a:t>upper</a:t>
            </a:r>
            <a:r>
              <a:rPr lang="es-ES" dirty="0"/>
              <a:t>', '</a:t>
            </a:r>
            <a:r>
              <a:rPr lang="es-ES" dirty="0" err="1"/>
              <a:t>zfill</a:t>
            </a:r>
            <a:r>
              <a:rPr lang="es-ES" dirty="0"/>
              <a:t>']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4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39618"/>
            <a:ext cx="9720071" cy="3339548"/>
          </a:xfrm>
        </p:spPr>
        <p:txBody>
          <a:bodyPr/>
          <a:lstStyle/>
          <a:p>
            <a:r>
              <a:rPr lang="es-ES" dirty="0"/>
              <a:t>Los métodos que empiezan con __ son </a:t>
            </a:r>
            <a:r>
              <a:rPr lang="es-ES" dirty="0">
                <a:solidFill>
                  <a:srgbClr val="C00000"/>
                </a:solidFill>
              </a:rPr>
              <a:t>métodos especiales </a:t>
            </a:r>
            <a:r>
              <a:rPr lang="es-ES" dirty="0"/>
              <a:t>del objeto.</a:t>
            </a:r>
          </a:p>
          <a:p>
            <a:r>
              <a:rPr lang="es-ES" dirty="0"/>
              <a:t>Los que comienzan con _ son </a:t>
            </a:r>
            <a:r>
              <a:rPr lang="es-ES" dirty="0">
                <a:solidFill>
                  <a:srgbClr val="C00000"/>
                </a:solidFill>
              </a:rPr>
              <a:t>atributos privados </a:t>
            </a:r>
            <a:r>
              <a:rPr lang="es-ES" dirty="0"/>
              <a:t>que el programador no deberá usar directamente.</a:t>
            </a:r>
          </a:p>
          <a:p>
            <a:r>
              <a:rPr lang="es-ES" dirty="0"/>
              <a:t>El resto son los </a:t>
            </a:r>
            <a:r>
              <a:rPr lang="es-ES" dirty="0">
                <a:solidFill>
                  <a:srgbClr val="C00000"/>
                </a:solidFill>
              </a:rPr>
              <a:t>métodos</a:t>
            </a:r>
            <a:r>
              <a:rPr lang="es-ES" dirty="0"/>
              <a:t> para cada objeto.</a:t>
            </a:r>
          </a:p>
          <a:p>
            <a:r>
              <a:rPr lang="es-ES" dirty="0"/>
              <a:t>En Python, todos los tipos de datos se corresponden con objetos.</a:t>
            </a:r>
          </a:p>
          <a:p>
            <a:pPr lvl="1"/>
            <a:r>
              <a:rPr lang="es-ES" dirty="0"/>
              <a:t>Objetos. Forma ordenada de agrupar los datos (atributos) y operaciones sobre ellos (métodos).</a:t>
            </a:r>
          </a:p>
          <a:p>
            <a:pPr lvl="1"/>
            <a:r>
              <a:rPr lang="es-ES" dirty="0"/>
              <a:t>La definición de todos estos elementos de un objeto se hace mediante la definición de la clase.</a:t>
            </a:r>
          </a:p>
          <a:p>
            <a:pPr lvl="1"/>
            <a:r>
              <a:rPr lang="es-ES" dirty="0"/>
              <a:t>Partiendo de esa clase, podremos crear distintas variables de ese objeto mediante las instancias.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8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una nueva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definir una clase nueva se utilizará la palabra reservada </a:t>
            </a:r>
            <a:r>
              <a:rPr lang="es-ES" dirty="0" err="1"/>
              <a:t>class</a:t>
            </a:r>
            <a:r>
              <a:rPr lang="es-ES" dirty="0"/>
              <a:t> + nombre de objeto.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88" y="3340417"/>
            <a:ext cx="4967216" cy="24836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27409" y="2968283"/>
            <a:ext cx="4216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método especial </a:t>
            </a:r>
            <a:r>
              <a:rPr lang="es-ES" dirty="0">
                <a:solidFill>
                  <a:srgbClr val="C00000"/>
                </a:solidFill>
              </a:rPr>
              <a:t>__</a:t>
            </a:r>
            <a:r>
              <a:rPr lang="es-ES" dirty="0" err="1">
                <a:solidFill>
                  <a:srgbClr val="C00000"/>
                </a:solidFill>
              </a:rPr>
              <a:t>init</a:t>
            </a:r>
            <a:r>
              <a:rPr lang="es-ES" dirty="0">
                <a:solidFill>
                  <a:srgbClr val="C00000"/>
                </a:solidFill>
              </a:rPr>
              <a:t>__ </a:t>
            </a:r>
            <a:r>
              <a:rPr lang="es-ES" dirty="0"/>
              <a:t>constituye el constructor.</a:t>
            </a:r>
          </a:p>
          <a:p>
            <a:r>
              <a:rPr lang="es-ES" dirty="0"/>
              <a:t>En este caso la clase Punto no hereda de ninguna otra. En caso de heredar se indicaría entre paréntesis en la definición de la clase.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01" y="4722609"/>
            <a:ext cx="3657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689113"/>
            <a:ext cx="9720071" cy="5620247"/>
          </a:xfrm>
        </p:spPr>
        <p:txBody>
          <a:bodyPr/>
          <a:lstStyle/>
          <a:p>
            <a:r>
              <a:rPr lang="es-ES" dirty="0"/>
              <a:t>El elemento </a:t>
            </a:r>
            <a:r>
              <a:rPr lang="es-ES" dirty="0" err="1">
                <a:solidFill>
                  <a:srgbClr val="C00000"/>
                </a:solidFill>
              </a:rPr>
              <a:t>self</a:t>
            </a:r>
            <a:r>
              <a:rPr lang="es-ES" dirty="0"/>
              <a:t> hace referencia al propio objeto creado.</a:t>
            </a:r>
          </a:p>
          <a:p>
            <a:r>
              <a:rPr lang="es-ES" dirty="0"/>
              <a:t>Características de clases en Python:</a:t>
            </a:r>
          </a:p>
          <a:p>
            <a:pPr lvl="1"/>
            <a:r>
              <a:rPr lang="es-ES" dirty="0"/>
              <a:t>Para definirla basta con usar la palabra clave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Contiene una serie de atributos y métodos.</a:t>
            </a:r>
          </a:p>
          <a:p>
            <a:pPr lvl="1"/>
            <a:r>
              <a:rPr lang="es-ES" dirty="0"/>
              <a:t>Todos los métodos tienen a </a:t>
            </a:r>
            <a:r>
              <a:rPr lang="es-ES" dirty="0" err="1"/>
              <a:t>self</a:t>
            </a:r>
            <a:r>
              <a:rPr lang="es-ES" dirty="0"/>
              <a:t> como primer parámetro en la definición</a:t>
            </a:r>
          </a:p>
          <a:p>
            <a:pPr lvl="1"/>
            <a:r>
              <a:rPr lang="es-ES" dirty="0"/>
              <a:t>El método especial __</a:t>
            </a:r>
            <a:r>
              <a:rPr lang="es-ES" dirty="0" err="1"/>
              <a:t>init</a:t>
            </a:r>
            <a:r>
              <a:rPr lang="es-ES" dirty="0"/>
              <a:t>__ es el constructor de la clase, y es el que se llama cuando se instancia nuestra clase.</a:t>
            </a:r>
          </a:p>
          <a:p>
            <a:pPr lvl="1"/>
            <a:r>
              <a:rPr lang="es-ES" dirty="0"/>
              <a:t>Los atributos de la clase se crean como las variables en Python.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94" y="3677969"/>
            <a:ext cx="3828317" cy="16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46922" y="291547"/>
            <a:ext cx="10230678" cy="294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sz="2000" dirty="0"/>
              <a:t>Programación Orientada a Objetos. Define la clase VEHICULO:</a:t>
            </a:r>
          </a:p>
          <a:p>
            <a:pPr hangingPunct="0"/>
            <a:r>
              <a:rPr lang="es-ES" sz="2000" dirty="0"/>
              <a:t> </a:t>
            </a:r>
          </a:p>
          <a:p>
            <a:pPr hangingPunct="0"/>
            <a:r>
              <a:rPr lang="es-ES" sz="2000" dirty="0"/>
              <a:t>Atributos: color, ancho, alto, largo, ruedas, gasolina</a:t>
            </a:r>
          </a:p>
          <a:p>
            <a:pPr hangingPunct="0"/>
            <a:r>
              <a:rPr lang="es-ES" sz="2000" dirty="0"/>
              <a:t>Métodos: constructor __</a:t>
            </a:r>
            <a:r>
              <a:rPr lang="es-ES" sz="2000" dirty="0" err="1"/>
              <a:t>init</a:t>
            </a:r>
            <a:r>
              <a:rPr lang="es-ES" sz="2000" dirty="0"/>
              <a:t>__, acelerar, frenar, arrancar, conducir.</a:t>
            </a:r>
          </a:p>
          <a:p>
            <a:pPr hangingPunct="0"/>
            <a:r>
              <a:rPr lang="es-ES" sz="2000" dirty="0"/>
              <a:t> </a:t>
            </a:r>
          </a:p>
          <a:p>
            <a:pPr hangingPunct="0"/>
            <a:r>
              <a:rPr lang="es-ES" sz="2000" dirty="0"/>
              <a:t>Los métodos mostrarán un mensaje por pantalla para indicar la acción que va a realizar el vehículo. </a:t>
            </a:r>
          </a:p>
          <a:p>
            <a:pPr hangingPunct="0"/>
            <a:r>
              <a:rPr lang="es-ES" sz="2000" dirty="0"/>
              <a:t>El coche arrancará solo si tiene gasolina. Cada vez que acelere y arranque, perderá una unidad de gasolina. El método “conducir” mostrará por pantalla la gasolina disponible.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46922" y="3551584"/>
            <a:ext cx="4306956" cy="29287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b="1" dirty="0"/>
              <a:t>Ejemplo: </a:t>
            </a:r>
            <a:endParaRPr lang="es-ES" dirty="0"/>
          </a:p>
          <a:p>
            <a:pPr hangingPunct="0"/>
            <a:r>
              <a:rPr lang="es-ES" b="1" dirty="0"/>
              <a:t> </a:t>
            </a:r>
            <a:endParaRPr lang="es-ES" dirty="0"/>
          </a:p>
          <a:p>
            <a:pPr hangingPunct="0"/>
            <a:r>
              <a:rPr lang="es-ES" b="1" dirty="0"/>
              <a:t>&gt;&gt;&gt; </a:t>
            </a:r>
            <a:r>
              <a:rPr lang="es-ES" b="1" dirty="0" err="1"/>
              <a:t>print</a:t>
            </a:r>
            <a:r>
              <a:rPr lang="es-ES" b="1" dirty="0"/>
              <a:t> </a:t>
            </a:r>
            <a:r>
              <a:rPr lang="es-ES" b="1" dirty="0" err="1"/>
              <a:t>mi_coche.gasolina</a:t>
            </a:r>
            <a:endParaRPr lang="es-ES" dirty="0"/>
          </a:p>
          <a:p>
            <a:pPr hangingPunct="0"/>
            <a:r>
              <a:rPr lang="es-ES" b="1" dirty="0"/>
              <a:t>3</a:t>
            </a:r>
            <a:endParaRPr lang="es-ES" dirty="0"/>
          </a:p>
          <a:p>
            <a:pPr hangingPunct="0"/>
            <a:r>
              <a:rPr lang="es-ES" b="1" dirty="0"/>
              <a:t>&gt;&gt;&gt; </a:t>
            </a:r>
            <a:r>
              <a:rPr lang="es-ES" b="1" dirty="0" err="1"/>
              <a:t>mi_coche.arrancar</a:t>
            </a:r>
            <a:r>
              <a:rPr lang="es-ES" b="1" dirty="0"/>
              <a:t>()</a:t>
            </a:r>
            <a:endParaRPr lang="es-ES" dirty="0"/>
          </a:p>
          <a:p>
            <a:pPr hangingPunct="0"/>
            <a:r>
              <a:rPr lang="es-ES" b="1" dirty="0"/>
              <a:t>Arranca</a:t>
            </a:r>
            <a:endParaRPr lang="es-ES" dirty="0"/>
          </a:p>
          <a:p>
            <a:pPr hangingPunct="0"/>
            <a:r>
              <a:rPr lang="es-ES" b="1" dirty="0"/>
              <a:t>&gt;&gt;&gt; </a:t>
            </a:r>
            <a:r>
              <a:rPr lang="es-ES" b="1" dirty="0" err="1"/>
              <a:t>mi_coche.conducir</a:t>
            </a:r>
            <a:r>
              <a:rPr lang="es-ES" b="1" dirty="0"/>
              <a:t>()</a:t>
            </a:r>
            <a:endParaRPr lang="es-ES" dirty="0"/>
          </a:p>
          <a:p>
            <a:pPr hangingPunct="0"/>
            <a:r>
              <a:rPr lang="es-ES" b="1" dirty="0"/>
              <a:t>Quedan 2 litros</a:t>
            </a:r>
            <a:endParaRPr lang="es-ES" dirty="0"/>
          </a:p>
          <a:p>
            <a:pPr hangingPunct="0"/>
            <a:r>
              <a:rPr lang="es-ES" b="1" dirty="0"/>
              <a:t>&gt;&gt;&gt; </a:t>
            </a:r>
            <a:r>
              <a:rPr lang="es-ES" b="1" dirty="0" err="1"/>
              <a:t>mi_coche.conducir</a:t>
            </a:r>
            <a:r>
              <a:rPr lang="es-ES" b="1" dirty="0"/>
              <a:t>()</a:t>
            </a:r>
            <a:endParaRPr lang="es-ES" dirty="0"/>
          </a:p>
          <a:p>
            <a:pPr hangingPunct="0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883964" y="3551584"/>
            <a:ext cx="4267200" cy="287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b="1"/>
              <a:t>Quedan 1 litros</a:t>
            </a:r>
            <a:endParaRPr lang="es-ES"/>
          </a:p>
          <a:p>
            <a:pPr hangingPunct="0"/>
            <a:r>
              <a:rPr lang="es-ES" b="1"/>
              <a:t>&gt;&gt;&gt; mi_coche.conducir()</a:t>
            </a:r>
            <a:endParaRPr lang="es-ES"/>
          </a:p>
          <a:p>
            <a:pPr hangingPunct="0"/>
            <a:r>
              <a:rPr lang="es-ES" b="1"/>
              <a:t>Quedan 0 litros</a:t>
            </a:r>
            <a:endParaRPr lang="es-ES"/>
          </a:p>
          <a:p>
            <a:pPr hangingPunct="0"/>
            <a:r>
              <a:rPr lang="es-ES" b="1"/>
              <a:t>&gt;&gt;&gt; mi_coche.conducir()</a:t>
            </a:r>
            <a:endParaRPr lang="es-ES"/>
          </a:p>
          <a:p>
            <a:pPr hangingPunct="0"/>
            <a:r>
              <a:rPr lang="es-ES" b="1"/>
              <a:t>No se mueve…</a:t>
            </a:r>
            <a:endParaRPr lang="es-ES"/>
          </a:p>
          <a:p>
            <a:pPr hangingPunct="0"/>
            <a:r>
              <a:rPr lang="es-ES" b="1"/>
              <a:t>&gt;&gt;&gt; mi_coche.arrancar()</a:t>
            </a:r>
            <a:endParaRPr lang="es-ES"/>
          </a:p>
          <a:p>
            <a:pPr hangingPunct="0"/>
            <a:r>
              <a:rPr lang="es-ES" b="1"/>
              <a:t>No arranca…</a:t>
            </a:r>
            <a:endParaRPr lang="es-ES"/>
          </a:p>
          <a:p>
            <a:pPr hangingPunct="0"/>
            <a:r>
              <a:rPr lang="es-ES" b="1"/>
              <a:t>&gt;&gt;&gt; print mi_coche.gasolina</a:t>
            </a:r>
            <a:endParaRPr lang="es-ES"/>
          </a:p>
          <a:p>
            <a:pPr hangingPunct="0"/>
            <a:r>
              <a:rPr lang="es-ES" b="1"/>
              <a:t>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55304"/>
            <a:ext cx="9720071" cy="4454056"/>
          </a:xfrm>
        </p:spPr>
        <p:txBody>
          <a:bodyPr/>
          <a:lstStyle/>
          <a:p>
            <a:r>
              <a:rPr lang="es-ES" dirty="0"/>
              <a:t>Cuando hacemos que una clase (subclase) herede de otra (superclase), la subclase tendrá todos los métodos y atributos de la superclase.</a:t>
            </a:r>
          </a:p>
          <a:p>
            <a:r>
              <a:rPr lang="es-ES" dirty="0"/>
              <a:t>El heredar de otra clase también es conocido como extender una clase.</a:t>
            </a:r>
          </a:p>
          <a:p>
            <a:r>
              <a:rPr lang="es-ES" dirty="0"/>
              <a:t>Crear estas clases en Python es muy sencillo.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82" y="3172997"/>
            <a:ext cx="4229100" cy="3409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8" y="3791819"/>
            <a:ext cx="3709051" cy="9349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24128" y="4923692"/>
            <a:ext cx="496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batería heredaría todos los atributos y métodos de la clase instrumento.</a:t>
            </a:r>
          </a:p>
        </p:txBody>
      </p:sp>
    </p:spTree>
    <p:extLst>
      <p:ext uri="{BB962C8B-B14F-4D97-AF65-F5344CB8AC3E}">
        <p14:creationId xmlns:p14="http://schemas.microsoft.com/office/powerpoint/2010/main" val="26009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808383"/>
            <a:ext cx="9720071" cy="5500977"/>
          </a:xfrm>
        </p:spPr>
        <p:txBody>
          <a:bodyPr/>
          <a:lstStyle/>
          <a:p>
            <a:r>
              <a:rPr lang="es-ES" dirty="0"/>
              <a:t>Supongamos una clase derivada de Instrumento que mantenga los atributos de la superclase, pero que necesite añadir alguno mas.</a:t>
            </a:r>
          </a:p>
          <a:p>
            <a:r>
              <a:rPr lang="es-ES" dirty="0"/>
              <a:t>Por ejemplo, la clase guitarra… deberemos almacenar también el número de cuerdas de cada guitarra. Tenemos dos opciones:</a:t>
            </a:r>
          </a:p>
          <a:p>
            <a:pPr lvl="1"/>
            <a:r>
              <a:rPr lang="es-ES" dirty="0" err="1"/>
              <a:t>Sobreescribir</a:t>
            </a:r>
            <a:r>
              <a:rPr lang="es-ES" dirty="0"/>
              <a:t> por completo el constructor de la clase base</a:t>
            </a:r>
          </a:p>
          <a:p>
            <a:pPr lvl="1"/>
            <a:r>
              <a:rPr lang="es-ES" dirty="0"/>
              <a:t>Usar dicho constructor añadiendo los atributos que necesitemos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7" y="2975830"/>
            <a:ext cx="4219575" cy="3438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55" y="2975830"/>
            <a:ext cx="4124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9930" y="583096"/>
            <a:ext cx="10402957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dirty="0"/>
              <a:t>Define una clase Moto que herede de </a:t>
            </a:r>
            <a:r>
              <a:rPr lang="es-ES" dirty="0" err="1"/>
              <a:t>Vehiculo</a:t>
            </a:r>
            <a:r>
              <a:rPr lang="es-ES" dirty="0"/>
              <a:t> con las siguientes características: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El constructor recibirá sólo el color de la moto.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El constructor inicializará a 2 la variable “ruedas” y a 0 la variable “marcha”.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La moto podrá ir en 5 marchas, asumiendo que la subida y bajada de marchas será progresiva.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Deberás </a:t>
            </a:r>
            <a:r>
              <a:rPr lang="es-ES" dirty="0" err="1"/>
              <a:t>sobreescribir</a:t>
            </a:r>
            <a:r>
              <a:rPr lang="es-ES" dirty="0"/>
              <a:t> el método arrancar para mostrar un mensaje personalizado para la moto.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Habrá un método </a:t>
            </a:r>
            <a:r>
              <a:rPr lang="es-ES" dirty="0" err="1"/>
              <a:t>cambiarMarcha</a:t>
            </a:r>
            <a:r>
              <a:rPr lang="es-ES" dirty="0"/>
              <a:t>.</a:t>
            </a:r>
          </a:p>
          <a:p>
            <a:pPr marL="285750" lvl="0" indent="-285750" hangingPunct="0">
              <a:buFont typeface="Arial" panose="020B0604020202020204" pitchFamily="34" charset="0"/>
              <a:buChar char="•"/>
            </a:pPr>
            <a:r>
              <a:rPr lang="es-ES" dirty="0"/>
              <a:t>Se deberá instanciar la clase con un ejemplo de ejecución donde se llame a los métodos de </a:t>
            </a:r>
            <a:r>
              <a:rPr lang="es-ES" dirty="0" err="1"/>
              <a:t>Vehiculo</a:t>
            </a:r>
            <a:r>
              <a:rPr lang="es-ES" dirty="0"/>
              <a:t> y Moto.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9930" y="3578087"/>
            <a:ext cx="5062331" cy="29022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dirty="0"/>
              <a:t>&gt;&gt;&gt;</a:t>
            </a:r>
            <a:r>
              <a:rPr lang="es-ES" dirty="0" err="1"/>
              <a:t>miMoto.ruedas</a:t>
            </a:r>
            <a:endParaRPr lang="es-ES" dirty="0"/>
          </a:p>
          <a:p>
            <a:pPr hangingPunct="0"/>
            <a:r>
              <a:rPr lang="es-ES" dirty="0"/>
              <a:t>2</a:t>
            </a:r>
          </a:p>
          <a:p>
            <a:pPr hangingPunct="0"/>
            <a:r>
              <a:rPr lang="es-ES" dirty="0"/>
              <a:t>&gt;&gt;&gt; </a:t>
            </a:r>
            <a:r>
              <a:rPr lang="es-ES" dirty="0" err="1"/>
              <a:t>miMoto.color</a:t>
            </a:r>
            <a:endParaRPr lang="es-ES" dirty="0"/>
          </a:p>
          <a:p>
            <a:pPr hangingPunct="0"/>
            <a:r>
              <a:rPr lang="es-ES" dirty="0"/>
              <a:t>'Roja'</a:t>
            </a:r>
          </a:p>
          <a:p>
            <a:pPr hangingPunct="0"/>
            <a:r>
              <a:rPr lang="es-ES" dirty="0"/>
              <a:t>&gt;&gt;&gt; </a:t>
            </a:r>
            <a:r>
              <a:rPr lang="es-ES" dirty="0" err="1"/>
              <a:t>miMoto.arrancar</a:t>
            </a:r>
            <a:r>
              <a:rPr lang="es-ES" dirty="0"/>
              <a:t>() # de clase Moto</a:t>
            </a:r>
          </a:p>
          <a:p>
            <a:pPr hangingPunct="0"/>
            <a:r>
              <a:rPr lang="es-ES" dirty="0"/>
              <a:t>Moto arrancada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533322" y="3604591"/>
            <a:ext cx="4876800" cy="29419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s-ES" dirty="0"/>
              <a:t>&gt;&gt;&gt; </a:t>
            </a:r>
            <a:r>
              <a:rPr lang="es-ES" dirty="0" err="1"/>
              <a:t>miMoto.cambiarMarcha</a:t>
            </a:r>
            <a:r>
              <a:rPr lang="es-ES" dirty="0"/>
              <a:t>(3)</a:t>
            </a:r>
          </a:p>
          <a:p>
            <a:pPr hangingPunct="0"/>
            <a:r>
              <a:rPr lang="es-ES" dirty="0"/>
              <a:t>Ahora voy en la marcha 3</a:t>
            </a:r>
          </a:p>
          <a:p>
            <a:pPr hangingPunct="0"/>
            <a:r>
              <a:rPr lang="es-ES" dirty="0"/>
              <a:t>&gt;&gt;&gt; </a:t>
            </a:r>
            <a:r>
              <a:rPr lang="es-ES" dirty="0" err="1"/>
              <a:t>miMoto.acelerar</a:t>
            </a:r>
            <a:r>
              <a:rPr lang="es-ES" dirty="0"/>
              <a:t>() # de clase </a:t>
            </a:r>
            <a:r>
              <a:rPr lang="es-ES" dirty="0" err="1"/>
              <a:t>Vehiculo</a:t>
            </a:r>
            <a:endParaRPr lang="es-ES" dirty="0"/>
          </a:p>
          <a:p>
            <a:r>
              <a:rPr lang="es-ES" dirty="0"/>
              <a:t>Acelerando </a:t>
            </a:r>
            <a:r>
              <a:rPr lang="es-ES" dirty="0" err="1"/>
              <a:t>vehiculo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804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566</TotalTime>
  <Words>882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python</vt:lpstr>
      <vt:lpstr>Objetos en python</vt:lpstr>
      <vt:lpstr>Presentación de PowerPoint</vt:lpstr>
      <vt:lpstr>Definir una nueva clase</vt:lpstr>
      <vt:lpstr>Presentación de PowerPoint</vt:lpstr>
      <vt:lpstr>Presentación de PowerPoint</vt:lpstr>
      <vt:lpstr>herencia</vt:lpstr>
      <vt:lpstr>Presentación de PowerPoint</vt:lpstr>
      <vt:lpstr>Presentación de PowerPoint</vt:lpstr>
      <vt:lpstr>Herencia múltiple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Carmen Jurado Cano</dc:creator>
  <cp:lastModifiedBy>www.intercambiosvirtuales.org</cp:lastModifiedBy>
  <cp:revision>46</cp:revision>
  <dcterms:created xsi:type="dcterms:W3CDTF">2017-02-01T17:14:43Z</dcterms:created>
  <dcterms:modified xsi:type="dcterms:W3CDTF">2017-02-13T21:05:59Z</dcterms:modified>
</cp:coreProperties>
</file>