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3" r:id="rId5"/>
    <p:sldId id="265" r:id="rId6"/>
    <p:sldId id="264" r:id="rId7"/>
    <p:sldId id="266" r:id="rId8"/>
    <p:sldId id="267" r:id="rId9"/>
    <p:sldId id="269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0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26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68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8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98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46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70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8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8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0E40874-2708-41EF-BB96-1FC2BFA11100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3D33266-78C1-4E0C-9DC1-33947F9BC2E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4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Revisión de objetos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4103"/>
              </p:ext>
            </p:extLst>
          </p:nvPr>
        </p:nvGraphicFramePr>
        <p:xfrm>
          <a:off x="755576" y="476672"/>
          <a:ext cx="7908106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514">
                  <a:extLst>
                    <a:ext uri="{9D8B030D-6E8A-4147-A177-3AD203B41FA5}">
                      <a16:colId xmlns:a16="http://schemas.microsoft.com/office/drawing/2014/main" val="1534886695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4911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Métodos de validación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0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Cadena.isalnum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true si todos los caracteres de cadena son alfanuméricos. False en caso contrario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Cadena.isalpha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true si todos los caracteres de cadena son alfabéticos. False en caso contrario.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0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Cadena.isdigit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 si todos los caracteres son dígitos. False en caso contrario.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Cadena.islower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 si la cadena solo contiene minúsculas. False en caso contrario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Cadena.isupper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Igual a la anterior pero con mayúsculas.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70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Cadena.isspace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 si la cadena solo contiene espacios.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6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Cadena.istitle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 si cadena tiene formato de título (</a:t>
                      </a:r>
                      <a:r>
                        <a:rPr lang="es-ES" dirty="0" err="1"/>
                        <a:t>Ej</a:t>
                      </a:r>
                      <a:r>
                        <a:rPr lang="es-ES" dirty="0"/>
                        <a:t>: Características 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Startswith</a:t>
                      </a:r>
                      <a:r>
                        <a:rPr lang="es-ES" dirty="0"/>
                        <a:t>(sub, </a:t>
                      </a:r>
                      <a:r>
                        <a:rPr lang="es-ES" dirty="0" err="1"/>
                        <a:t>ini</a:t>
                      </a:r>
                      <a:r>
                        <a:rPr lang="es-ES" dirty="0"/>
                        <a:t>, fin)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true si la cadena cadena[</a:t>
                      </a:r>
                      <a:r>
                        <a:rPr lang="es-ES" dirty="0" err="1"/>
                        <a:t>ini:fin</a:t>
                      </a:r>
                      <a:r>
                        <a:rPr lang="es-ES" dirty="0"/>
                        <a:t>] comienza con la </a:t>
                      </a:r>
                      <a:r>
                        <a:rPr lang="es-ES" dirty="0" err="1"/>
                        <a:t>subcadena</a:t>
                      </a:r>
                      <a:r>
                        <a:rPr lang="es-ES" dirty="0"/>
                        <a:t> “sub”. Fase en caso contrario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7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Endswith</a:t>
                      </a:r>
                      <a:r>
                        <a:rPr lang="es-ES" dirty="0"/>
                        <a:t>(sub, </a:t>
                      </a:r>
                      <a:r>
                        <a:rPr lang="es-ES" dirty="0" err="1"/>
                        <a:t>ini</a:t>
                      </a:r>
                      <a:r>
                        <a:rPr lang="es-ES" dirty="0"/>
                        <a:t>, fin)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true si la cadena cadena[</a:t>
                      </a:r>
                      <a:r>
                        <a:rPr lang="es-ES" dirty="0" err="1"/>
                        <a:t>ini:fin</a:t>
                      </a:r>
                      <a:r>
                        <a:rPr lang="es-ES" dirty="0"/>
                        <a:t>] termina con la </a:t>
                      </a:r>
                      <a:r>
                        <a:rPr lang="es-ES" dirty="0" err="1"/>
                        <a:t>subcadena</a:t>
                      </a:r>
                      <a:r>
                        <a:rPr lang="es-ES" dirty="0"/>
                        <a:t> “sub”. False en caso contrario.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8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49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770957"/>
              </p:ext>
            </p:extLst>
          </p:nvPr>
        </p:nvGraphicFramePr>
        <p:xfrm>
          <a:off x="768350" y="620688"/>
          <a:ext cx="72898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2587314662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1355676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Métodos de sustitución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9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Cadena.join</a:t>
                      </a:r>
                      <a:r>
                        <a:rPr lang="es-ES" dirty="0"/>
                        <a:t>(secuencia)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Combina la cadena con la secuencia. *ver 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Cadena.partition</a:t>
                      </a:r>
                      <a:r>
                        <a:rPr lang="es-ES" dirty="0"/>
                        <a:t>(separador)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una </a:t>
                      </a:r>
                      <a:r>
                        <a:rPr lang="es-ES" dirty="0" err="1"/>
                        <a:t>tupla</a:t>
                      </a:r>
                      <a:r>
                        <a:rPr lang="es-ES" dirty="0"/>
                        <a:t> con los elementos de la cadena separados por “separador”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Cadena.rpartition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sep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Idem</a:t>
                      </a:r>
                      <a:r>
                        <a:rPr lang="es-ES" dirty="0"/>
                        <a:t> al anterior pero empezando por el final de la cadena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5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Cadena.Split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sep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 igual que las funciones anteriores, pero devuelve una lista.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09231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4005064"/>
            <a:ext cx="3193012" cy="9361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06" y="5120064"/>
            <a:ext cx="2486025" cy="438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2" y="4079074"/>
            <a:ext cx="1943100" cy="3905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362" y="5049872"/>
            <a:ext cx="2638425" cy="285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192" y="4139931"/>
            <a:ext cx="2162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5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Diccionario. Métodos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7" y="1700808"/>
            <a:ext cx="3617850" cy="4608552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err="1"/>
              <a:t>keys</a:t>
            </a:r>
            <a:r>
              <a:rPr lang="es-ES" b="1" dirty="0"/>
              <a:t>()</a:t>
            </a:r>
            <a:br>
              <a:rPr lang="es-ES" dirty="0"/>
            </a:br>
            <a:r>
              <a:rPr lang="es-ES" dirty="0"/>
              <a:t>Devuelve una lista con todas las claves del diccionario.</a:t>
            </a:r>
          </a:p>
          <a:p>
            <a:r>
              <a:rPr lang="es-ES" b="1" dirty="0" err="1"/>
              <a:t>values</a:t>
            </a:r>
            <a:r>
              <a:rPr lang="es-ES" b="1" dirty="0"/>
              <a:t>()</a:t>
            </a:r>
            <a:br>
              <a:rPr lang="es-ES" dirty="0"/>
            </a:br>
            <a:r>
              <a:rPr lang="es-ES" dirty="0"/>
              <a:t>Devuelve una lista con todos los valores almacenados en el diccionario.</a:t>
            </a:r>
          </a:p>
          <a:p>
            <a:r>
              <a:rPr lang="es-ES" b="1" dirty="0" err="1"/>
              <a:t>items</a:t>
            </a:r>
            <a:r>
              <a:rPr lang="es-ES" b="1" dirty="0"/>
              <a:t>()</a:t>
            </a:r>
            <a:br>
              <a:rPr lang="es-ES" dirty="0"/>
            </a:br>
            <a:r>
              <a:rPr lang="es-ES" dirty="0"/>
              <a:t>Devuelve una lista que contiene en cada nodo una </a:t>
            </a:r>
            <a:r>
              <a:rPr lang="es-ES" dirty="0" err="1"/>
              <a:t>tupla</a:t>
            </a:r>
            <a:r>
              <a:rPr lang="es-ES" dirty="0"/>
              <a:t> con la clave y valor del diccionario.</a:t>
            </a:r>
          </a:p>
          <a:p>
            <a:r>
              <a:rPr lang="es-ES" b="1" dirty="0"/>
              <a:t>pop(clave,[valor])</a:t>
            </a:r>
            <a:br>
              <a:rPr lang="es-ES" dirty="0"/>
            </a:br>
            <a:r>
              <a:rPr lang="es-ES" dirty="0"/>
              <a:t>Extrae el valor de la clave que pasamos como parámetro y borra el elemento del diccionario.</a:t>
            </a:r>
          </a:p>
          <a:p>
            <a:pPr lvl="1"/>
            <a:r>
              <a:rPr lang="es-ES" dirty="0"/>
              <a:t>Genera un error si no se encuentra dicha clave, salvo que se inicialice un segundo parámetro que será el dato que retornará</a:t>
            </a:r>
          </a:p>
          <a:p>
            <a:r>
              <a:rPr lang="es-ES" b="1" dirty="0" err="1"/>
              <a:t>Get</a:t>
            </a:r>
            <a:r>
              <a:rPr lang="es-ES" b="1" dirty="0"/>
              <a:t>()</a:t>
            </a:r>
            <a:br>
              <a:rPr lang="es-ES" dirty="0"/>
            </a:br>
            <a:r>
              <a:rPr lang="es-ES" dirty="0"/>
              <a:t>devuelve el valor de una clave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6" y="1700808"/>
            <a:ext cx="4371975" cy="542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23" y="2492896"/>
            <a:ext cx="2162175" cy="381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123" y="3123059"/>
            <a:ext cx="1838325" cy="390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786" y="4005084"/>
            <a:ext cx="4648200" cy="1409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946" y="5563384"/>
            <a:ext cx="2209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3568" y="404664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err="1"/>
              <a:t>clear</a:t>
            </a:r>
            <a:r>
              <a:rPr lang="es-ES" b="1" dirty="0"/>
              <a:t>()</a:t>
            </a:r>
            <a:br>
              <a:rPr lang="es-ES" dirty="0"/>
            </a:br>
            <a:r>
              <a:rPr lang="es-ES" dirty="0"/>
              <a:t>Elimina todos los elementos del diccionario.</a:t>
            </a:r>
          </a:p>
          <a:p>
            <a:r>
              <a:rPr lang="es-ES" b="1" dirty="0" err="1"/>
              <a:t>copy</a:t>
            </a:r>
            <a:r>
              <a:rPr lang="es-ES" b="1" dirty="0"/>
              <a:t>()</a:t>
            </a:r>
            <a:br>
              <a:rPr lang="es-ES" dirty="0"/>
            </a:br>
            <a:r>
              <a:rPr lang="es-ES" dirty="0"/>
              <a:t>Se genera una copia idéntica del diccionario actual en otra parte de memoria.</a:t>
            </a:r>
          </a:p>
          <a:p>
            <a:r>
              <a:rPr lang="es-ES" b="1" dirty="0" err="1"/>
              <a:t>popitem</a:t>
            </a:r>
            <a:r>
              <a:rPr lang="es-ES" b="1" dirty="0"/>
              <a:t>()</a:t>
            </a:r>
            <a:br>
              <a:rPr lang="es-ES" dirty="0"/>
            </a:br>
            <a:r>
              <a:rPr lang="es-ES" dirty="0"/>
              <a:t>Retorna un elemento del diccionario y lo elimina.</a:t>
            </a:r>
          </a:p>
          <a:p>
            <a:r>
              <a:rPr lang="es-ES" dirty="0"/>
              <a:t>No existe orden en el diccionario, así no hay certeza de qué elemento devolverá. Se presupone que devolverá el ultimo.</a:t>
            </a:r>
          </a:p>
          <a:p>
            <a:r>
              <a:rPr lang="es-ES" b="1" dirty="0" err="1"/>
              <a:t>update</a:t>
            </a:r>
            <a:r>
              <a:rPr lang="es-ES" b="1" dirty="0"/>
              <a:t>(diccionario2)</a:t>
            </a:r>
            <a:br>
              <a:rPr lang="es-ES" dirty="0"/>
            </a:br>
            <a:r>
              <a:rPr lang="es-ES" dirty="0"/>
              <a:t>Modifica el diccionario actual agregando los elementos del diccionario2, si una clave está repetida se modifica su valor.</a:t>
            </a:r>
          </a:p>
          <a:p>
            <a:r>
              <a:rPr lang="es-ES" b="1" dirty="0" err="1"/>
              <a:t>Fromkey</a:t>
            </a:r>
            <a:r>
              <a:rPr lang="es-ES" b="1" dirty="0"/>
              <a:t>(lista)</a:t>
            </a:r>
          </a:p>
          <a:p>
            <a:r>
              <a:rPr lang="es-ES" dirty="0"/>
              <a:t>Permite crear un diccionario nuevo utilizando como claves los valores de una lista.</a:t>
            </a:r>
          </a:p>
          <a:p>
            <a:r>
              <a:rPr lang="es-ES" b="1" dirty="0" err="1"/>
              <a:t>Setdefault</a:t>
            </a:r>
            <a:r>
              <a:rPr lang="es-ES" b="1" dirty="0"/>
              <a:t>(clave, valor)</a:t>
            </a:r>
          </a:p>
          <a:p>
            <a:r>
              <a:rPr lang="es-ES" dirty="0"/>
              <a:t>Determina valor por defecto para la clave indicada. En caso de que la clave no exista, la crea.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68" y="1196752"/>
            <a:ext cx="2181225" cy="276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68" y="1771560"/>
            <a:ext cx="2009775" cy="400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568" y="2470193"/>
            <a:ext cx="2200275" cy="4857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568" y="3645024"/>
            <a:ext cx="1905000" cy="4953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568" y="4365104"/>
            <a:ext cx="3429000" cy="12763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5568" y="5687588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116632"/>
            <a:ext cx="7290054" cy="1499616"/>
          </a:xfrm>
        </p:spPr>
        <p:txBody>
          <a:bodyPr/>
          <a:lstStyle/>
          <a:p>
            <a:r>
              <a:rPr lang="es-ES" dirty="0"/>
              <a:t>Listas.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7" y="1268760"/>
            <a:ext cx="4091935" cy="5589240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Append</a:t>
            </a:r>
            <a:r>
              <a:rPr lang="es-ES" dirty="0"/>
              <a:t>()</a:t>
            </a:r>
          </a:p>
          <a:p>
            <a:r>
              <a:rPr lang="es-ES" dirty="0"/>
              <a:t>Agrega un elemento a la lista.</a:t>
            </a:r>
          </a:p>
          <a:p>
            <a:r>
              <a:rPr lang="es-ES" dirty="0"/>
              <a:t>Clear()</a:t>
            </a:r>
          </a:p>
          <a:p>
            <a:r>
              <a:rPr lang="es-ES" dirty="0"/>
              <a:t>Elimina todos los elementos de la lista.</a:t>
            </a:r>
          </a:p>
          <a:p>
            <a:r>
              <a:rPr lang="es-ES" dirty="0" err="1"/>
              <a:t>Copy</a:t>
            </a:r>
            <a:r>
              <a:rPr lang="es-ES" dirty="0"/>
              <a:t>()</a:t>
            </a:r>
          </a:p>
          <a:p>
            <a:r>
              <a:rPr lang="es-ES" dirty="0"/>
              <a:t>Copia una lista a otra.</a:t>
            </a:r>
          </a:p>
          <a:p>
            <a:r>
              <a:rPr lang="es-ES" dirty="0" err="1"/>
              <a:t>Count</a:t>
            </a:r>
            <a:r>
              <a:rPr lang="es-ES" dirty="0"/>
              <a:t>()</a:t>
            </a:r>
          </a:p>
          <a:p>
            <a:r>
              <a:rPr lang="es-ES" dirty="0"/>
              <a:t>Cuenta el numero de apariciones de una elemento</a:t>
            </a:r>
          </a:p>
          <a:p>
            <a:r>
              <a:rPr lang="es-ES" dirty="0" err="1"/>
              <a:t>Extend</a:t>
            </a:r>
            <a:r>
              <a:rPr lang="es-ES" dirty="0"/>
              <a:t>()</a:t>
            </a:r>
          </a:p>
          <a:p>
            <a:r>
              <a:rPr lang="es-ES" dirty="0"/>
              <a:t>Añade varios elementos al final de la lista.</a:t>
            </a:r>
          </a:p>
          <a:p>
            <a:r>
              <a:rPr lang="es-ES" dirty="0" err="1"/>
              <a:t>Index</a:t>
            </a:r>
            <a:r>
              <a:rPr lang="es-ES" dirty="0"/>
              <a:t>()</a:t>
            </a:r>
          </a:p>
          <a:p>
            <a:r>
              <a:rPr lang="es-ES" dirty="0"/>
              <a:t>Obtiene el índice de un elemento en la lista.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31" y="1354310"/>
            <a:ext cx="1504950" cy="523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166" y="2204864"/>
            <a:ext cx="1104900" cy="428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66" y="3082541"/>
            <a:ext cx="1571625" cy="4667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231" y="3837845"/>
            <a:ext cx="1866900" cy="7334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216" y="4962053"/>
            <a:ext cx="3171825" cy="6572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568" y="6130880"/>
            <a:ext cx="36671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0080" y="692696"/>
            <a:ext cx="4283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Insert</a:t>
            </a:r>
            <a:r>
              <a:rPr lang="es-ES" dirty="0"/>
              <a:t>()</a:t>
            </a:r>
          </a:p>
          <a:p>
            <a:r>
              <a:rPr lang="es-ES" dirty="0"/>
              <a:t>Añade un elemento en una posición determinada.</a:t>
            </a:r>
          </a:p>
          <a:p>
            <a:r>
              <a:rPr lang="es-ES" dirty="0"/>
              <a:t>Pop()</a:t>
            </a:r>
          </a:p>
          <a:p>
            <a:r>
              <a:rPr lang="es-ES" dirty="0"/>
              <a:t>Elimina un elemento de la lista y lo devuelve. Si no se le indica índice, devolverá el ultimo elemento.</a:t>
            </a:r>
          </a:p>
          <a:p>
            <a:r>
              <a:rPr lang="es-ES" dirty="0" err="1"/>
              <a:t>Remove</a:t>
            </a:r>
            <a:r>
              <a:rPr lang="es-ES" dirty="0"/>
              <a:t>()</a:t>
            </a:r>
          </a:p>
          <a:p>
            <a:r>
              <a:rPr lang="es-ES" dirty="0"/>
              <a:t>Elimina un elemento de la lista seleccionado por su valor.</a:t>
            </a:r>
          </a:p>
          <a:p>
            <a:r>
              <a:rPr lang="es-ES" dirty="0"/>
              <a:t>Reverse()</a:t>
            </a:r>
          </a:p>
          <a:p>
            <a:r>
              <a:rPr lang="es-ES" dirty="0"/>
              <a:t>Ordena una lista de forma inversa.</a:t>
            </a:r>
          </a:p>
          <a:p>
            <a:r>
              <a:rPr lang="es-ES" dirty="0" err="1"/>
              <a:t>Sort</a:t>
            </a:r>
            <a:r>
              <a:rPr lang="es-ES" dirty="0"/>
              <a:t>()</a:t>
            </a:r>
          </a:p>
          <a:p>
            <a:r>
              <a:rPr lang="es-ES" dirty="0"/>
              <a:t>Ordena una lista de forma ascendente.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836712"/>
            <a:ext cx="1743075" cy="457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64" y="1586855"/>
            <a:ext cx="933450" cy="95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832298"/>
            <a:ext cx="1581150" cy="5048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387641"/>
            <a:ext cx="1390650" cy="4762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977" y="3655307"/>
            <a:ext cx="1247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9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externas a la clase lista para usar son listas y </a:t>
            </a:r>
            <a:r>
              <a:rPr lang="es-ES" dirty="0" err="1"/>
              <a:t>tuplas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7" y="1844824"/>
            <a:ext cx="4523984" cy="4464536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List</a:t>
            </a:r>
            <a:r>
              <a:rPr lang="es-ES" dirty="0"/>
              <a:t>()</a:t>
            </a:r>
          </a:p>
          <a:p>
            <a:r>
              <a:rPr lang="es-ES" dirty="0"/>
              <a:t>Transforma una </a:t>
            </a:r>
            <a:r>
              <a:rPr lang="es-ES" dirty="0" err="1"/>
              <a:t>tupla</a:t>
            </a:r>
            <a:r>
              <a:rPr lang="es-ES" dirty="0"/>
              <a:t> en lista</a:t>
            </a:r>
          </a:p>
          <a:p>
            <a:r>
              <a:rPr lang="es-ES" dirty="0" err="1"/>
              <a:t>Tuple</a:t>
            </a:r>
            <a:r>
              <a:rPr lang="es-ES" dirty="0"/>
              <a:t>()</a:t>
            </a:r>
          </a:p>
          <a:p>
            <a:r>
              <a:rPr lang="es-ES" dirty="0"/>
              <a:t>Transforma una lista en </a:t>
            </a:r>
            <a:r>
              <a:rPr lang="es-ES" dirty="0" err="1"/>
              <a:t>tupla</a:t>
            </a:r>
            <a:endParaRPr lang="es-ES" dirty="0"/>
          </a:p>
          <a:p>
            <a:r>
              <a:rPr lang="es-ES" dirty="0"/>
              <a:t>Concatenar listas: se unen dos listas distintas en una nueve que contiene la dos: lista1 + lista2</a:t>
            </a:r>
          </a:p>
          <a:p>
            <a:r>
              <a:rPr lang="es-ES" dirty="0"/>
              <a:t>Max(lista)</a:t>
            </a:r>
          </a:p>
          <a:p>
            <a:r>
              <a:rPr lang="es-ES" dirty="0"/>
              <a:t>Devuelve el mayor elemento. Si la lista no incluye valores numéricos, te devuelve el mayor por orden alfabético.</a:t>
            </a:r>
          </a:p>
          <a:p>
            <a:r>
              <a:rPr lang="es-ES" dirty="0"/>
              <a:t>Min(lista)</a:t>
            </a:r>
          </a:p>
          <a:p>
            <a:r>
              <a:rPr lang="es-ES" dirty="0"/>
              <a:t>Devuelve el menor. </a:t>
            </a:r>
            <a:r>
              <a:rPr lang="es-ES" dirty="0" err="1"/>
              <a:t>Idem</a:t>
            </a:r>
            <a:r>
              <a:rPr lang="es-ES" dirty="0"/>
              <a:t> al anterior con cadenas</a:t>
            </a:r>
          </a:p>
          <a:p>
            <a:r>
              <a:rPr lang="es-ES" dirty="0" err="1"/>
              <a:t>Len</a:t>
            </a:r>
            <a:r>
              <a:rPr lang="es-ES" dirty="0"/>
              <a:t>(lista)</a:t>
            </a:r>
          </a:p>
          <a:p>
            <a:r>
              <a:rPr lang="es-ES" dirty="0"/>
              <a:t>Indica el numero de elementos de la lista</a:t>
            </a:r>
          </a:p>
          <a:p>
            <a:r>
              <a:rPr lang="es-ES" dirty="0" err="1"/>
              <a:t>Sorted</a:t>
            </a:r>
            <a:r>
              <a:rPr lang="es-ES" dirty="0"/>
              <a:t>(lista)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645024"/>
            <a:ext cx="1800225" cy="457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28" y="4581128"/>
            <a:ext cx="1390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5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-171400"/>
            <a:ext cx="7290054" cy="1499616"/>
          </a:xfrm>
        </p:spPr>
        <p:txBody>
          <a:bodyPr/>
          <a:lstStyle/>
          <a:p>
            <a:r>
              <a:rPr lang="es-ES" dirty="0" err="1"/>
              <a:t>String</a:t>
            </a:r>
            <a:r>
              <a:rPr lang="es-ES" dirty="0"/>
              <a:t>. métodos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684896"/>
              </p:ext>
            </p:extLst>
          </p:nvPr>
        </p:nvGraphicFramePr>
        <p:xfrm>
          <a:off x="768350" y="908720"/>
          <a:ext cx="7836098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562">
                  <a:extLst>
                    <a:ext uri="{9D8B030D-6E8A-4147-A177-3AD203B41FA5}">
                      <a16:colId xmlns:a16="http://schemas.microsoft.com/office/drawing/2014/main" val="1764095268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4226456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Métodos de formato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marR="0" lvl="0" indent="-9144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9CBEBD"/>
                        </a:buClr>
                        <a:buSzPct val="100000"/>
                        <a:buFont typeface="Tw Cen MT" panose="020B0602020104020603" pitchFamily="34" charset="0"/>
                        <a:buChar char=" "/>
                        <a:tabLst/>
                        <a:defRPr/>
                      </a:pPr>
                      <a:r>
                        <a:rPr kumimoji="0" lang="es-E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Cadena.capitalize</a:t>
                      </a:r>
                      <a:r>
                        <a:rPr kumimoji="0" lang="es-E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una copia de cadena con la primera letra en mayúscula.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Cadena.lower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cadena en minúsculas.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Cadena.upper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cadena en mayúsculas.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Cadena.swapcase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cadena convertida a mayúsculas si esta escrita en minúsculas, y al revés si lo esta en mayúsculas.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4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Cadena.title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Le aplica formato de titulo a la cadena.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1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Cadena.center</a:t>
                      </a:r>
                      <a:r>
                        <a:rPr lang="es-ES" dirty="0"/>
                        <a:t>(longitud, </a:t>
                      </a:r>
                      <a:r>
                        <a:rPr lang="es-ES" dirty="0" err="1"/>
                        <a:t>char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Tamaño total y </a:t>
                      </a:r>
                      <a:r>
                        <a:rPr lang="es-ES" dirty="0" err="1"/>
                        <a:t>char</a:t>
                      </a:r>
                      <a:r>
                        <a:rPr lang="es-ES" dirty="0"/>
                        <a:t> representa el carácter de relleno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8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Cadena.ljust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lon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char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Alinea la cadena a la izquierda. Usa el carácter de relleno para completar hasta la longitud marcada.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Cadena.rjust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Alinea a la derecha.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68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Cadena.zfill</a:t>
                      </a:r>
                      <a:r>
                        <a:rPr lang="es-ES" dirty="0"/>
                        <a:t>(longitud)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Rellena una cadena con 0 a la izquierda. Lo hará hasta completar la longitud indicada.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7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7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458150"/>
              </p:ext>
            </p:extLst>
          </p:nvPr>
        </p:nvGraphicFramePr>
        <p:xfrm>
          <a:off x="768350" y="476672"/>
          <a:ext cx="790810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562">
                  <a:extLst>
                    <a:ext uri="{9D8B030D-6E8A-4147-A177-3AD203B41FA5}">
                      <a16:colId xmlns:a16="http://schemas.microsoft.com/office/drawing/2014/main" val="3095634795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145610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Métodos de 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9CBEBD"/>
                        </a:buClr>
                        <a:buSzPct val="100000"/>
                        <a:buFont typeface="Tw Cen MT" panose="020B0602020104020603" pitchFamily="34" charset="0"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Cadena.count</a:t>
                      </a:r>
                      <a:r>
                        <a:rPr kumimoji="0" lang="es-E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(sub, </a:t>
                      </a:r>
                      <a:r>
                        <a:rPr kumimoji="0" lang="es-E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ini</a:t>
                      </a:r>
                      <a:r>
                        <a:rPr kumimoji="0" lang="es-E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, fin)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numero de ocurrencias de la </a:t>
                      </a:r>
                      <a:r>
                        <a:rPr lang="es-ES" dirty="0" err="1"/>
                        <a:t>subcadena</a:t>
                      </a:r>
                      <a:r>
                        <a:rPr lang="es-ES" dirty="0"/>
                        <a:t> “sub” en la cadena cadena[</a:t>
                      </a:r>
                      <a:r>
                        <a:rPr lang="es-ES" dirty="0" err="1"/>
                        <a:t>ini:fin</a:t>
                      </a:r>
                      <a:r>
                        <a:rPr lang="es-E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Cadena.find</a:t>
                      </a:r>
                      <a:r>
                        <a:rPr lang="es-ES" dirty="0"/>
                        <a:t>(sub, </a:t>
                      </a:r>
                      <a:r>
                        <a:rPr lang="es-ES" dirty="0" err="1"/>
                        <a:t>ini</a:t>
                      </a:r>
                      <a:r>
                        <a:rPr lang="es-ES" dirty="0"/>
                        <a:t>, fin)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primera ocurrencia de la </a:t>
                      </a:r>
                      <a:r>
                        <a:rPr lang="es-ES" dirty="0" err="1"/>
                        <a:t>subcadena</a:t>
                      </a:r>
                      <a:r>
                        <a:rPr lang="es-ES" dirty="0"/>
                        <a:t> en la cadena. Si no se encuentra devuelve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3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Cadena.index</a:t>
                      </a:r>
                      <a:r>
                        <a:rPr lang="es-ES" dirty="0"/>
                        <a:t>(sub, </a:t>
                      </a:r>
                      <a:r>
                        <a:rPr lang="es-ES" dirty="0" err="1"/>
                        <a:t>ini</a:t>
                      </a:r>
                      <a:r>
                        <a:rPr lang="es-ES" dirty="0"/>
                        <a:t>, fin)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Igual al anterior pero si no se encuentra </a:t>
                      </a:r>
                      <a:r>
                        <a:rPr lang="es-ES" dirty="0" err="1"/>
                        <a:t>subcadena</a:t>
                      </a:r>
                      <a:r>
                        <a:rPr lang="es-ES" dirty="0"/>
                        <a:t> devuelve un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9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Cadena.rindex</a:t>
                      </a:r>
                      <a:r>
                        <a:rPr lang="es-ES" dirty="0"/>
                        <a:t>(sub, </a:t>
                      </a:r>
                      <a:r>
                        <a:rPr lang="es-ES" dirty="0" err="1"/>
                        <a:t>ini</a:t>
                      </a:r>
                      <a:r>
                        <a:rPr lang="es-ES" dirty="0"/>
                        <a:t>, fin)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Idem</a:t>
                      </a:r>
                      <a:r>
                        <a:rPr lang="es-ES" dirty="0"/>
                        <a:t> al anterior pero devuelve la ultima aparición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6205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45829"/>
              </p:ext>
            </p:extLst>
          </p:nvPr>
        </p:nvGraphicFramePr>
        <p:xfrm>
          <a:off x="768350" y="3501008"/>
          <a:ext cx="790810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562">
                  <a:extLst>
                    <a:ext uri="{9D8B030D-6E8A-4147-A177-3AD203B41FA5}">
                      <a16:colId xmlns:a16="http://schemas.microsoft.com/office/drawing/2014/main" val="561541107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77790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Métodos de sustitución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0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Cadena.Format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Aplica un formato a la cadena. *ver 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4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Candena.replace</a:t>
                      </a:r>
                      <a:r>
                        <a:rPr lang="es-ES" dirty="0"/>
                        <a:t>(sub1, sub2)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Busca la sub1 dentro de cadena, y si la encuentra la cambia por sub2.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Cadena.strip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Elimina caracteres a la derecha y a la izquierda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1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Cadena.lstrip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char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Elimina caracteres a la izquierda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55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Cadena.rstrip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char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Igual pero a la derecha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9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44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5" y="2348880"/>
            <a:ext cx="7248805" cy="13681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2" y="3933056"/>
            <a:ext cx="6143625" cy="552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5" y="4797152"/>
            <a:ext cx="2638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9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354</TotalTime>
  <Words>823</Words>
  <Application>Microsoft Office PowerPoint</Application>
  <PresentationFormat>Presentación en pantalla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python</vt:lpstr>
      <vt:lpstr>Diccionario. Métodos</vt:lpstr>
      <vt:lpstr>Presentación de PowerPoint</vt:lpstr>
      <vt:lpstr>Listas. métodos</vt:lpstr>
      <vt:lpstr>Presentación de PowerPoint</vt:lpstr>
      <vt:lpstr>Funciones externas a la clase lista para usar son listas y tuplas</vt:lpstr>
      <vt:lpstr>String. métodos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Mamen</dc:creator>
  <cp:lastModifiedBy>www.intercambiosvirtuales.org</cp:lastModifiedBy>
  <cp:revision>30</cp:revision>
  <dcterms:created xsi:type="dcterms:W3CDTF">2017-01-30T07:32:10Z</dcterms:created>
  <dcterms:modified xsi:type="dcterms:W3CDTF">2017-01-31T21:22:55Z</dcterms:modified>
</cp:coreProperties>
</file>