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Programación en </a:t>
            </a:r>
            <a:r>
              <a:rPr lang="es-ES" dirty="0" err="1"/>
              <a:t>python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Básico </a:t>
            </a:r>
          </a:p>
        </p:txBody>
      </p:sp>
    </p:spTree>
    <p:extLst>
      <p:ext uri="{BB962C8B-B14F-4D97-AF65-F5344CB8AC3E}">
        <p14:creationId xmlns:p14="http://schemas.microsoft.com/office/powerpoint/2010/main" val="17999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597680"/>
              </p:ext>
            </p:extLst>
          </p:nvPr>
        </p:nvGraphicFramePr>
        <p:xfrm>
          <a:off x="848139" y="2316578"/>
          <a:ext cx="10787270" cy="412621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393635">
                  <a:extLst>
                    <a:ext uri="{9D8B030D-6E8A-4147-A177-3AD203B41FA5}">
                      <a16:colId xmlns:a16="http://schemas.microsoft.com/office/drawing/2014/main" val="3834255004"/>
                    </a:ext>
                  </a:extLst>
                </a:gridCol>
                <a:gridCol w="5393635">
                  <a:extLst>
                    <a:ext uri="{9D8B030D-6E8A-4147-A177-3AD203B41FA5}">
                      <a16:colId xmlns:a16="http://schemas.microsoft.com/office/drawing/2014/main" val="98620173"/>
                    </a:ext>
                  </a:extLst>
                </a:gridCol>
              </a:tblGrid>
              <a:tr h="878683">
                <a:tc>
                  <a:txBody>
                    <a:bodyPr/>
                    <a:lstStyle/>
                    <a:p>
                      <a:pPr marL="91440" marR="0" lvl="0" indent="-9144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2"/>
                        </a:buClr>
                        <a:buSzPct val="100000"/>
                        <a:buFont typeface="Tw Cen MT" panose="020B0602020104020603" pitchFamily="34" charset="0"/>
                        <a:buChar char=" "/>
                        <a:tabLst/>
                        <a:defRPr/>
                      </a:pPr>
                      <a:r>
                        <a:rPr kumimoji="0" lang="es-ES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kumimoji="0" lang="es-E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mi_funcion</a:t>
                      </a:r>
                      <a:r>
                        <a:rPr kumimoji="0" lang="es-E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(param1, param2):</a:t>
                      </a:r>
                    </a:p>
                    <a:p>
                      <a:pPr marL="448056" marR="0" lvl="2" indent="-13716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2"/>
                        </a:buClr>
                        <a:buSzTx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kumimoji="0" lang="es-ES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param1</a:t>
                      </a:r>
                    </a:p>
                    <a:p>
                      <a:pPr marL="448056" marR="0" lvl="2" indent="-13716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2"/>
                        </a:buClr>
                        <a:buSzTx/>
                        <a:buFont typeface="Wingdings 3" pitchFamily="18" charset="2"/>
                        <a:buNone/>
                        <a:tabLst/>
                        <a:defRPr/>
                      </a:pPr>
                      <a:r>
                        <a:rPr kumimoji="0" lang="es-ES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param2</a:t>
                      </a:r>
                      <a:endParaRPr lang="es-E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numero de parámetros debe coincidir</a:t>
                      </a:r>
                      <a:r>
                        <a:rPr kumimoji="0" lang="es-ES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los que se indiquen en su declaración.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 llamarla: </a:t>
                      </a:r>
                      <a:r>
                        <a:rPr kumimoji="0" lang="es-ES" sz="14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mi_función</a:t>
                      </a:r>
                      <a:r>
                        <a:rPr kumimoji="0" lang="es-ES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(1, 2)</a:t>
                      </a:r>
                    </a:p>
                    <a:p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744266"/>
                  </a:ext>
                </a:extLst>
              </a:tr>
              <a:tr h="1172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kumimoji="0" lang="es-ES" sz="1800" b="0" i="1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800" b="0" i="1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mi_funcion</a:t>
                      </a:r>
                      <a:r>
                        <a:rPr kumimoji="0" lang="es-ES" sz="1800" b="0" i="1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(param1, param2 = 3)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-13716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2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400" baseline="0" dirty="0"/>
                        <a:t>Se</a:t>
                      </a:r>
                      <a:r>
                        <a:rPr lang="es-ES" sz="1400" dirty="0"/>
                        <a:t> pueden utilizar valores por defecto para los parámetros.</a:t>
                      </a:r>
                    </a:p>
                    <a:p>
                      <a:pPr marL="0" marR="0" lvl="2" indent="-13716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2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400" dirty="0"/>
                        <a:t>E</a:t>
                      </a:r>
                      <a:r>
                        <a:rPr lang="es-ES" sz="1400" baseline="0" dirty="0"/>
                        <a:t>n</a:t>
                      </a:r>
                      <a:r>
                        <a:rPr lang="es-ES" sz="1400" dirty="0"/>
                        <a:t> este caso, si no se indica valor para el segundo parámetro en la llamada a la función, se asignará ese valor por defecto.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2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dirty="0" err="1"/>
                        <a:t>Mi_función</a:t>
                      </a:r>
                      <a:r>
                        <a:rPr lang="es-ES" sz="1400" dirty="0"/>
                        <a:t>(1, 2)  #esta llamada no hace uso del parámetro por defecto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2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dirty="0" err="1"/>
                        <a:t>Mi_función</a:t>
                      </a:r>
                      <a:r>
                        <a:rPr lang="es-ES" sz="1400" dirty="0"/>
                        <a:t>(1)  #esta 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6375"/>
                  </a:ext>
                </a:extLst>
              </a:tr>
              <a:tr h="1886946">
                <a:tc>
                  <a:txBody>
                    <a:bodyPr/>
                    <a:lstStyle/>
                    <a:p>
                      <a:r>
                        <a:rPr lang="es-ES" sz="1800" i="1" dirty="0" err="1"/>
                        <a:t>Def</a:t>
                      </a:r>
                      <a:r>
                        <a:rPr lang="es-ES" sz="1800" i="1" dirty="0"/>
                        <a:t> </a:t>
                      </a:r>
                      <a:r>
                        <a:rPr lang="es-ES" sz="1800" i="1" dirty="0" err="1"/>
                        <a:t>mi_funcion</a:t>
                      </a:r>
                      <a:r>
                        <a:rPr lang="es-ES" sz="1800" i="1" dirty="0"/>
                        <a:t>(param1, param2, *otros)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 definir funciones con un numero variable de parámetros:</a:t>
                      </a:r>
                    </a:p>
                    <a:p>
                      <a:pPr marL="0" marR="0" lvl="2" indent="-13716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2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</a:t>
                      </a:r>
                      <a:r>
                        <a:rPr kumimoji="0" lang="es-ES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estamos indicando que el parámetro otros es una </a:t>
                      </a:r>
                      <a:r>
                        <a:rPr kumimoji="0" lang="es-ES" sz="14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tupla</a:t>
                      </a:r>
                      <a:r>
                        <a:rPr kumimoji="0" lang="es-ES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(podrá ser de 0 o de muchos elementos)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2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Mi_función</a:t>
                      </a:r>
                      <a:r>
                        <a:rPr kumimoji="0" lang="es-ES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(1, 2, 3, 4, 5)  #dentro de la función 3, 4 y 5 formarían parte de una </a:t>
                      </a:r>
                      <a:r>
                        <a:rPr kumimoji="0" lang="es-ES" sz="1400" b="0" i="0" u="none" strike="noStrike" kern="1200" cap="none" spc="0" normalizeH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tupla</a:t>
                      </a:r>
                      <a:r>
                        <a:rPr kumimoji="0" lang="es-ES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2" indent="-13716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400"/>
                        </a:spcAft>
                        <a:buClr>
                          <a:schemeClr val="accent2"/>
                        </a:buClr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s-ES" sz="1400" baseline="0" dirty="0"/>
                        <a:t>Si definimos **otros, le estaríamos indicando que el parámetros otros es un diccionario.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028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140153"/>
              </p:ext>
            </p:extLst>
          </p:nvPr>
        </p:nvGraphicFramePr>
        <p:xfrm>
          <a:off x="1116702" y="3226903"/>
          <a:ext cx="9720262" cy="2900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3237083415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3679115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0" i="0" dirty="0" err="1"/>
                        <a:t>Mi_funcion</a:t>
                      </a:r>
                      <a:r>
                        <a:rPr lang="es-ES" b="0" i="0" dirty="0"/>
                        <a:t>(param2 = 3, param1 = “hola”)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/>
                        <a:t>Se puede alterar el orden de los parámetros, pero para ello hay que indicárselo en la llamada.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17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Def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mi_función</a:t>
                      </a:r>
                      <a:r>
                        <a:rPr lang="es-ES" dirty="0"/>
                        <a:t>(numero, </a:t>
                      </a:r>
                      <a:r>
                        <a:rPr lang="es-ES" dirty="0" err="1"/>
                        <a:t>num</a:t>
                      </a:r>
                      <a:r>
                        <a:rPr lang="es-ES" dirty="0"/>
                        <a:t>)</a:t>
                      </a:r>
                    </a:p>
                    <a:p>
                      <a:endParaRPr lang="es-ES" dirty="0"/>
                    </a:p>
                    <a:p>
                      <a:r>
                        <a:rPr lang="es-ES" dirty="0"/>
                        <a:t>#en el cuerpo</a:t>
                      </a:r>
                    </a:p>
                    <a:p>
                      <a:r>
                        <a:rPr lang="es-ES" dirty="0"/>
                        <a:t>Datos = [1, 2]</a:t>
                      </a:r>
                    </a:p>
                    <a:p>
                      <a:r>
                        <a:rPr lang="es-ES" dirty="0" err="1"/>
                        <a:t>Mi_función</a:t>
                      </a:r>
                      <a:r>
                        <a:rPr lang="es-ES" dirty="0"/>
                        <a:t>(*datos)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Podemos agrupar todos los parámetros en una lista, y enviarle a la función dicha lista también.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11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43364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557671" y="596348"/>
            <a:ext cx="7036904" cy="8481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Las funciones en Python deben tener dos líneas en blanco por arriba.</a:t>
            </a:r>
          </a:p>
          <a:p>
            <a:pPr algn="ctr"/>
            <a:r>
              <a:rPr lang="es-ES" dirty="0"/>
              <a:t>Si utilizas la fórmula de paso de parámetros por defecto, entre el nombre del parámetro, el igual y el valor no puede haber espacios.</a:t>
            </a:r>
          </a:p>
        </p:txBody>
      </p:sp>
      <p:sp>
        <p:nvSpPr>
          <p:cNvPr id="7" name="4 CuadroTexto"/>
          <p:cNvSpPr txBox="1"/>
          <p:nvPr/>
        </p:nvSpPr>
        <p:spPr>
          <a:xfrm>
            <a:off x="2245092" y="1597031"/>
            <a:ext cx="746348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/>
                </a:solidFill>
              </a:rPr>
              <a:t>En </a:t>
            </a:r>
            <a:r>
              <a:rPr lang="es-ES" dirty="0" err="1">
                <a:solidFill>
                  <a:schemeClr val="accent4"/>
                </a:solidFill>
              </a:rPr>
              <a:t>python</a:t>
            </a:r>
            <a:r>
              <a:rPr lang="es-ES" dirty="0">
                <a:solidFill>
                  <a:schemeClr val="accent4"/>
                </a:solidFill>
              </a:rPr>
              <a:t> se pasa por valor una referencia al objeto, por lo tanto no hay que pasar por referencia para que los cambios en los objetos se reflejen fuera de la función.</a:t>
            </a:r>
          </a:p>
          <a:p>
            <a:r>
              <a:rPr lang="es-ES" dirty="0">
                <a:solidFill>
                  <a:schemeClr val="accent4"/>
                </a:solidFill>
              </a:rPr>
              <a:t>Solo hay que tener en cuenta que no se usen objetos como las </a:t>
            </a:r>
            <a:r>
              <a:rPr lang="es-ES" dirty="0" err="1">
                <a:solidFill>
                  <a:schemeClr val="accent4"/>
                </a:solidFill>
              </a:rPr>
              <a:t>tuplas</a:t>
            </a:r>
            <a:r>
              <a:rPr lang="es-ES" dirty="0">
                <a:solidFill>
                  <a:schemeClr val="accent4"/>
                </a:solidFill>
              </a:rPr>
              <a:t> que no son modificables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Return</a:t>
            </a:r>
            <a:r>
              <a:rPr lang="es-ES" dirty="0"/>
              <a:t> de las funciones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Devuelven valores con </a:t>
            </a:r>
            <a:r>
              <a:rPr lang="es-ES" dirty="0" err="1"/>
              <a:t>return</a:t>
            </a:r>
            <a:endParaRPr lang="es-ES" dirty="0"/>
          </a:p>
          <a:p>
            <a:r>
              <a:rPr lang="es-ES" dirty="0">
                <a:solidFill>
                  <a:srgbClr val="C00000"/>
                </a:solidFill>
              </a:rPr>
              <a:t>Llamadas de retorno</a:t>
            </a:r>
            <a:r>
              <a:rPr lang="es-ES" dirty="0"/>
              <a:t>. Formula que permite realizar la llamada a una función sin conocer su nombre.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¿Cómo utilizo esta formula? Para llamar a la función utilizo: </a:t>
            </a:r>
            <a:r>
              <a:rPr lang="es-ES" dirty="0" err="1"/>
              <a:t>llamada_de_retorno</a:t>
            </a:r>
            <a:r>
              <a:rPr lang="es-ES" dirty="0"/>
              <a:t>(“función”) y es ahí donde le indico la función que debe usar.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630930"/>
            <a:ext cx="2476500" cy="666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675" y="3502342"/>
            <a:ext cx="3990975" cy="9239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409" y="3249930"/>
            <a:ext cx="3657600" cy="1047750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7113"/>
              </p:ext>
            </p:extLst>
          </p:nvPr>
        </p:nvGraphicFramePr>
        <p:xfrm>
          <a:off x="772336" y="4520009"/>
          <a:ext cx="1068488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627">
                  <a:extLst>
                    <a:ext uri="{9D8B030D-6E8A-4147-A177-3AD203B41FA5}">
                      <a16:colId xmlns:a16="http://schemas.microsoft.com/office/drawing/2014/main" val="3778812317"/>
                    </a:ext>
                  </a:extLst>
                </a:gridCol>
                <a:gridCol w="3561627">
                  <a:extLst>
                    <a:ext uri="{9D8B030D-6E8A-4147-A177-3AD203B41FA5}">
                      <a16:colId xmlns:a16="http://schemas.microsoft.com/office/drawing/2014/main" val="1950615410"/>
                    </a:ext>
                  </a:extLst>
                </a:gridCol>
                <a:gridCol w="3561627">
                  <a:extLst>
                    <a:ext uri="{9D8B030D-6E8A-4147-A177-3AD203B41FA5}">
                      <a16:colId xmlns:a16="http://schemas.microsoft.com/office/drawing/2014/main" val="1238119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Definición de la función a la que vamos a llamar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Definición de la función que va a realizar la llamada a la función sin conocer su nombre (global)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Definición de la función que va a realizar la llamada a la función sin conocer su nombre (local)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1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00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829994"/>
            <a:ext cx="9720071" cy="5479366"/>
          </a:xfrm>
        </p:spPr>
        <p:txBody>
          <a:bodyPr/>
          <a:lstStyle/>
          <a:p>
            <a:r>
              <a:rPr lang="es-ES" dirty="0"/>
              <a:t>Para realizar estas “llamadas de retorno” Python utiliza dos funciones: </a:t>
            </a:r>
            <a:r>
              <a:rPr lang="es-ES" dirty="0" err="1"/>
              <a:t>locals</a:t>
            </a:r>
            <a:r>
              <a:rPr lang="es-ES" dirty="0"/>
              <a:t>() y </a:t>
            </a:r>
            <a:r>
              <a:rPr lang="es-ES" dirty="0" err="1"/>
              <a:t>globals</a:t>
            </a:r>
            <a:r>
              <a:rPr lang="es-ES" dirty="0"/>
              <a:t>().</a:t>
            </a:r>
          </a:p>
          <a:p>
            <a:r>
              <a:rPr lang="es-ES" dirty="0"/>
              <a:t>Ejemplo similar con parámetros: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Para hacer uso correcto de esta cualidad de Python, deberemos asegurarnos de que la función existe. Para ello se disponen de dos funciones:</a:t>
            </a:r>
          </a:p>
          <a:p>
            <a:pPr lvl="1"/>
            <a:r>
              <a:rPr lang="es-ES" dirty="0"/>
              <a:t>In. Operador que nos permite comprobar si la función esta definida en una colección (</a:t>
            </a:r>
            <a:r>
              <a:rPr lang="es-ES" dirty="0" err="1"/>
              <a:t>locals</a:t>
            </a:r>
            <a:r>
              <a:rPr lang="es-ES" dirty="0"/>
              <a:t> o </a:t>
            </a:r>
            <a:r>
              <a:rPr lang="es-ES" dirty="0" err="1"/>
              <a:t>globals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Callable</a:t>
            </a:r>
            <a:r>
              <a:rPr lang="es-ES" dirty="0"/>
              <a:t>. </a:t>
            </a:r>
            <a:r>
              <a:rPr lang="es-ES" dirty="0" err="1"/>
              <a:t>Funcion</a:t>
            </a:r>
            <a:r>
              <a:rPr lang="es-ES" dirty="0"/>
              <a:t> que comprueba que la función pueda ser llamada.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388480"/>
            <a:ext cx="2943225" cy="7048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353" y="2131097"/>
            <a:ext cx="4086225" cy="9810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721" y="2473582"/>
            <a:ext cx="3257550" cy="4286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5304369"/>
            <a:ext cx="2676525" cy="676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0653" y="4833193"/>
            <a:ext cx="4067175" cy="17335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2046" y="5037669"/>
            <a:ext cx="33242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6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comentarios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# permite introducir una línea de comentario</a:t>
            </a:r>
          </a:p>
          <a:p>
            <a:r>
              <a:rPr lang="es-ES" dirty="0"/>
              <a:t>“”” abre un comentario de varias líneas</a:t>
            </a:r>
          </a:p>
          <a:p>
            <a:r>
              <a:rPr lang="es-ES" dirty="0"/>
              <a:t>“”” debe cerrarse de la misma forma</a:t>
            </a:r>
          </a:p>
          <a:p>
            <a:r>
              <a:rPr lang="es-ES" dirty="0"/>
              <a:t>Los comentarios que vayan en la misma línea de código deben separarse con dos espacios en blanco.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145" y="4690110"/>
            <a:ext cx="26574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4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Identación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márgenes incluidos en la línea de código.</a:t>
            </a:r>
          </a:p>
          <a:p>
            <a:r>
              <a:rPr lang="es-ES" dirty="0"/>
              <a:t>Hay lenguajes que permiten su uso, aunque no es obligatorio. La principal ventaja es la de facilitar la lectura del código.</a:t>
            </a:r>
          </a:p>
          <a:p>
            <a:r>
              <a:rPr lang="es-ES" dirty="0"/>
              <a:t>En Python, la </a:t>
            </a:r>
            <a:r>
              <a:rPr lang="es-ES" dirty="0" err="1"/>
              <a:t>identación</a:t>
            </a:r>
            <a:r>
              <a:rPr lang="es-ES" dirty="0"/>
              <a:t> es obligatoria para indicar “pertenencia”.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La estructura de control se utiliza y se indica con : a partir de ahí, todo pertenecerá a esta estructura indicando la tabulación.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74" y="4032739"/>
            <a:ext cx="33623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4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encoding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Directiva que se coloca al inicio de los archivo de Python para indicar al sistema la codificación de caracteres a utilizar.</a:t>
            </a:r>
          </a:p>
          <a:p>
            <a:r>
              <a:rPr lang="es-ES" dirty="0"/>
              <a:t># -*- </a:t>
            </a:r>
            <a:r>
              <a:rPr lang="es-ES" dirty="0" err="1"/>
              <a:t>coding</a:t>
            </a:r>
            <a:r>
              <a:rPr lang="es-ES" dirty="0"/>
              <a:t>: utf-8 -*-</a:t>
            </a:r>
          </a:p>
          <a:p>
            <a:r>
              <a:rPr lang="es-ES" dirty="0" err="1"/>
              <a:t>Asi</a:t>
            </a:r>
            <a:r>
              <a:rPr lang="es-ES" dirty="0"/>
              <a:t> evitaremos el error por no poder mostrar caracteres propios del lenguaje (ñ).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554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tuplas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643270"/>
            <a:ext cx="9720071" cy="466609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Tipo de dato compuesto que permite introducir datos inmutables.</a:t>
            </a:r>
          </a:p>
          <a:p>
            <a:r>
              <a:rPr lang="es-ES" dirty="0"/>
              <a:t>Estos datos no se pueden </a:t>
            </a:r>
            <a:r>
              <a:rPr lang="es-ES" dirty="0" err="1"/>
              <a:t>modificiar</a:t>
            </a:r>
            <a:r>
              <a:rPr lang="es-ES" dirty="0"/>
              <a:t>.</a:t>
            </a:r>
          </a:p>
          <a:p>
            <a:r>
              <a:rPr lang="es-ES" dirty="0"/>
              <a:t>Funciona como un </a:t>
            </a:r>
            <a:r>
              <a:rPr lang="es-ES" b="1" dirty="0" err="1">
                <a:solidFill>
                  <a:schemeClr val="accent2">
                    <a:lumMod val="75000"/>
                  </a:schemeClr>
                </a:solidFill>
              </a:rPr>
              <a:t>Array</a:t>
            </a:r>
            <a:r>
              <a:rPr lang="es-ES" dirty="0"/>
              <a:t>:</a:t>
            </a:r>
          </a:p>
          <a:p>
            <a:r>
              <a:rPr lang="es-ES" dirty="0" err="1"/>
              <a:t>Mi_tupla</a:t>
            </a:r>
            <a:r>
              <a:rPr lang="es-ES" dirty="0"/>
              <a:t> = (1, 2, 3, “</a:t>
            </a:r>
            <a:r>
              <a:rPr lang="es-ES" dirty="0" err="1"/>
              <a:t>Miercoles</a:t>
            </a:r>
            <a:r>
              <a:rPr lang="es-ES" dirty="0"/>
              <a:t>”, “Jueves”, 5,4)</a:t>
            </a:r>
          </a:p>
          <a:p>
            <a:r>
              <a:rPr lang="es-ES" dirty="0"/>
              <a:t>Se podrá acceder a los datos mediante su 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índice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El primero es 0.</a:t>
            </a:r>
          </a:p>
          <a:p>
            <a:pPr lvl="1"/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mi_tupla</a:t>
            </a:r>
            <a:r>
              <a:rPr lang="es-ES" dirty="0"/>
              <a:t>[3] -&gt; imprimirá </a:t>
            </a:r>
            <a:r>
              <a:rPr lang="es-ES" dirty="0" err="1"/>
              <a:t>Miercoles</a:t>
            </a:r>
            <a:endParaRPr lang="es-ES" dirty="0"/>
          </a:p>
          <a:p>
            <a:r>
              <a:rPr lang="es-ES" dirty="0"/>
              <a:t>Al igual que ocurre con las cadenas, 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se puede acceder solo a una parte de la </a:t>
            </a:r>
            <a:r>
              <a:rPr lang="es-ES" b="1" dirty="0" err="1">
                <a:solidFill>
                  <a:schemeClr val="accent2">
                    <a:lumMod val="75000"/>
                  </a:schemeClr>
                </a:solidFill>
              </a:rPr>
              <a:t>tupla</a:t>
            </a:r>
            <a:r>
              <a:rPr lang="es-ES" dirty="0"/>
              <a:t>. Para ello hay que indicar desde donde hasta donde.</a:t>
            </a:r>
          </a:p>
          <a:p>
            <a:pPr lvl="1"/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Mi_tupla</a:t>
            </a:r>
            <a:r>
              <a:rPr lang="es-ES" dirty="0"/>
              <a:t>[3:5] -&gt; imprimirá </a:t>
            </a:r>
            <a:r>
              <a:rPr lang="es-ES" dirty="0" err="1"/>
              <a:t>Miercoles</a:t>
            </a:r>
            <a:r>
              <a:rPr lang="es-ES" dirty="0"/>
              <a:t>, Jueves, 5,4.</a:t>
            </a:r>
          </a:p>
          <a:p>
            <a:r>
              <a:rPr lang="es-ES" dirty="0"/>
              <a:t>También se puede acceder a la </a:t>
            </a:r>
            <a:r>
              <a:rPr lang="es-ES" dirty="0" err="1"/>
              <a:t>tupla</a:t>
            </a:r>
            <a:r>
              <a:rPr lang="es-ES" dirty="0"/>
              <a:t> de forma 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inversa</a:t>
            </a:r>
            <a:r>
              <a:rPr lang="es-ES" dirty="0"/>
              <a:t>. Para ello hay que indicar números negativos por índice:</a:t>
            </a:r>
          </a:p>
          <a:p>
            <a:pPr lvl="1"/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Mi_tupla</a:t>
            </a:r>
            <a:r>
              <a:rPr lang="es-ES" dirty="0"/>
              <a:t>[-1] -&gt; imprimirá 5,4</a:t>
            </a:r>
          </a:p>
          <a:p>
            <a:pPr lvl="1"/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Mi_tupla</a:t>
            </a:r>
            <a:r>
              <a:rPr lang="es-ES" dirty="0"/>
              <a:t>[-2] -&gt; imprimirá Jueves</a:t>
            </a:r>
          </a:p>
        </p:txBody>
      </p:sp>
    </p:spTree>
    <p:extLst>
      <p:ext uri="{BB962C8B-B14F-4D97-AF65-F5344CB8AC3E}">
        <p14:creationId xmlns:p14="http://schemas.microsoft.com/office/powerpoint/2010/main" val="102140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722783"/>
            <a:ext cx="9720071" cy="4586577"/>
          </a:xfrm>
        </p:spPr>
        <p:txBody>
          <a:bodyPr/>
          <a:lstStyle/>
          <a:p>
            <a:r>
              <a:rPr lang="es-ES" dirty="0"/>
              <a:t>Similar a una </a:t>
            </a:r>
            <a:r>
              <a:rPr lang="es-ES" dirty="0" err="1"/>
              <a:t>tupla</a:t>
            </a:r>
            <a:r>
              <a:rPr lang="es-ES" dirty="0"/>
              <a:t> pero que se puede modificar.</a:t>
            </a:r>
          </a:p>
          <a:p>
            <a:pPr lvl="1"/>
            <a:r>
              <a:rPr lang="es-ES" dirty="0" err="1"/>
              <a:t>Mi_lista</a:t>
            </a:r>
            <a:r>
              <a:rPr lang="es-ES" dirty="0"/>
              <a:t> = [1, 2, 3, “</a:t>
            </a:r>
            <a:r>
              <a:rPr lang="es-ES" dirty="0" err="1"/>
              <a:t>Miercoles</a:t>
            </a:r>
            <a:r>
              <a:rPr lang="es-ES" dirty="0"/>
              <a:t>”, “Jueves”, 5,4]</a:t>
            </a:r>
          </a:p>
          <a:p>
            <a:r>
              <a:rPr lang="es-ES" dirty="0"/>
              <a:t>Se accede igual que a las listas por índice.</a:t>
            </a:r>
          </a:p>
          <a:p>
            <a:r>
              <a:rPr lang="es-ES" dirty="0"/>
              <a:t>Permite modificar por índice también:</a:t>
            </a:r>
          </a:p>
          <a:p>
            <a:pPr lvl="1"/>
            <a:r>
              <a:rPr lang="es-ES" dirty="0" err="1"/>
              <a:t>Mi_lista</a:t>
            </a:r>
            <a:r>
              <a:rPr lang="es-ES" dirty="0"/>
              <a:t>[3] = “Martes”</a:t>
            </a:r>
          </a:p>
          <a:p>
            <a:r>
              <a:rPr lang="es-ES" dirty="0"/>
              <a:t>A las listas se pueden añadir también nuevos valores:</a:t>
            </a:r>
          </a:p>
          <a:p>
            <a:pPr lvl="1"/>
            <a:r>
              <a:rPr lang="es-ES" dirty="0" err="1"/>
              <a:t>Mi_lista.append</a:t>
            </a:r>
            <a:r>
              <a:rPr lang="es-ES" dirty="0"/>
              <a:t>(‘Nuevo elemento’)</a:t>
            </a:r>
          </a:p>
          <a:p>
            <a:r>
              <a:rPr lang="es-ES" dirty="0"/>
              <a:t>Para eliminar elementos hay diferentes métodos, pero uno de ellos permite eliminar por índice:</a:t>
            </a:r>
          </a:p>
          <a:p>
            <a:pPr lvl="1"/>
            <a:r>
              <a:rPr lang="es-ES" dirty="0" err="1"/>
              <a:t>Mi_lista.pop</a:t>
            </a:r>
            <a:r>
              <a:rPr lang="es-ES" dirty="0"/>
              <a:t>(3)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6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diccionario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828800"/>
            <a:ext cx="9720071" cy="4480560"/>
          </a:xfrm>
        </p:spPr>
        <p:txBody>
          <a:bodyPr/>
          <a:lstStyle/>
          <a:p>
            <a:r>
              <a:rPr lang="es-ES" dirty="0"/>
              <a:t>Llamadas matrices asociativas.</a:t>
            </a:r>
          </a:p>
          <a:p>
            <a:r>
              <a:rPr lang="es-ES" dirty="0"/>
              <a:t>Relacionan una clave con un valor.</a:t>
            </a:r>
          </a:p>
          <a:p>
            <a:r>
              <a:rPr lang="es-ES" dirty="0" err="1"/>
              <a:t>Mi_dic</a:t>
            </a:r>
            <a:r>
              <a:rPr lang="es-ES" dirty="0"/>
              <a:t> = {“color “: “azul”, “talla”: “S”, “impermeable”:”si”}</a:t>
            </a:r>
          </a:p>
          <a:p>
            <a:pPr lvl="1"/>
            <a:r>
              <a:rPr lang="es-ES" dirty="0"/>
              <a:t>El primer valor indica la clave, y el segundo el valor de ese diccionario para esa clave.</a:t>
            </a:r>
          </a:p>
          <a:p>
            <a:pPr lvl="1"/>
            <a:r>
              <a:rPr lang="es-ES" dirty="0"/>
              <a:t>Como clave se puede utilizar cualquier valor inmutable, es decir, valores que no cambian. No podrían utilizarse listas ni </a:t>
            </a:r>
            <a:r>
              <a:rPr lang="es-ES" dirty="0" err="1"/>
              <a:t>tuplas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A los valores almacenados en un diccionario se accede por su clave, no por su índice.</a:t>
            </a:r>
          </a:p>
          <a:p>
            <a:pPr lvl="2"/>
            <a:r>
              <a:rPr lang="es-ES" dirty="0" err="1"/>
              <a:t>Mi_dic</a:t>
            </a:r>
            <a:r>
              <a:rPr lang="es-ES" dirty="0"/>
              <a:t>[“color “]  #devolverá “azul”</a:t>
            </a:r>
          </a:p>
          <a:p>
            <a:pPr lvl="1"/>
            <a:r>
              <a:rPr lang="es-ES" dirty="0"/>
              <a:t>Se utilizará la misma forma para asignar nuevos valores.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63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Módulos, paquetes y </a:t>
            </a:r>
            <a:r>
              <a:rPr lang="es-ES" dirty="0" err="1"/>
              <a:t>namespaces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24128" y="1665910"/>
            <a:ext cx="9720071" cy="4023360"/>
          </a:xfrm>
        </p:spPr>
        <p:txBody>
          <a:bodyPr/>
          <a:lstStyle/>
          <a:p>
            <a:r>
              <a:rPr lang="es-ES" dirty="0"/>
              <a:t>Cada uno de nuestros archivos .</a:t>
            </a:r>
            <a:r>
              <a:rPr lang="es-ES" dirty="0" err="1"/>
              <a:t>py</a:t>
            </a:r>
            <a:r>
              <a:rPr lang="es-ES" dirty="0"/>
              <a:t> se denominan </a:t>
            </a:r>
            <a:r>
              <a:rPr lang="es-ES" dirty="0">
                <a:solidFill>
                  <a:srgbClr val="C00000"/>
                </a:solidFill>
              </a:rPr>
              <a:t>módulos</a:t>
            </a:r>
            <a:r>
              <a:rPr lang="es-ES" dirty="0"/>
              <a:t>.</a:t>
            </a:r>
          </a:p>
          <a:p>
            <a:r>
              <a:rPr lang="es-ES" dirty="0"/>
              <a:t>Estos módulos a la vez pueden formar parte de </a:t>
            </a:r>
            <a:r>
              <a:rPr lang="es-ES" dirty="0">
                <a:solidFill>
                  <a:srgbClr val="C00000"/>
                </a:solidFill>
              </a:rPr>
              <a:t>paquetes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Un paquete se compone de archivos .</a:t>
            </a:r>
            <a:r>
              <a:rPr lang="es-ES" dirty="0" err="1"/>
              <a:t>py</a:t>
            </a:r>
            <a:endParaRPr lang="es-ES" dirty="0"/>
          </a:p>
          <a:p>
            <a:pPr lvl="1"/>
            <a:r>
              <a:rPr lang="es-ES" dirty="0"/>
              <a:t>Para que sea considerado como tal debe tener el archivo: __</a:t>
            </a:r>
            <a:r>
              <a:rPr lang="es-ES" dirty="0" err="1"/>
              <a:t>init__.py</a:t>
            </a:r>
            <a:endParaRPr lang="es-ES" dirty="0"/>
          </a:p>
          <a:p>
            <a:pPr lvl="1"/>
            <a:r>
              <a:rPr lang="es-ES" dirty="0"/>
              <a:t>Este archivo no tiene que contener ningún elemento (vacio).</a:t>
            </a:r>
          </a:p>
          <a:p>
            <a:r>
              <a:rPr lang="es-ES" dirty="0"/>
              <a:t>Un paquete puede contener </a:t>
            </a:r>
            <a:r>
              <a:rPr lang="es-ES" dirty="0" err="1"/>
              <a:t>subpaquetes</a:t>
            </a:r>
            <a:r>
              <a:rPr lang="es-ES" dirty="0"/>
              <a:t>.</a:t>
            </a:r>
          </a:p>
          <a:p>
            <a:r>
              <a:rPr lang="es-ES" dirty="0"/>
              <a:t>Un módulo no tiene por qué pertenecer a un paquete.</a:t>
            </a:r>
          </a:p>
          <a:p>
            <a:pPr lvl="1"/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3655" t="38013" r="77218" b="43071"/>
          <a:stretch>
            <a:fillRect/>
          </a:stretch>
        </p:blipFill>
        <p:spPr bwMode="auto">
          <a:xfrm>
            <a:off x="8660524" y="2028497"/>
            <a:ext cx="1912883" cy="151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6367" y="4638675"/>
            <a:ext cx="28575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11125" y="4391025"/>
            <a:ext cx="26574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24128" y="436240"/>
            <a:ext cx="9720071" cy="6216808"/>
          </a:xfrm>
        </p:spPr>
        <p:txBody>
          <a:bodyPr>
            <a:normAutofit/>
          </a:bodyPr>
          <a:lstStyle/>
          <a:p>
            <a:r>
              <a:rPr lang="es-ES" dirty="0"/>
              <a:t>El contenido de un módulo puede ser utilizado en otros: </a:t>
            </a:r>
            <a:r>
              <a:rPr lang="es-ES" dirty="0" err="1">
                <a:solidFill>
                  <a:srgbClr val="C00000"/>
                </a:solidFill>
              </a:rPr>
              <a:t>import</a:t>
            </a:r>
            <a:endParaRPr lang="es-ES" dirty="0">
              <a:solidFill>
                <a:srgbClr val="C00000"/>
              </a:solidFill>
            </a:endParaRPr>
          </a:p>
          <a:p>
            <a:r>
              <a:rPr lang="es-ES" dirty="0"/>
              <a:t>Para importar un módulo, se utiliza la instrucción </a:t>
            </a:r>
            <a:r>
              <a:rPr lang="es-ES" dirty="0" err="1"/>
              <a:t>import</a:t>
            </a:r>
            <a:r>
              <a:rPr lang="es-ES" dirty="0"/>
              <a:t>, seguida del nombre del paquete (si aplica) más el nombre del módulo (sin el .</a:t>
            </a:r>
            <a:r>
              <a:rPr lang="es-ES" dirty="0" err="1"/>
              <a:t>py</a:t>
            </a:r>
            <a:r>
              <a:rPr lang="es-ES" dirty="0"/>
              <a:t>) que se desee importar.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Para acceder a los elementos del módulo importado, se debe usar su “</a:t>
            </a:r>
            <a:r>
              <a:rPr lang="es-ES" dirty="0" err="1"/>
              <a:t>namespace</a:t>
            </a:r>
            <a:r>
              <a:rPr lang="es-ES" dirty="0"/>
              <a:t>”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 pueden utilizar alias.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3105" y="1745930"/>
            <a:ext cx="65341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7556" y="3668439"/>
            <a:ext cx="41719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7490" y="4646887"/>
            <a:ext cx="40290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243</TotalTime>
  <Words>1185</Words>
  <Application>Microsoft Office PowerPoint</Application>
  <PresentationFormat>Panorámica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Tw Cen MT</vt:lpstr>
      <vt:lpstr>Tw Cen MT Condensed</vt:lpstr>
      <vt:lpstr>Wingdings 3</vt:lpstr>
      <vt:lpstr>Integral</vt:lpstr>
      <vt:lpstr>Programación en python</vt:lpstr>
      <vt:lpstr>comentarios</vt:lpstr>
      <vt:lpstr>Identación</vt:lpstr>
      <vt:lpstr>encoding</vt:lpstr>
      <vt:lpstr>tuplas</vt:lpstr>
      <vt:lpstr>lista</vt:lpstr>
      <vt:lpstr>diccionario</vt:lpstr>
      <vt:lpstr>Módulos, paquetes y namespaces</vt:lpstr>
      <vt:lpstr>Presentación de PowerPoint</vt:lpstr>
      <vt:lpstr>Funciones</vt:lpstr>
      <vt:lpstr>Presentación de PowerPoint</vt:lpstr>
      <vt:lpstr>Return de las funciones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www.intercambiosvirtuales.org</dc:creator>
  <cp:lastModifiedBy>www.intercambiosvirtuales.org</cp:lastModifiedBy>
  <cp:revision>27</cp:revision>
  <dcterms:created xsi:type="dcterms:W3CDTF">2017-01-15T20:13:41Z</dcterms:created>
  <dcterms:modified xsi:type="dcterms:W3CDTF">2017-01-19T20:34:36Z</dcterms:modified>
</cp:coreProperties>
</file>