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2" r:id="rId13"/>
    <p:sldId id="273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D14814-9656-4F0D-8291-D119151AB157}" type="datetimeFigureOut">
              <a:rPr lang="es-ES" smtClean="0"/>
              <a:pPr/>
              <a:t>22/10/2011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AA1F72-07CC-496A-A2AD-E1609F6AD1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4038600"/>
            <a:ext cx="8858312" cy="1828800"/>
          </a:xfrm>
        </p:spPr>
        <p:txBody>
          <a:bodyPr>
            <a:normAutofit/>
          </a:bodyPr>
          <a:lstStyle/>
          <a:p>
            <a:pPr algn="r"/>
            <a:r>
              <a:rPr lang="es-ES" sz="4000" dirty="0" smtClean="0"/>
              <a:t>Programación de Shell-Scripts</a:t>
            </a:r>
            <a:r>
              <a:rPr lang="es-ES" sz="2800" i="1" dirty="0" smtClean="0"/>
              <a:t/>
            </a:r>
            <a:br>
              <a:rPr lang="es-ES" sz="2800" i="1" dirty="0" smtClean="0"/>
            </a:br>
            <a:r>
              <a:rPr lang="es-ES" sz="2800" i="1" dirty="0" smtClean="0"/>
              <a:t>LAS VARIABLES</a:t>
            </a:r>
            <a:endParaRPr lang="es-ES" sz="4000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6600" dirty="0" smtClean="0"/>
              <a:t>LINUX</a:t>
            </a: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sz="2400" b="1" dirty="0" smtClean="0"/>
              <a:t>Expresiones Aritméticas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1800" dirty="0" smtClean="0"/>
              <a:t>La sintaxis de una expresión aritmética es la siguiente:</a:t>
            </a:r>
          </a:p>
          <a:p>
            <a:pPr lvl="5">
              <a:buNone/>
            </a:pPr>
            <a:r>
              <a:rPr lang="es-ES" sz="2600" dirty="0" err="1" smtClean="0"/>
              <a:t>expr</a:t>
            </a:r>
            <a:r>
              <a:rPr lang="es-ES" sz="2600" dirty="0" smtClean="0"/>
              <a:t> operando1 operador  operando2</a:t>
            </a:r>
          </a:p>
          <a:p>
            <a:pPr>
              <a:buNone/>
            </a:pPr>
            <a:r>
              <a:rPr lang="es-ES" sz="1800" dirty="0" smtClean="0"/>
              <a:t>El siguiente ejemplo nos permitirá poner en practica operaciones con las diferentes operaciones matemáticas:</a:t>
            </a:r>
          </a:p>
          <a:p>
            <a:pPr>
              <a:buNone/>
            </a:pPr>
            <a:r>
              <a:rPr lang="es-ES" sz="1800" b="1" dirty="0" smtClean="0"/>
              <a:t>$ vi </a:t>
            </a:r>
            <a:r>
              <a:rPr lang="es-ES" sz="1800" b="1" dirty="0" smtClean="0"/>
              <a:t>ejemplo4</a:t>
            </a:r>
            <a:endParaRPr lang="es-ES" sz="1800" b="1" dirty="0" smtClean="0"/>
          </a:p>
          <a:p>
            <a:pPr>
              <a:buNone/>
            </a:pPr>
            <a:r>
              <a:rPr lang="es-ES" sz="1800" b="1" dirty="0" smtClean="0"/>
              <a:t>echo “ Dame un número: \n“</a:t>
            </a:r>
          </a:p>
          <a:p>
            <a:pPr>
              <a:buNone/>
            </a:pPr>
            <a:r>
              <a:rPr lang="es-ES" sz="1800" b="1" dirty="0" err="1" smtClean="0"/>
              <a:t>read</a:t>
            </a:r>
            <a:r>
              <a:rPr lang="es-ES" sz="1800" b="1" dirty="0" smtClean="0"/>
              <a:t> num1</a:t>
            </a:r>
          </a:p>
          <a:p>
            <a:pPr>
              <a:buNone/>
            </a:pPr>
            <a:r>
              <a:rPr lang="es-ES" sz="1800" b="1" dirty="0" smtClean="0"/>
              <a:t>echo “ Dame otro número: \n”</a:t>
            </a:r>
          </a:p>
          <a:p>
            <a:pPr>
              <a:buNone/>
            </a:pPr>
            <a:r>
              <a:rPr lang="es-ES" sz="1800" b="1" dirty="0" err="1" smtClean="0"/>
              <a:t>read</a:t>
            </a:r>
            <a:r>
              <a:rPr lang="es-ES" sz="1800" b="1" dirty="0" smtClean="0"/>
              <a:t> num2</a:t>
            </a:r>
          </a:p>
          <a:p>
            <a:pPr>
              <a:buNone/>
            </a:pPr>
            <a:r>
              <a:rPr lang="es-ES" sz="1800" b="1" dirty="0" smtClean="0"/>
              <a:t>#comencemos a operar, observar la sintaxis</a:t>
            </a:r>
          </a:p>
          <a:p>
            <a:pPr>
              <a:buNone/>
            </a:pPr>
            <a:r>
              <a:rPr lang="es-ES" sz="1800" b="1" dirty="0" smtClean="0"/>
              <a:t>num3=`</a:t>
            </a:r>
            <a:r>
              <a:rPr lang="es-ES" sz="1800" b="1" dirty="0" err="1" smtClean="0"/>
              <a:t>expr</a:t>
            </a:r>
            <a:r>
              <a:rPr lang="es-ES" sz="1800" b="1" dirty="0" smtClean="0"/>
              <a:t> $num1 + $num2`</a:t>
            </a:r>
          </a:p>
          <a:p>
            <a:pPr>
              <a:buNone/>
            </a:pPr>
            <a:r>
              <a:rPr lang="es-ES" sz="1800" b="1" dirty="0" smtClean="0"/>
              <a:t>echo “ La suma es: $num3“</a:t>
            </a:r>
          </a:p>
          <a:p>
            <a:pPr>
              <a:buNone/>
            </a:pPr>
            <a:r>
              <a:rPr lang="es-ES" sz="1800" b="1" dirty="0" smtClean="0"/>
              <a:t>num3=`</a:t>
            </a:r>
            <a:r>
              <a:rPr lang="es-ES" sz="1800" b="1" dirty="0" err="1" smtClean="0"/>
              <a:t>expr</a:t>
            </a:r>
            <a:r>
              <a:rPr lang="es-ES" sz="1800" b="1" dirty="0" smtClean="0"/>
              <a:t> $num1 - $num2`</a:t>
            </a:r>
          </a:p>
          <a:p>
            <a:pPr>
              <a:buNone/>
            </a:pPr>
            <a:r>
              <a:rPr lang="es-ES" sz="1800" b="1" dirty="0" smtClean="0"/>
              <a:t>echo “ La resta es: $num3“</a:t>
            </a:r>
          </a:p>
          <a:p>
            <a:pPr>
              <a:buNone/>
            </a:pPr>
            <a:r>
              <a:rPr lang="es-ES" sz="1800" b="1" dirty="0" smtClean="0"/>
              <a:t>num3=`</a:t>
            </a:r>
            <a:r>
              <a:rPr lang="es-ES" sz="1800" b="1" dirty="0" err="1" smtClean="0"/>
              <a:t>expr</a:t>
            </a:r>
            <a:r>
              <a:rPr lang="es-ES" sz="1800" b="1" dirty="0" smtClean="0"/>
              <a:t> $num1 \* $num2`</a:t>
            </a:r>
          </a:p>
          <a:p>
            <a:pPr>
              <a:buNone/>
            </a:pPr>
            <a:r>
              <a:rPr lang="es-ES" sz="1800" b="1" dirty="0" smtClean="0"/>
              <a:t>echo “ El producto es: $num3“</a:t>
            </a:r>
          </a:p>
          <a:p>
            <a:pPr>
              <a:buNone/>
            </a:pPr>
            <a:r>
              <a:rPr lang="es-ES" sz="1800" b="1" dirty="0" smtClean="0"/>
              <a:t>num3=`</a:t>
            </a:r>
            <a:r>
              <a:rPr lang="es-ES" sz="1800" b="1" dirty="0" err="1" smtClean="0"/>
              <a:t>expr</a:t>
            </a:r>
            <a:r>
              <a:rPr lang="es-ES" sz="1800" b="1" dirty="0" smtClean="0"/>
              <a:t> $num1 / $num2`</a:t>
            </a:r>
          </a:p>
          <a:p>
            <a:pPr>
              <a:buNone/>
            </a:pPr>
            <a:r>
              <a:rPr lang="es-ES" sz="1800" b="1" dirty="0" smtClean="0"/>
              <a:t>echo “ El cociente es: $num3“</a:t>
            </a:r>
          </a:p>
          <a:p>
            <a:pPr>
              <a:buNone/>
            </a:pPr>
            <a:r>
              <a:rPr lang="es-ES" sz="1800" b="1" dirty="0" smtClean="0"/>
              <a:t>num3=`</a:t>
            </a:r>
            <a:r>
              <a:rPr lang="es-ES" sz="1800" b="1" dirty="0" err="1" smtClean="0"/>
              <a:t>expr</a:t>
            </a:r>
            <a:r>
              <a:rPr lang="es-ES" sz="1800" b="1" dirty="0" smtClean="0"/>
              <a:t> $num1 % $num2`</a:t>
            </a:r>
          </a:p>
          <a:p>
            <a:pPr>
              <a:buNone/>
            </a:pPr>
            <a:r>
              <a:rPr lang="es-ES" sz="1800" b="1" dirty="0" smtClean="0"/>
              <a:t>echo “ El resto es: $num3“</a:t>
            </a:r>
            <a:endParaRPr lang="es-ES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b="1" dirty="0" smtClean="0"/>
              <a:t>Paso de parámetros a un script</a:t>
            </a:r>
          </a:p>
          <a:p>
            <a:pPr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Muchas veces se hace necesario el paso de parámetros cuando se invoca el script. Esto permite una gran flexibilidad a la hora de su ejecución. Su uso dependen mucho de la posición que ocupan durante la invocación del script.</a:t>
            </a:r>
          </a:p>
          <a:p>
            <a:pPr marL="0" indent="0">
              <a:buNone/>
            </a:pPr>
            <a:r>
              <a:rPr lang="es-ES" sz="2400" dirty="0" smtClean="0"/>
              <a:t>Veamos un sencillo ejemplo que consistirá en pasar tres parámetros a un script.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400" b="1" dirty="0" smtClean="0"/>
              <a:t>Paso de parámetros a un script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b="1" dirty="0" smtClean="0"/>
              <a:t>$ vi </a:t>
            </a:r>
            <a:r>
              <a:rPr lang="es-ES" sz="2400" b="1" dirty="0" smtClean="0"/>
              <a:t>ejemplo5</a:t>
            </a: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# en este script aplicaremos los conceptos vistos</a:t>
            </a:r>
          </a:p>
          <a:p>
            <a:pPr>
              <a:buNone/>
            </a:pPr>
            <a:r>
              <a:rPr lang="es-ES" sz="2400" b="1" dirty="0" smtClean="0"/>
              <a:t>echo “ Este es el primer parámetro $1 “</a:t>
            </a:r>
          </a:p>
          <a:p>
            <a:pPr>
              <a:buNone/>
            </a:pPr>
            <a:r>
              <a:rPr lang="es-ES" sz="2400" b="1" dirty="0" smtClean="0"/>
              <a:t>echo “ Este es el segundo parámetro $2 “</a:t>
            </a:r>
          </a:p>
          <a:p>
            <a:pPr>
              <a:buNone/>
            </a:pPr>
            <a:r>
              <a:rPr lang="es-ES" sz="2400" b="1" dirty="0" smtClean="0"/>
              <a:t>echo “ Este es el tercer parámetro $3 “</a:t>
            </a:r>
          </a:p>
          <a:p>
            <a:pPr>
              <a:buNone/>
            </a:pPr>
            <a:r>
              <a:rPr lang="es-ES" sz="2400" b="1" dirty="0" smtClean="0"/>
              <a:t>#observemos el número de variable y salida al ejecutar</a:t>
            </a:r>
          </a:p>
          <a:p>
            <a:pPr>
              <a:buNone/>
            </a:pPr>
            <a:r>
              <a:rPr lang="es-ES" sz="2400" b="1" dirty="0" smtClean="0"/>
              <a:t>echo “ Este es el nombre del script $0 “</a:t>
            </a:r>
          </a:p>
          <a:p>
            <a:pPr>
              <a:buNone/>
            </a:pPr>
            <a:r>
              <a:rPr lang="es-ES" sz="2400" b="1" dirty="0" smtClean="0"/>
              <a:t>echo “ Todos los parámetros son $* “</a:t>
            </a:r>
          </a:p>
          <a:p>
            <a:pPr>
              <a:buNone/>
            </a:pPr>
            <a:r>
              <a:rPr lang="es-ES" sz="2400" b="1" dirty="0" smtClean="0"/>
              <a:t>echo “ El número de parámetros es $# “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400" b="1" dirty="0" smtClean="0"/>
              <a:t>Paso de parámetros a un script</a:t>
            </a:r>
          </a:p>
          <a:p>
            <a:pPr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Guardamos, cambiamos de permisos y ejecutaremos de la siguiente manera:</a:t>
            </a:r>
          </a:p>
          <a:p>
            <a:pPr>
              <a:buNone/>
            </a:pPr>
            <a:r>
              <a:rPr lang="es-ES" sz="2400" b="1" dirty="0" smtClean="0"/>
              <a:t>$ </a:t>
            </a:r>
            <a:r>
              <a:rPr lang="es-ES" sz="2400" b="1" dirty="0" err="1" smtClean="0"/>
              <a:t>sh</a:t>
            </a:r>
            <a:r>
              <a:rPr lang="es-ES" sz="2400" b="1" dirty="0" smtClean="0"/>
              <a:t> </a:t>
            </a:r>
            <a:r>
              <a:rPr lang="es-ES" sz="2400" b="1" dirty="0" smtClean="0"/>
              <a:t>ejemplo5 </a:t>
            </a:r>
            <a:r>
              <a:rPr lang="es-ES" sz="2400" b="1" dirty="0" smtClean="0"/>
              <a:t>Luis María Juan</a:t>
            </a:r>
          </a:p>
          <a:p>
            <a:pPr>
              <a:buNone/>
            </a:pPr>
            <a:endParaRPr lang="es-ES" sz="2400" b="1" dirty="0" smtClean="0"/>
          </a:p>
          <a:p>
            <a:pPr>
              <a:buNone/>
            </a:pPr>
            <a:r>
              <a:rPr lang="es-ES" sz="2400" dirty="0" smtClean="0"/>
              <a:t>El resultado sería:</a:t>
            </a:r>
          </a:p>
          <a:p>
            <a:pPr>
              <a:buNone/>
            </a:pPr>
            <a:r>
              <a:rPr lang="es-ES" sz="2400" b="1" dirty="0" smtClean="0"/>
              <a:t>Este es el primer parámetro Luis</a:t>
            </a:r>
          </a:p>
          <a:p>
            <a:pPr>
              <a:buNone/>
            </a:pPr>
            <a:r>
              <a:rPr lang="es-ES" sz="2400" b="1" dirty="0" smtClean="0"/>
              <a:t>Este es el segundo parámetro María</a:t>
            </a:r>
          </a:p>
          <a:p>
            <a:pPr>
              <a:buNone/>
            </a:pPr>
            <a:r>
              <a:rPr lang="es-ES" sz="2400" b="1" dirty="0" smtClean="0"/>
              <a:t>Este es el tercer parámetro Juan</a:t>
            </a:r>
          </a:p>
          <a:p>
            <a:pPr>
              <a:buNone/>
            </a:pPr>
            <a:r>
              <a:rPr lang="es-ES" sz="2400" b="1" dirty="0" smtClean="0"/>
              <a:t>Este es el nombre del script ejemplo4</a:t>
            </a:r>
          </a:p>
          <a:p>
            <a:pPr>
              <a:buNone/>
            </a:pPr>
            <a:r>
              <a:rPr lang="es-ES" sz="2400" b="1" dirty="0" smtClean="0"/>
              <a:t>Todos los parámetros son Luis María Juan</a:t>
            </a:r>
          </a:p>
          <a:p>
            <a:pPr>
              <a:buNone/>
            </a:pPr>
            <a:r>
              <a:rPr lang="es-ES" sz="2400" b="1" dirty="0" smtClean="0"/>
              <a:t>El número de parámetros es 3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300" dirty="0" smtClean="0"/>
              <a:t>Para finalizar este capítulo desarrollemos un ejercicio que ponga en juego comandos básicos de Linux dentro de un script:</a:t>
            </a:r>
          </a:p>
          <a:p>
            <a:pPr>
              <a:buNone/>
            </a:pPr>
            <a:endParaRPr lang="es-ES" sz="1400" b="1" dirty="0" smtClean="0"/>
          </a:p>
          <a:p>
            <a:pPr>
              <a:buNone/>
            </a:pPr>
            <a:r>
              <a:rPr lang="es-ES" sz="3200" b="1" dirty="0" smtClean="0"/>
              <a:t>$ vi ejemplo6</a:t>
            </a:r>
          </a:p>
          <a:p>
            <a:pPr>
              <a:buNone/>
            </a:pPr>
            <a:r>
              <a:rPr lang="es-ES" sz="3200" b="1" dirty="0" smtClean="0"/>
              <a:t># mostremos la fecha de hoy</a:t>
            </a:r>
          </a:p>
          <a:p>
            <a:pPr>
              <a:buNone/>
            </a:pPr>
            <a:r>
              <a:rPr lang="es-ES" sz="3200" b="1" dirty="0" err="1" smtClean="0"/>
              <a:t>clear</a:t>
            </a:r>
            <a:endParaRPr lang="es-ES" sz="3200" b="1" dirty="0" smtClean="0"/>
          </a:p>
          <a:p>
            <a:pPr>
              <a:buNone/>
            </a:pPr>
            <a:r>
              <a:rPr lang="es-ES" sz="3200" b="1" dirty="0" smtClean="0"/>
              <a:t>echo “ Hola “ $LOGNAME</a:t>
            </a:r>
          </a:p>
          <a:p>
            <a:pPr>
              <a:buNone/>
            </a:pPr>
            <a:r>
              <a:rPr lang="es-ES" sz="3200" b="1" dirty="0" smtClean="0"/>
              <a:t>echo “ Hoy es: “ date</a:t>
            </a:r>
          </a:p>
          <a:p>
            <a:pPr>
              <a:buNone/>
            </a:pPr>
            <a:r>
              <a:rPr lang="es-ES" sz="3200" b="1" dirty="0" smtClean="0"/>
              <a:t>echo “Dame el nombre del directorio a crear: “</a:t>
            </a:r>
          </a:p>
          <a:p>
            <a:pPr>
              <a:buNone/>
            </a:pPr>
            <a:r>
              <a:rPr lang="es-ES" sz="3200" b="1" dirty="0" err="1" smtClean="0"/>
              <a:t>read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direc</a:t>
            </a:r>
            <a:endParaRPr lang="es-ES" sz="3200" b="1" dirty="0" smtClean="0"/>
          </a:p>
          <a:p>
            <a:pPr>
              <a:buNone/>
            </a:pPr>
            <a:r>
              <a:rPr lang="es-ES" sz="3200" b="1" dirty="0" err="1" smtClean="0"/>
              <a:t>makedir</a:t>
            </a:r>
            <a:r>
              <a:rPr lang="es-ES" sz="3200" b="1" dirty="0" smtClean="0"/>
              <a:t> $</a:t>
            </a:r>
            <a:r>
              <a:rPr lang="es-ES" sz="3200" b="1" dirty="0" err="1" smtClean="0"/>
              <a:t>direc</a:t>
            </a:r>
            <a:endParaRPr lang="es-ES" sz="3200" b="1" dirty="0" smtClean="0"/>
          </a:p>
          <a:p>
            <a:pPr>
              <a:buNone/>
            </a:pPr>
            <a:r>
              <a:rPr lang="es-ES" sz="3200" b="1" dirty="0" err="1" smtClean="0"/>
              <a:t>exit</a:t>
            </a:r>
            <a:r>
              <a:rPr lang="es-ES" sz="3200" b="1" dirty="0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800" dirty="0" smtClean="0"/>
              <a:t>Analicemos un par de aspectos de este script. El término </a:t>
            </a:r>
            <a:r>
              <a:rPr lang="es-ES" sz="2800" b="1" dirty="0" smtClean="0"/>
              <a:t>$LOGNAME</a:t>
            </a:r>
            <a:r>
              <a:rPr lang="es-ES" sz="2800" dirty="0" smtClean="0"/>
              <a:t> es un término que identifica a una de las variables del sistema.</a:t>
            </a:r>
          </a:p>
          <a:p>
            <a:pPr marL="0" indent="0">
              <a:buNone/>
            </a:pPr>
            <a:r>
              <a:rPr lang="es-ES" sz="2800" dirty="0" smtClean="0"/>
              <a:t>Si deseamos ver las variables del sistema simplemente ejecutamos el comando </a:t>
            </a:r>
            <a:r>
              <a:rPr lang="es-ES" sz="2800" b="1" dirty="0" smtClean="0"/>
              <a:t>set</a:t>
            </a:r>
            <a:r>
              <a:rPr lang="es-ES" sz="2800" dirty="0" smtClean="0"/>
              <a:t>. Algunas son:</a:t>
            </a:r>
          </a:p>
          <a:p>
            <a:pPr marL="0" indent="0">
              <a:buNone/>
            </a:pPr>
            <a:endParaRPr lang="es-ES" sz="2800" dirty="0" smtClean="0"/>
          </a:p>
          <a:p>
            <a:r>
              <a:rPr lang="es-ES" sz="2800" b="1" dirty="0" smtClean="0"/>
              <a:t>HOME</a:t>
            </a:r>
            <a:r>
              <a:rPr lang="es-ES" sz="2800" dirty="0" smtClean="0"/>
              <a:t>: contiene el directorio del usuario</a:t>
            </a:r>
          </a:p>
          <a:p>
            <a:r>
              <a:rPr lang="es-ES" sz="2800" b="1" dirty="0" smtClean="0"/>
              <a:t>USER</a:t>
            </a:r>
            <a:r>
              <a:rPr lang="es-ES" sz="2800" dirty="0" smtClean="0"/>
              <a:t>: contiene el </a:t>
            </a:r>
            <a:r>
              <a:rPr lang="es-ES" sz="2800" dirty="0" err="1" smtClean="0"/>
              <a:t>login</a:t>
            </a:r>
            <a:r>
              <a:rPr lang="es-ES" sz="2800" dirty="0" smtClean="0"/>
              <a:t> del usuario</a:t>
            </a:r>
          </a:p>
          <a:p>
            <a:r>
              <a:rPr lang="es-ES" sz="2800" b="1" dirty="0" smtClean="0"/>
              <a:t>PWD</a:t>
            </a:r>
            <a:r>
              <a:rPr lang="es-ES" sz="2800" dirty="0" smtClean="0"/>
              <a:t>: contiene el directorio actual</a:t>
            </a:r>
          </a:p>
          <a:p>
            <a:r>
              <a:rPr lang="es-ES" sz="2800" b="1" dirty="0" smtClean="0"/>
              <a:t>SHELL</a:t>
            </a:r>
            <a:r>
              <a:rPr lang="es-ES" sz="2800" dirty="0" smtClean="0"/>
              <a:t>: contiene el nombre del Shell de conexión</a:t>
            </a:r>
          </a:p>
          <a:p>
            <a:r>
              <a:rPr lang="es-ES" sz="2800" b="1" dirty="0" smtClean="0"/>
              <a:t>PATH</a:t>
            </a:r>
            <a:r>
              <a:rPr lang="es-ES" sz="2800" dirty="0" smtClean="0"/>
              <a:t>: contiene la lista de directorios donde se encuentran los comandos que el usuario puede ejecutar</a:t>
            </a:r>
          </a:p>
          <a:p>
            <a:r>
              <a:rPr lang="es-ES" sz="2800" b="1" dirty="0" smtClean="0"/>
              <a:t>HOSTNAME</a:t>
            </a:r>
            <a:r>
              <a:rPr lang="es-ES" sz="2800" dirty="0" smtClean="0"/>
              <a:t>: contiene el nombre del equipo</a:t>
            </a:r>
            <a:endParaRPr lang="es-E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Otro aspecto a destacar en el este último script es el término </a:t>
            </a:r>
            <a:r>
              <a:rPr lang="es-ES" sz="2800" b="1" dirty="0" err="1" smtClean="0"/>
              <a:t>exit</a:t>
            </a:r>
            <a:r>
              <a:rPr lang="es-ES" sz="2800" b="1" dirty="0" smtClean="0"/>
              <a:t> 0 </a:t>
            </a:r>
            <a:r>
              <a:rPr lang="es-ES" sz="2800" dirty="0" smtClean="0"/>
              <a:t>nos permite una salida del script en este caso al final de la ejecución del script.</a:t>
            </a:r>
            <a:endParaRPr lang="es-E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 smtClean="0"/>
              <a:t>¿Qué es una variable?</a:t>
            </a:r>
          </a:p>
          <a:p>
            <a:pPr>
              <a:buNone/>
            </a:pPr>
            <a:endParaRPr lang="es-ES" dirty="0"/>
          </a:p>
          <a:p>
            <a:pPr marL="0">
              <a:buNone/>
            </a:pPr>
            <a:r>
              <a:rPr lang="es-ES" dirty="0" smtClean="0"/>
              <a:t>Una variable es un elemento de almacenamiento de datos que pueden variar su contenido durante la ejecución de un programa.</a:t>
            </a:r>
          </a:p>
          <a:p>
            <a:pPr marL="0">
              <a:buNone/>
            </a:pPr>
            <a:endParaRPr lang="es-ES" dirty="0" smtClean="0"/>
          </a:p>
          <a:p>
            <a:pPr marL="0">
              <a:buNone/>
            </a:pPr>
            <a:r>
              <a:rPr lang="es-ES" dirty="0" smtClean="0"/>
              <a:t>Para crear una variable simplemente hay que asignarle un nombre y a continuación un valor. Para mostrar su contenido solo hay que añadir el símbolo $ delante de su nombre. Codifiquemos un ejemplo para observarlo con más claridad.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 smtClean="0"/>
              <a:t>¿Qué es una variable?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b="1" dirty="0" smtClean="0"/>
              <a:t>$ vi ejemplo1</a:t>
            </a:r>
          </a:p>
          <a:p>
            <a:pPr marL="0" indent="0">
              <a:buNone/>
            </a:pPr>
            <a:r>
              <a:rPr lang="es-ES" sz="2400" b="1" dirty="0" smtClean="0"/>
              <a:t>#esto es un comentario</a:t>
            </a:r>
          </a:p>
          <a:p>
            <a:pPr marL="0" indent="0">
              <a:buNone/>
            </a:pPr>
            <a:r>
              <a:rPr lang="es-ES" sz="2400" b="1" dirty="0" err="1" smtClean="0"/>
              <a:t>varnom</a:t>
            </a:r>
            <a:r>
              <a:rPr lang="es-ES" sz="2400" b="1" dirty="0" smtClean="0"/>
              <a:t>=”Juan”</a:t>
            </a:r>
          </a:p>
          <a:p>
            <a:pPr marL="0" indent="0">
              <a:buNone/>
            </a:pPr>
            <a:r>
              <a:rPr lang="es-ES" sz="2400" b="1" dirty="0" err="1" smtClean="0"/>
              <a:t>let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varedad</a:t>
            </a:r>
            <a:r>
              <a:rPr lang="es-ES" sz="2400" b="1" dirty="0" smtClean="0"/>
              <a:t>=34</a:t>
            </a:r>
          </a:p>
          <a:p>
            <a:pPr marL="0" indent="0">
              <a:buNone/>
            </a:pPr>
            <a:r>
              <a:rPr lang="es-ES" sz="2400" b="1" dirty="0" smtClean="0"/>
              <a:t>echo “Mi nombre es $</a:t>
            </a:r>
            <a:r>
              <a:rPr lang="es-ES" sz="2400" b="1" dirty="0" err="1" smtClean="0"/>
              <a:t>varnom</a:t>
            </a:r>
            <a:r>
              <a:rPr lang="es-ES" sz="2400" b="1" dirty="0" smtClean="0"/>
              <a:t>. Mi edad $</a:t>
            </a:r>
            <a:r>
              <a:rPr lang="es-ES" sz="2400" b="1" dirty="0" err="1" smtClean="0"/>
              <a:t>varedad</a:t>
            </a:r>
            <a:r>
              <a:rPr lang="es-ES" sz="2400" b="1" dirty="0" smtClean="0"/>
              <a:t> años”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400" dirty="0" smtClean="0"/>
              <a:t>Guardamos, cambiamos los permisos y ejecutamos y si todo ha ido bien mostrará la frase conteniendo los valores de las variables. Analicemos brevemente algunas características en este script.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 smtClean="0"/>
              <a:t>¿Qué es una variable?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 smtClean="0"/>
              <a:t>En primer lugar incluimos un comentario y para ello necesitamos establecer previamente el símbolo </a:t>
            </a:r>
            <a:r>
              <a:rPr lang="es-ES" sz="2400" b="1" dirty="0" smtClean="0"/>
              <a:t>#</a:t>
            </a:r>
            <a:r>
              <a:rPr lang="es-ES" sz="2400" dirty="0" smtClean="0"/>
              <a:t>. Las dos variables con identificadores o nombres, </a:t>
            </a:r>
            <a:r>
              <a:rPr lang="es-ES" sz="2400" b="1" dirty="0" err="1" smtClean="0"/>
              <a:t>varnom</a:t>
            </a:r>
            <a:r>
              <a:rPr lang="es-ES" sz="2400" dirty="0" smtClean="0"/>
              <a:t> y </a:t>
            </a:r>
            <a:r>
              <a:rPr lang="es-ES" sz="2400" b="1" dirty="0" err="1" smtClean="0"/>
              <a:t>varedad</a:t>
            </a:r>
            <a:r>
              <a:rPr lang="es-ES" sz="2400" dirty="0" smtClean="0"/>
              <a:t> les asignamos su correspondiente valor de dos formas diferentes, ambas válidas. Realizaremos en algunos ejemplos a modo de recordatorio uso de la expresión </a:t>
            </a:r>
            <a:r>
              <a:rPr lang="es-ES" sz="2400" b="1" dirty="0" err="1" smtClean="0"/>
              <a:t>let</a:t>
            </a:r>
            <a:r>
              <a:rPr lang="es-ES" sz="2400" dirty="0" smtClean="0"/>
              <a:t>, pero preferentemente utilizaremos la primera forma. Es importante que no haya espacios en blanco entre el símbolo </a:t>
            </a:r>
            <a:r>
              <a:rPr lang="es-ES" sz="2400" b="1" dirty="0" smtClean="0"/>
              <a:t>=</a:t>
            </a:r>
            <a:r>
              <a:rPr lang="es-ES" sz="2400" dirty="0" smtClean="0"/>
              <a:t> y las cadenas de caracteres. La palabra </a:t>
            </a:r>
            <a:r>
              <a:rPr lang="es-ES" sz="2400" b="1" dirty="0" smtClean="0"/>
              <a:t>echo</a:t>
            </a:r>
            <a:r>
              <a:rPr lang="es-ES" sz="2400" dirty="0" smtClean="0"/>
              <a:t> permite mostrar el contenido entre el entrecomillado </a:t>
            </a:r>
            <a:r>
              <a:rPr lang="es-ES" sz="2400" b="1" dirty="0" smtClean="0"/>
              <a:t>“ ”</a:t>
            </a:r>
            <a:r>
              <a:rPr lang="es-ES" sz="2400" dirty="0" smtClean="0"/>
              <a:t>, aunque no es imprescindible.</a:t>
            </a:r>
          </a:p>
          <a:p>
            <a:pPr marL="0" indent="0">
              <a:buNone/>
            </a:pPr>
            <a:r>
              <a:rPr lang="es-ES" sz="2400" dirty="0" smtClean="0"/>
              <a:t>Si nos interesa introducir por teclado el contenido de la variable utilizamos la orden </a:t>
            </a:r>
            <a:r>
              <a:rPr lang="es-ES" sz="2400" b="1" dirty="0" err="1" smtClean="0"/>
              <a:t>read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b="1" dirty="0" smtClean="0"/>
              <a:t>¿Qué es una variable?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sz="2400" b="1" dirty="0" smtClean="0"/>
              <a:t>$ vi ejemplo2</a:t>
            </a:r>
          </a:p>
          <a:p>
            <a:pPr>
              <a:buNone/>
            </a:pPr>
            <a:r>
              <a:rPr lang="es-ES" sz="2400" b="1" dirty="0" err="1" smtClean="0"/>
              <a:t>varnombre</a:t>
            </a:r>
            <a:r>
              <a:rPr lang="es-ES" sz="2400" b="1" dirty="0" smtClean="0"/>
              <a:t>=”Juan”</a:t>
            </a:r>
          </a:p>
          <a:p>
            <a:pPr>
              <a:buNone/>
            </a:pPr>
            <a:r>
              <a:rPr lang="es-ES" sz="2400" b="1" dirty="0" smtClean="0"/>
              <a:t>echo “Hola $</a:t>
            </a:r>
            <a:r>
              <a:rPr lang="es-ES" sz="2400" b="1" dirty="0" err="1" smtClean="0"/>
              <a:t>varnombre</a:t>
            </a:r>
            <a:r>
              <a:rPr lang="es-ES" sz="2400" b="1" dirty="0" smtClean="0"/>
              <a:t>, escribe tu edad: ”</a:t>
            </a:r>
          </a:p>
          <a:p>
            <a:pPr>
              <a:buNone/>
            </a:pPr>
            <a:r>
              <a:rPr lang="es-ES" sz="2400" b="1" dirty="0" err="1" smtClean="0"/>
              <a:t>read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varedad</a:t>
            </a:r>
            <a:endParaRPr lang="es-ES" sz="2400" b="1" dirty="0" smtClean="0"/>
          </a:p>
          <a:p>
            <a:pPr>
              <a:buNone/>
            </a:pPr>
            <a:r>
              <a:rPr lang="es-ES" sz="2400" b="1" dirty="0" smtClean="0"/>
              <a:t>echo “Tu edad es $</a:t>
            </a:r>
            <a:r>
              <a:rPr lang="es-ES" sz="2400" b="1" dirty="0" err="1" smtClean="0"/>
              <a:t>varedad</a:t>
            </a:r>
            <a:r>
              <a:rPr lang="es-ES" sz="2400" b="1" dirty="0" smtClean="0"/>
              <a:t> años”</a:t>
            </a:r>
          </a:p>
          <a:p>
            <a:pPr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400" dirty="0" smtClean="0"/>
              <a:t>Cambiamos los permisos y ejecutamos y comprobemos que funciona.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b="1" dirty="0" smtClean="0"/>
              <a:t>Un aspecto importante: los entrecomillados</a:t>
            </a:r>
          </a:p>
          <a:p>
            <a:pPr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Hay tres tipos de entrecomillados a tener en cuenta en los scripts:</a:t>
            </a:r>
          </a:p>
          <a:p>
            <a:pPr marL="0" indent="0">
              <a:buNone/>
            </a:pPr>
            <a:r>
              <a:rPr lang="es-ES" dirty="0" smtClean="0"/>
              <a:t>– las comillas simples (' '): el </a:t>
            </a:r>
            <a:r>
              <a:rPr lang="es-ES" dirty="0" err="1" smtClean="0"/>
              <a:t>shell</a:t>
            </a:r>
            <a:r>
              <a:rPr lang="es-ES" dirty="0" smtClean="0"/>
              <a:t> no las interpreta, es decir, no hace nada.</a:t>
            </a:r>
          </a:p>
          <a:p>
            <a:pPr marL="0" indent="0">
              <a:buNone/>
            </a:pPr>
            <a:r>
              <a:rPr lang="es-ES" dirty="0" smtClean="0"/>
              <a:t>– las comillas dobles (“ “): se utilizan para contener cadenas de caracteres: </a:t>
            </a:r>
            <a:r>
              <a:rPr lang="es-ES" b="1" dirty="0" smtClean="0"/>
              <a:t>“esto es un </a:t>
            </a:r>
            <a:r>
              <a:rPr lang="es-ES" b="1" dirty="0" err="1" smtClean="0"/>
              <a:t>string</a:t>
            </a:r>
            <a:r>
              <a:rPr lang="es-ES" b="1" dirty="0" smtClean="0"/>
              <a:t> o cadena de caracteres”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– las cadenas invertidas (` `): se utilizan para evaluar su contenido, función, o bien que su resultado de su expresión se almacene en una variable: </a:t>
            </a:r>
            <a:r>
              <a:rPr lang="es-ES" b="1" dirty="0" err="1" smtClean="0"/>
              <a:t>var</a:t>
            </a:r>
            <a:r>
              <a:rPr lang="es-ES" b="1" dirty="0" smtClean="0"/>
              <a:t>=`date`</a:t>
            </a:r>
            <a:r>
              <a:rPr lang="es-ES" dirty="0" smtClean="0"/>
              <a:t>. La variable </a:t>
            </a:r>
            <a:r>
              <a:rPr lang="es-ES" b="1" dirty="0" err="1" smtClean="0"/>
              <a:t>var</a:t>
            </a:r>
            <a:r>
              <a:rPr lang="es-ES" dirty="0" smtClean="0"/>
              <a:t> almacenará la fecha que le indique el comando de Linux </a:t>
            </a:r>
            <a:r>
              <a:rPr lang="es-ES" b="1" dirty="0" smtClean="0"/>
              <a:t>date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 smtClean="0"/>
              <a:t>Otro aspecto importante: los comodines</a:t>
            </a:r>
          </a:p>
          <a:p>
            <a:pPr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comodines nos dan cierta flexibilidad a la hora de manejar cadenas de caracteres. Tenemos tres tipos de comodines en la programación de scripts:</a:t>
            </a:r>
          </a:p>
          <a:p>
            <a:pPr marL="0" indent="0">
              <a:buNone/>
            </a:pPr>
            <a:r>
              <a:rPr lang="es-ES" dirty="0" smtClean="0"/>
              <a:t>– signo “ * ” (asterisco), sustituye a una cadena de literales</a:t>
            </a:r>
          </a:p>
          <a:p>
            <a:pPr marL="0" indent="0">
              <a:buNone/>
            </a:pPr>
            <a:r>
              <a:rPr lang="es-ES" dirty="0" smtClean="0"/>
              <a:t>– signo “ ? ” (interrogación), sustituye a un literal solamente</a:t>
            </a:r>
          </a:p>
          <a:p>
            <a:pPr marL="0" indent="0">
              <a:buNone/>
            </a:pPr>
            <a:r>
              <a:rPr lang="es-ES" dirty="0" smtClean="0"/>
              <a:t>– signo “ ~ ” (ALT + 126), devuelve la ruta del home del</a:t>
            </a:r>
          </a:p>
          <a:p>
            <a:pPr marL="0" indent="0">
              <a:buNone/>
            </a:pPr>
            <a:r>
              <a:rPr lang="es-ES" dirty="0" smtClean="0"/>
              <a:t>usuario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$ vi ejemplo3</a:t>
            </a:r>
          </a:p>
          <a:p>
            <a:pPr marL="0" indent="0">
              <a:buNone/>
            </a:pPr>
            <a:r>
              <a:rPr lang="es-ES" b="1" dirty="0" smtClean="0"/>
              <a:t># en este script aplicaremos los conceptos vistos</a:t>
            </a:r>
          </a:p>
          <a:p>
            <a:pPr marL="0" indent="0">
              <a:buNone/>
            </a:pPr>
            <a:r>
              <a:rPr lang="es-ES" b="1" dirty="0" smtClean="0"/>
              <a:t>echo “ </a:t>
            </a:r>
            <a:r>
              <a:rPr lang="es-ES" b="1" dirty="0" err="1" smtClean="0"/>
              <a:t>Déme</a:t>
            </a:r>
            <a:r>
              <a:rPr lang="es-ES" b="1" dirty="0" smtClean="0"/>
              <a:t> su nombre de usuario: “</a:t>
            </a:r>
          </a:p>
          <a:p>
            <a:pPr marL="0" indent="0">
              <a:buNone/>
            </a:pPr>
            <a:r>
              <a:rPr lang="es-ES" b="1" dirty="0" err="1" smtClean="0"/>
              <a:t>read</a:t>
            </a:r>
            <a:r>
              <a:rPr lang="es-ES" b="1" dirty="0" smtClean="0"/>
              <a:t> nombre</a:t>
            </a:r>
          </a:p>
          <a:p>
            <a:pPr marL="0" indent="0">
              <a:buNone/>
            </a:pPr>
            <a:r>
              <a:rPr lang="es-ES" b="1" dirty="0" smtClean="0"/>
              <a:t>echo -e “ \n Su nombre de usuario es $nombre y su entorno de trabajo es $HOME “</a:t>
            </a:r>
          </a:p>
          <a:p>
            <a:pPr marL="0" indent="0">
              <a:buNone/>
            </a:pPr>
            <a:r>
              <a:rPr lang="es-ES" b="1" dirty="0" smtClean="0"/>
              <a:t>echo “ Ahora listemos el contenido del directorio “</a:t>
            </a:r>
          </a:p>
          <a:p>
            <a:pPr marL="0" indent="0">
              <a:buNone/>
            </a:pPr>
            <a:r>
              <a:rPr lang="es-ES" b="1" dirty="0" err="1" smtClean="0"/>
              <a:t>ls</a:t>
            </a:r>
            <a:r>
              <a:rPr lang="es-ES" b="1" dirty="0" smtClean="0"/>
              <a:t> *</a:t>
            </a:r>
          </a:p>
          <a:p>
            <a:pPr marL="0" indent="0">
              <a:buNone/>
            </a:pPr>
            <a:r>
              <a:rPr lang="es-ES" b="1" dirty="0" smtClean="0"/>
              <a:t>echo -e “ \t Hoy es día `date` ”</a:t>
            </a:r>
          </a:p>
          <a:p>
            <a:pPr marL="0" indent="0">
              <a:buNone/>
            </a:pPr>
            <a:r>
              <a:rPr lang="es-ES" b="1" dirty="0" smtClean="0"/>
              <a:t># observar las comas del comando date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Cambiamos los permisos y ejecutamos.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El comando </a:t>
            </a:r>
            <a:r>
              <a:rPr lang="es-ES" sz="2400" b="1" dirty="0" smtClean="0"/>
              <a:t>echo</a:t>
            </a:r>
            <a:r>
              <a:rPr lang="es-ES" sz="2400" dirty="0" smtClean="0"/>
              <a:t> tiene varias opciones que permite modificar algunos aspectos del formato de presentación.</a:t>
            </a:r>
          </a:p>
          <a:p>
            <a:pPr marL="0" indent="0">
              <a:buNone/>
            </a:pPr>
            <a:r>
              <a:rPr lang="es-ES" sz="2400" dirty="0" smtClean="0"/>
              <a:t>Entre ellas podemos destacar:</a:t>
            </a:r>
          </a:p>
          <a:p>
            <a:pPr marL="0" indent="0">
              <a:buNone/>
            </a:pPr>
            <a:r>
              <a:rPr lang="es-ES" sz="2400" dirty="0" smtClean="0"/>
              <a:t>– “ \n ” permite saltar una nueva línea</a:t>
            </a:r>
          </a:p>
          <a:p>
            <a:pPr marL="0" indent="0">
              <a:buNone/>
            </a:pPr>
            <a:r>
              <a:rPr lang="es-ES" sz="2400" dirty="0" smtClean="0"/>
              <a:t>– “ \t ” realiza una tabulación</a:t>
            </a:r>
          </a:p>
          <a:p>
            <a:pPr marL="0" indent="0">
              <a:buNone/>
            </a:pPr>
            <a:r>
              <a:rPr lang="es-ES" sz="2400" dirty="0" smtClean="0"/>
              <a:t>– “ \a ” emite un sonido o pitido</a:t>
            </a:r>
          </a:p>
          <a:p>
            <a:pPr marL="0" indent="0">
              <a:buNone/>
            </a:pPr>
            <a:r>
              <a:rPr lang="es-ES" sz="2400" dirty="0" smtClean="0"/>
              <a:t>– “ \r ” retorno de carro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878</TotalTime>
  <Words>1207</Words>
  <Application>Microsoft Office PowerPoint</Application>
  <PresentationFormat>Presentación en pantalla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Intermedio</vt:lpstr>
      <vt:lpstr>Programación de Shell-Scripts 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  <vt:lpstr>Las Variables</vt:lpstr>
    </vt:vector>
  </TitlesOfParts>
  <Company>I.E.S. Mediterráneo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Shell-Scripts</dc:title>
  <dc:creator>Sebastián Hidalgo Hidalgo</dc:creator>
  <cp:lastModifiedBy>Usuario</cp:lastModifiedBy>
  <cp:revision>38</cp:revision>
  <dcterms:created xsi:type="dcterms:W3CDTF">2011-09-18T20:00:54Z</dcterms:created>
  <dcterms:modified xsi:type="dcterms:W3CDTF">2011-10-22T15:43:38Z</dcterms:modified>
</cp:coreProperties>
</file>