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086" y="-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AD14814-9656-4F0D-8291-D119151AB157}" type="datetimeFigureOut">
              <a:rPr lang="es-ES" smtClean="0"/>
              <a:pPr/>
              <a:t>03/11/2011</a:t>
            </a:fld>
            <a:endParaRPr lang="es-ES"/>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s-ES"/>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9BAA1F72-07CC-496A-A2AD-E1609F6AD15A}"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AD14814-9656-4F0D-8291-D119151AB157}" type="datetimeFigureOut">
              <a:rPr lang="es-ES" smtClean="0"/>
              <a:pPr/>
              <a:t>03/11/2011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BAA1F72-07CC-496A-A2AD-E1609F6AD15A}"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CAD14814-9656-4F0D-8291-D119151AB157}" type="datetimeFigureOut">
              <a:rPr lang="es-ES" smtClean="0"/>
              <a:pPr/>
              <a:t>03/11/2011</a:t>
            </a:fld>
            <a:endParaRPr lang="es-ES"/>
          </a:p>
        </p:txBody>
      </p:sp>
      <p:sp>
        <p:nvSpPr>
          <p:cNvPr id="5" name="4 Marcador de pie de página"/>
          <p:cNvSpPr>
            <a:spLocks noGrp="1"/>
          </p:cNvSpPr>
          <p:nvPr>
            <p:ph type="ftr" sz="quarter" idx="11"/>
          </p:nvPr>
        </p:nvSpPr>
        <p:spPr>
          <a:xfrm>
            <a:off x="457201" y="6248207"/>
            <a:ext cx="5573483" cy="365125"/>
          </a:xfrm>
        </p:spPr>
        <p:txBody>
          <a:bodyPr/>
          <a:lstStyle/>
          <a:p>
            <a:endParaRPr lang="es-ES"/>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9BAA1F72-07CC-496A-A2AD-E1609F6AD15A}"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AD14814-9656-4F0D-8291-D119151AB157}" type="datetimeFigureOut">
              <a:rPr lang="es-ES" smtClean="0"/>
              <a:pPr/>
              <a:t>03/11/2011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9BAA1F72-07CC-496A-A2AD-E1609F6AD15A}" type="slidenum">
              <a:rPr lang="es-ES" smtClean="0"/>
              <a:pPr/>
              <a:t>‹Nº›</a:t>
            </a:fld>
            <a:endParaRPr lang="es-ES"/>
          </a:p>
        </p:txBody>
      </p:sp>
      <p:sp>
        <p:nvSpPr>
          <p:cNvPr id="8" name="7 Marcador de contenido"/>
          <p:cNvSpPr>
            <a:spLocks noGrp="1"/>
          </p:cNvSpPr>
          <p:nvPr>
            <p:ph sz="quarter" idx="1"/>
          </p:nvPr>
        </p:nvSpPr>
        <p:spPr>
          <a:xfrm>
            <a:off x="612648" y="1600200"/>
            <a:ext cx="8153400" cy="44958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CAD14814-9656-4F0D-8291-D119151AB157}" type="datetimeFigureOut">
              <a:rPr lang="es-ES" smtClean="0"/>
              <a:pPr/>
              <a:t>03/11/2011</a:t>
            </a:fld>
            <a:endParaRPr lang="es-ES"/>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BAA1F72-07CC-496A-A2AD-E1609F6AD15A}" type="slidenum">
              <a:rPr lang="es-ES" smtClean="0"/>
              <a:pPr/>
              <a:t>‹Nº›</a:t>
            </a:fld>
            <a:endParaRPr lang="es-ES"/>
          </a:p>
        </p:txBody>
      </p:sp>
      <p:sp>
        <p:nvSpPr>
          <p:cNvPr id="14" name="13 Marcador de pie de página"/>
          <p:cNvSpPr>
            <a:spLocks noGrp="1"/>
          </p:cNvSpPr>
          <p:nvPr>
            <p:ph type="ftr" sz="quarter" idx="12"/>
          </p:nvPr>
        </p:nvSpPr>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8" name="7 Marcador de fecha"/>
          <p:cNvSpPr>
            <a:spLocks noGrp="1"/>
          </p:cNvSpPr>
          <p:nvPr>
            <p:ph type="dt" sz="half" idx="15"/>
          </p:nvPr>
        </p:nvSpPr>
        <p:spPr/>
        <p:txBody>
          <a:bodyPr rtlCol="0"/>
          <a:lstStyle/>
          <a:p>
            <a:fld id="{CAD14814-9656-4F0D-8291-D119151AB157}" type="datetimeFigureOut">
              <a:rPr lang="es-ES" smtClean="0"/>
              <a:pPr/>
              <a:t>03/11/2011</a:t>
            </a:fld>
            <a:endParaRPr lang="es-ES"/>
          </a:p>
        </p:txBody>
      </p:sp>
      <p:sp>
        <p:nvSpPr>
          <p:cNvPr id="10" name="9 Marcador de número de diapositiva"/>
          <p:cNvSpPr>
            <a:spLocks noGrp="1"/>
          </p:cNvSpPr>
          <p:nvPr>
            <p:ph type="sldNum" sz="quarter" idx="16"/>
          </p:nvPr>
        </p:nvSpPr>
        <p:spPr/>
        <p:txBody>
          <a:bodyPr rtlCol="0"/>
          <a:lstStyle/>
          <a:p>
            <a:fld id="{9BAA1F72-07CC-496A-A2AD-E1609F6AD15A}" type="slidenum">
              <a:rPr lang="es-ES" smtClean="0"/>
              <a:pPr/>
              <a:t>‹Nº›</a:t>
            </a:fld>
            <a:endParaRPr lang="es-ES"/>
          </a:p>
        </p:txBody>
      </p:sp>
      <p:sp>
        <p:nvSpPr>
          <p:cNvPr id="12" name="11 Marcador de pie de página"/>
          <p:cNvSpPr>
            <a:spLocks noGrp="1"/>
          </p:cNvSpPr>
          <p:nvPr>
            <p:ph type="ftr" sz="quarter" idx="17"/>
          </p:nvPr>
        </p:nvSpPr>
        <p:spPr/>
        <p:txBody>
          <a:bodyPr rtlCol="0"/>
          <a:lstStyle/>
          <a:p>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smtClean="0"/>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5"/>
          </p:nvPr>
        </p:nvSpPr>
        <p:spPr/>
        <p:txBody>
          <a:bodyPr rtlCol="0"/>
          <a:lstStyle/>
          <a:p>
            <a:fld id="{CAD14814-9656-4F0D-8291-D119151AB157}" type="datetimeFigureOut">
              <a:rPr lang="es-ES" smtClean="0"/>
              <a:pPr/>
              <a:t>03/11/2011</a:t>
            </a:fld>
            <a:endParaRPr lang="es-ES"/>
          </a:p>
        </p:txBody>
      </p:sp>
      <p:sp>
        <p:nvSpPr>
          <p:cNvPr id="12" name="11 Marcador de número de diapositiva"/>
          <p:cNvSpPr>
            <a:spLocks noGrp="1"/>
          </p:cNvSpPr>
          <p:nvPr>
            <p:ph type="sldNum" sz="quarter" idx="16"/>
          </p:nvPr>
        </p:nvSpPr>
        <p:spPr/>
        <p:txBody>
          <a:bodyPr rtlCol="0"/>
          <a:lstStyle/>
          <a:p>
            <a:fld id="{9BAA1F72-07CC-496A-A2AD-E1609F6AD15A}" type="slidenum">
              <a:rPr lang="es-ES" smtClean="0"/>
              <a:pPr/>
              <a:t>‹Nº›</a:t>
            </a:fld>
            <a:endParaRPr lang="es-ES"/>
          </a:p>
        </p:txBody>
      </p:sp>
      <p:sp>
        <p:nvSpPr>
          <p:cNvPr id="14" name="13 Marcador de pie de página"/>
          <p:cNvSpPr>
            <a:spLocks noGrp="1"/>
          </p:cNvSpPr>
          <p:nvPr>
            <p:ph type="ftr" sz="quarter" idx="17"/>
          </p:nvPr>
        </p:nvSpPr>
        <p:spPr/>
        <p:txBody>
          <a:bodyPr rtlCol="0"/>
          <a:lstStyle/>
          <a:p>
            <a:endParaRPr lang="es-ES"/>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AD14814-9656-4F0D-8291-D119151AB157}" type="datetimeFigureOut">
              <a:rPr lang="es-ES" smtClean="0"/>
              <a:pPr/>
              <a:t>03/11/2011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9BAA1F72-07CC-496A-A2AD-E1609F6AD15A}"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AD14814-9656-4F0D-8291-D119151AB157}" type="datetimeFigureOut">
              <a:rPr lang="es-ES" smtClean="0"/>
              <a:pPr/>
              <a:t>03/11/2011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9BAA1F72-07CC-496A-A2AD-E1609F6AD15A}"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CAD14814-9656-4F0D-8291-D119151AB157}" type="datetimeFigureOut">
              <a:rPr lang="es-ES" smtClean="0"/>
              <a:pPr/>
              <a:t>03/11/2011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9BAA1F72-07CC-496A-A2AD-E1609F6AD15A}" type="slidenum">
              <a:rPr lang="es-ES" smtClean="0"/>
              <a:pPr/>
              <a:t>‹Nº›</a:t>
            </a:fld>
            <a:endParaRPr lang="es-ES"/>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smtClean="0"/>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fecha"/>
          <p:cNvSpPr>
            <a:spLocks noGrp="1"/>
          </p:cNvSpPr>
          <p:nvPr>
            <p:ph type="dt" sz="half" idx="10"/>
          </p:nvPr>
        </p:nvSpPr>
        <p:spPr>
          <a:xfrm>
            <a:off x="6248400" y="6248400"/>
            <a:ext cx="2667000" cy="365125"/>
          </a:xfrm>
        </p:spPr>
        <p:txBody>
          <a:bodyPr rtlCol="0"/>
          <a:lstStyle/>
          <a:p>
            <a:fld id="{CAD14814-9656-4F0D-8291-D119151AB157}" type="datetimeFigureOut">
              <a:rPr lang="es-ES" smtClean="0"/>
              <a:pPr/>
              <a:t>03/11/2011</a:t>
            </a:fld>
            <a:endParaRPr lang="es-ES"/>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9BAA1F72-07CC-496A-A2AD-E1609F6AD15A}" type="slidenum">
              <a:rPr lang="es-ES" smtClean="0"/>
              <a:pPr/>
              <a:t>‹Nº›</a:t>
            </a:fld>
            <a:endParaRPr lang="es-ES"/>
          </a:p>
        </p:txBody>
      </p:sp>
      <p:sp>
        <p:nvSpPr>
          <p:cNvPr id="14" name="13 Marcador de pie de página"/>
          <p:cNvSpPr>
            <a:spLocks noGrp="1"/>
          </p:cNvSpPr>
          <p:nvPr>
            <p:ph type="ftr" sz="quarter" idx="12"/>
          </p:nvPr>
        </p:nvSpPr>
        <p:spPr>
          <a:xfrm>
            <a:off x="1600200" y="6248206"/>
            <a:ext cx="4572000" cy="365125"/>
          </a:xfrm>
        </p:spPr>
        <p:txBody>
          <a:bodyPr rtlCol="0"/>
          <a:lstStyle/>
          <a:p>
            <a:endParaRPr lang="es-ES"/>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s-ES" smtClean="0"/>
              <a:t>Haga clic en el icono para agregar una imagen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AD14814-9656-4F0D-8291-D119151AB157}" type="datetimeFigureOut">
              <a:rPr lang="es-ES" smtClean="0"/>
              <a:pPr/>
              <a:t>03/11/2011</a:t>
            </a:fld>
            <a:endParaRPr lang="es-ES"/>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s-ES"/>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BAA1F72-07CC-496A-A2AD-E1609F6AD15A}"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2844" y="4038600"/>
            <a:ext cx="8858312" cy="1828800"/>
          </a:xfrm>
        </p:spPr>
        <p:txBody>
          <a:bodyPr>
            <a:normAutofit/>
          </a:bodyPr>
          <a:lstStyle/>
          <a:p>
            <a:pPr algn="r"/>
            <a:r>
              <a:rPr lang="es-ES" sz="4000" dirty="0" smtClean="0"/>
              <a:t>Programación de Shell-Scripts</a:t>
            </a:r>
            <a:r>
              <a:rPr lang="es-ES" sz="2800" i="1" dirty="0" smtClean="0"/>
              <a:t/>
            </a:r>
            <a:br>
              <a:rPr lang="es-ES" sz="2800" i="1" dirty="0" smtClean="0"/>
            </a:br>
            <a:r>
              <a:rPr lang="es-ES" sz="2800" i="1" dirty="0" smtClean="0"/>
              <a:t>Expresiones   Condicionales</a:t>
            </a:r>
            <a:endParaRPr lang="es-ES" sz="4000" i="1" dirty="0"/>
          </a:p>
        </p:txBody>
      </p:sp>
      <p:sp>
        <p:nvSpPr>
          <p:cNvPr id="3" name="2 Subtítulo"/>
          <p:cNvSpPr>
            <a:spLocks noGrp="1"/>
          </p:cNvSpPr>
          <p:nvPr>
            <p:ph type="subTitle" idx="1"/>
          </p:nvPr>
        </p:nvSpPr>
        <p:spPr/>
        <p:txBody>
          <a:bodyPr>
            <a:noAutofit/>
          </a:bodyPr>
          <a:lstStyle/>
          <a:p>
            <a:r>
              <a:rPr lang="es-ES" sz="6600" dirty="0" smtClean="0"/>
              <a:t>LINUX</a:t>
            </a:r>
            <a:endParaRPr lang="es-E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a:xfrm>
            <a:off x="612648" y="1600200"/>
            <a:ext cx="8153400" cy="4829196"/>
          </a:xfrm>
        </p:spPr>
        <p:txBody>
          <a:bodyPr>
            <a:normAutofit fontScale="55000" lnSpcReduction="20000"/>
          </a:bodyPr>
          <a:lstStyle/>
          <a:p>
            <a:pPr marL="0" indent="0">
              <a:buNone/>
            </a:pPr>
            <a:r>
              <a:rPr lang="es-ES" sz="2800" b="1" dirty="0" smtClean="0"/>
              <a:t>La sentencia </a:t>
            </a:r>
            <a:r>
              <a:rPr lang="es-ES" sz="2800" b="1" i="1" dirty="0" err="1" smtClean="0"/>
              <a:t>if</a:t>
            </a:r>
            <a:r>
              <a:rPr lang="es-ES" sz="2800" b="1" dirty="0" smtClean="0"/>
              <a:t> y sus posibilidades</a:t>
            </a:r>
          </a:p>
          <a:p>
            <a:pPr marL="0" indent="0">
              <a:buNone/>
            </a:pPr>
            <a:r>
              <a:rPr lang="es-ES" dirty="0" smtClean="0"/>
              <a:t>A continuación elaboraremos una serie de sencillos ejemplos para poner en práctica lo anterior.</a:t>
            </a:r>
          </a:p>
          <a:p>
            <a:pPr marL="0" indent="0">
              <a:buNone/>
            </a:pPr>
            <a:r>
              <a:rPr lang="es-ES" b="1" dirty="0" smtClean="0"/>
              <a:t>$ vi ejemplo7</a:t>
            </a:r>
          </a:p>
          <a:p>
            <a:pPr marL="0" indent="0">
              <a:buNone/>
            </a:pPr>
            <a:r>
              <a:rPr lang="es-ES" b="1" dirty="0" smtClean="0"/>
              <a:t>echo “ Dame un número: \n“</a:t>
            </a:r>
          </a:p>
          <a:p>
            <a:pPr marL="0" indent="0">
              <a:buNone/>
            </a:pPr>
            <a:r>
              <a:rPr lang="es-ES" b="1" dirty="0" err="1" smtClean="0"/>
              <a:t>read</a:t>
            </a:r>
            <a:r>
              <a:rPr lang="es-ES" b="1" dirty="0" smtClean="0"/>
              <a:t> num1</a:t>
            </a:r>
          </a:p>
          <a:p>
            <a:pPr marL="0" indent="0">
              <a:buNone/>
            </a:pPr>
            <a:r>
              <a:rPr lang="es-ES" b="1" dirty="0" smtClean="0"/>
              <a:t>echo “ Dame otro número: \n”</a:t>
            </a:r>
          </a:p>
          <a:p>
            <a:pPr marL="0" indent="0">
              <a:buNone/>
            </a:pPr>
            <a:r>
              <a:rPr lang="es-ES" b="1" dirty="0" err="1" smtClean="0"/>
              <a:t>read</a:t>
            </a:r>
            <a:r>
              <a:rPr lang="es-ES" b="1" dirty="0" smtClean="0"/>
              <a:t> num2</a:t>
            </a:r>
          </a:p>
          <a:p>
            <a:pPr marL="0" indent="0">
              <a:buNone/>
            </a:pPr>
            <a:r>
              <a:rPr lang="es-ES" b="1" dirty="0" err="1" smtClean="0"/>
              <a:t>if</a:t>
            </a:r>
            <a:r>
              <a:rPr lang="es-ES" b="1" dirty="0" smtClean="0"/>
              <a:t> [ $num1 -ge $num2 ] ; </a:t>
            </a:r>
            <a:r>
              <a:rPr lang="es-ES" b="1" dirty="0" err="1" smtClean="0"/>
              <a:t>then</a:t>
            </a:r>
            <a:endParaRPr lang="es-ES" b="1" dirty="0" smtClean="0"/>
          </a:p>
          <a:p>
            <a:pPr marL="0" indent="0">
              <a:buNone/>
            </a:pPr>
            <a:r>
              <a:rPr lang="pt-BR" b="1" dirty="0" err="1" smtClean="0"/>
              <a:t>echo</a:t>
            </a:r>
            <a:r>
              <a:rPr lang="pt-BR" b="1" dirty="0" smtClean="0"/>
              <a:t> “ $num1 </a:t>
            </a:r>
            <a:r>
              <a:rPr lang="pt-BR" b="1" dirty="0" err="1" smtClean="0"/>
              <a:t>es</a:t>
            </a:r>
            <a:r>
              <a:rPr lang="pt-BR" b="1" dirty="0" smtClean="0"/>
              <a:t> </a:t>
            </a:r>
            <a:r>
              <a:rPr lang="pt-BR" b="1" dirty="0" err="1" smtClean="0"/>
              <a:t>mayor</a:t>
            </a:r>
            <a:r>
              <a:rPr lang="pt-BR" b="1" dirty="0" smtClean="0"/>
              <a:t> o igual que $num2”</a:t>
            </a:r>
          </a:p>
          <a:p>
            <a:pPr marL="0" indent="0">
              <a:buNone/>
            </a:pPr>
            <a:r>
              <a:rPr lang="es-ES" b="1" dirty="0" err="1" smtClean="0"/>
              <a:t>else</a:t>
            </a:r>
            <a:endParaRPr lang="es-ES" b="1" dirty="0" smtClean="0"/>
          </a:p>
          <a:p>
            <a:pPr marL="0" indent="0">
              <a:buNone/>
            </a:pPr>
            <a:r>
              <a:rPr lang="pt-BR" b="1" dirty="0" err="1" smtClean="0"/>
              <a:t>echo</a:t>
            </a:r>
            <a:r>
              <a:rPr lang="pt-BR" b="1" dirty="0" smtClean="0"/>
              <a:t> “ $num1 </a:t>
            </a:r>
            <a:r>
              <a:rPr lang="pt-BR" b="1" dirty="0" err="1" smtClean="0"/>
              <a:t>es</a:t>
            </a:r>
            <a:r>
              <a:rPr lang="pt-BR" b="1" dirty="0" smtClean="0"/>
              <a:t> </a:t>
            </a:r>
            <a:r>
              <a:rPr lang="pt-BR" b="1" dirty="0" err="1" smtClean="0"/>
              <a:t>mayor</a:t>
            </a:r>
            <a:r>
              <a:rPr lang="pt-BR" b="1" dirty="0" smtClean="0"/>
              <a:t> o igual que $num2”</a:t>
            </a:r>
          </a:p>
          <a:p>
            <a:pPr marL="0" indent="0">
              <a:buNone/>
            </a:pPr>
            <a:r>
              <a:rPr lang="es-ES" b="1" dirty="0" smtClean="0"/>
              <a:t>fi</a:t>
            </a:r>
          </a:p>
          <a:p>
            <a:pPr marL="0" indent="0">
              <a:buNone/>
            </a:pPr>
            <a:r>
              <a:rPr lang="es-ES" b="1" dirty="0" err="1" smtClean="0"/>
              <a:t>exit</a:t>
            </a:r>
            <a:r>
              <a:rPr lang="es-ES" b="1" dirty="0" smtClean="0"/>
              <a:t> 0</a:t>
            </a:r>
          </a:p>
          <a:p>
            <a:pPr marL="0" indent="0">
              <a:buNone/>
            </a:pPr>
            <a:endParaRPr lang="es-ES" b="1" dirty="0" smtClean="0"/>
          </a:p>
          <a:p>
            <a:pPr marL="0" indent="0">
              <a:buNone/>
            </a:pPr>
            <a:r>
              <a:rPr lang="es-ES" dirty="0" smtClean="0"/>
              <a:t>Observemos el “;” en la sintaxis del </a:t>
            </a:r>
            <a:r>
              <a:rPr lang="es-ES" dirty="0" err="1" smtClean="0"/>
              <a:t>if</a:t>
            </a:r>
            <a:r>
              <a:rPr lang="es-ES" dirty="0" smtClean="0"/>
              <a:t>. Si ponemos </a:t>
            </a:r>
            <a:r>
              <a:rPr lang="es-ES" dirty="0" err="1" smtClean="0"/>
              <a:t>then</a:t>
            </a:r>
            <a:r>
              <a:rPr lang="es-ES" dirty="0" smtClean="0"/>
              <a:t> en la línea siguiente no se haría necesario ponerlo.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a:xfrm>
            <a:off x="612648" y="1600200"/>
            <a:ext cx="8153400" cy="4829196"/>
          </a:xfrm>
        </p:spPr>
        <p:txBody>
          <a:bodyPr>
            <a:normAutofit fontScale="47500" lnSpcReduction="20000"/>
          </a:bodyPr>
          <a:lstStyle/>
          <a:p>
            <a:pPr marL="0" indent="0">
              <a:buNone/>
            </a:pPr>
            <a:r>
              <a:rPr lang="es-ES" sz="2800" b="1" dirty="0" smtClean="0"/>
              <a:t>La sentencia </a:t>
            </a:r>
            <a:r>
              <a:rPr lang="es-ES" sz="2800" b="1" i="1" dirty="0" err="1" smtClean="0"/>
              <a:t>if</a:t>
            </a:r>
            <a:r>
              <a:rPr lang="es-ES" sz="2800" b="1" dirty="0" smtClean="0"/>
              <a:t> y sus posibilidades</a:t>
            </a:r>
          </a:p>
          <a:p>
            <a:pPr>
              <a:buNone/>
            </a:pPr>
            <a:r>
              <a:rPr lang="es-ES" dirty="0" smtClean="0"/>
              <a:t>Codifiquemos otro ejemplo:</a:t>
            </a:r>
          </a:p>
          <a:p>
            <a:pPr>
              <a:buNone/>
            </a:pPr>
            <a:r>
              <a:rPr lang="es-ES" b="1" dirty="0" smtClean="0"/>
              <a:t>$ vi ejemplo8</a:t>
            </a:r>
          </a:p>
          <a:p>
            <a:pPr>
              <a:buNone/>
            </a:pPr>
            <a:r>
              <a:rPr lang="es-ES" b="1" dirty="0" smtClean="0"/>
              <a:t># repetiremos el ejercicio anterior encadenando el </a:t>
            </a:r>
            <a:r>
              <a:rPr lang="es-ES" b="1" dirty="0" err="1" smtClean="0"/>
              <a:t>if</a:t>
            </a:r>
            <a:endParaRPr lang="es-ES" b="1" dirty="0" smtClean="0"/>
          </a:p>
          <a:p>
            <a:pPr>
              <a:buNone/>
            </a:pPr>
            <a:r>
              <a:rPr lang="es-ES" b="1" dirty="0" smtClean="0"/>
              <a:t>echo “ Dame un número: \n“</a:t>
            </a:r>
          </a:p>
          <a:p>
            <a:pPr>
              <a:buNone/>
            </a:pPr>
            <a:r>
              <a:rPr lang="es-ES" b="1" dirty="0" err="1" smtClean="0"/>
              <a:t>read</a:t>
            </a:r>
            <a:r>
              <a:rPr lang="es-ES" b="1" dirty="0" smtClean="0"/>
              <a:t> num1</a:t>
            </a:r>
          </a:p>
          <a:p>
            <a:pPr>
              <a:buNone/>
            </a:pPr>
            <a:r>
              <a:rPr lang="es-ES" b="1" dirty="0" smtClean="0"/>
              <a:t>echo “ Dame otro número; \n”</a:t>
            </a:r>
          </a:p>
          <a:p>
            <a:pPr>
              <a:buNone/>
            </a:pPr>
            <a:r>
              <a:rPr lang="es-ES" b="1" dirty="0" err="1" smtClean="0"/>
              <a:t>read</a:t>
            </a:r>
            <a:r>
              <a:rPr lang="es-ES" b="1" dirty="0" smtClean="0"/>
              <a:t> num2</a:t>
            </a:r>
          </a:p>
          <a:p>
            <a:pPr>
              <a:buNone/>
            </a:pPr>
            <a:r>
              <a:rPr lang="es-ES" b="1" dirty="0" err="1" smtClean="0"/>
              <a:t>if</a:t>
            </a:r>
            <a:r>
              <a:rPr lang="es-ES" b="1" dirty="0" smtClean="0"/>
              <a:t> [ $num1 -</a:t>
            </a:r>
            <a:r>
              <a:rPr lang="es-ES" b="1" dirty="0" err="1" smtClean="0"/>
              <a:t>gt</a:t>
            </a:r>
            <a:r>
              <a:rPr lang="es-ES" b="1" dirty="0" smtClean="0"/>
              <a:t> $num2 ] ; </a:t>
            </a:r>
            <a:r>
              <a:rPr lang="es-ES" b="1" dirty="0" err="1" smtClean="0"/>
              <a:t>then</a:t>
            </a:r>
            <a:endParaRPr lang="es-ES" b="1" dirty="0" smtClean="0"/>
          </a:p>
          <a:p>
            <a:pPr>
              <a:buNone/>
            </a:pPr>
            <a:r>
              <a:rPr lang="pt-BR" b="1" dirty="0" smtClean="0"/>
              <a:t>	</a:t>
            </a:r>
            <a:r>
              <a:rPr lang="pt-BR" b="1" dirty="0" err="1" smtClean="0"/>
              <a:t>echo</a:t>
            </a:r>
            <a:r>
              <a:rPr lang="pt-BR" b="1" dirty="0" smtClean="0"/>
              <a:t> “ $num1 </a:t>
            </a:r>
            <a:r>
              <a:rPr lang="pt-BR" b="1" dirty="0" err="1" smtClean="0"/>
              <a:t>es</a:t>
            </a:r>
            <a:r>
              <a:rPr lang="pt-BR" b="1" dirty="0" smtClean="0"/>
              <a:t> </a:t>
            </a:r>
            <a:r>
              <a:rPr lang="pt-BR" b="1" dirty="0" err="1" smtClean="0"/>
              <a:t>mayor</a:t>
            </a:r>
            <a:r>
              <a:rPr lang="pt-BR" b="1" dirty="0" smtClean="0"/>
              <a:t> que $num2”</a:t>
            </a:r>
          </a:p>
          <a:p>
            <a:pPr>
              <a:buNone/>
            </a:pPr>
            <a:r>
              <a:rPr lang="es-ES" b="1" dirty="0" err="1" smtClean="0"/>
              <a:t>else</a:t>
            </a:r>
            <a:endParaRPr lang="es-ES" b="1" dirty="0" smtClean="0"/>
          </a:p>
          <a:p>
            <a:pPr>
              <a:buNone/>
            </a:pPr>
            <a:r>
              <a:rPr lang="es-ES" b="1" dirty="0" smtClean="0"/>
              <a:t>	</a:t>
            </a:r>
            <a:r>
              <a:rPr lang="es-ES" b="1" dirty="0" err="1" smtClean="0"/>
              <a:t>If</a:t>
            </a:r>
            <a:r>
              <a:rPr lang="es-ES" b="1" dirty="0" smtClean="0"/>
              <a:t> [ $num1 -</a:t>
            </a:r>
            <a:r>
              <a:rPr lang="es-ES" b="1" dirty="0" err="1" smtClean="0"/>
              <a:t>lt</a:t>
            </a:r>
            <a:r>
              <a:rPr lang="es-ES" b="1" dirty="0" smtClean="0"/>
              <a:t> $num2 ] ; </a:t>
            </a:r>
            <a:r>
              <a:rPr lang="es-ES" b="1" dirty="0" err="1" smtClean="0"/>
              <a:t>then</a:t>
            </a:r>
            <a:endParaRPr lang="es-ES" b="1" dirty="0" smtClean="0"/>
          </a:p>
          <a:p>
            <a:pPr>
              <a:buNone/>
            </a:pPr>
            <a:r>
              <a:rPr lang="pt-BR" b="1" dirty="0" smtClean="0"/>
              <a:t>		</a:t>
            </a:r>
            <a:r>
              <a:rPr lang="pt-BR" b="1" dirty="0" err="1" smtClean="0"/>
              <a:t>echo</a:t>
            </a:r>
            <a:r>
              <a:rPr lang="pt-BR" b="1" dirty="0" smtClean="0"/>
              <a:t> “ $num2 </a:t>
            </a:r>
            <a:r>
              <a:rPr lang="pt-BR" b="1" dirty="0" err="1" smtClean="0"/>
              <a:t>es</a:t>
            </a:r>
            <a:r>
              <a:rPr lang="pt-BR" b="1" dirty="0" smtClean="0"/>
              <a:t> </a:t>
            </a:r>
            <a:r>
              <a:rPr lang="pt-BR" b="1" dirty="0" err="1" smtClean="0"/>
              <a:t>mayor</a:t>
            </a:r>
            <a:r>
              <a:rPr lang="pt-BR" b="1" dirty="0" smtClean="0"/>
              <a:t> o igual que $num1”</a:t>
            </a:r>
          </a:p>
          <a:p>
            <a:pPr>
              <a:buNone/>
            </a:pPr>
            <a:r>
              <a:rPr lang="es-ES" b="1" dirty="0" smtClean="0"/>
              <a:t>	</a:t>
            </a:r>
            <a:r>
              <a:rPr lang="es-ES" b="1" dirty="0" err="1" smtClean="0"/>
              <a:t>else</a:t>
            </a:r>
            <a:endParaRPr lang="es-ES" b="1" dirty="0" smtClean="0"/>
          </a:p>
          <a:p>
            <a:pPr>
              <a:buNone/>
            </a:pPr>
            <a:r>
              <a:rPr lang="es-ES" b="1" dirty="0" smtClean="0"/>
              <a:t>		echo “Ambos son iguales “</a:t>
            </a:r>
          </a:p>
          <a:p>
            <a:pPr>
              <a:buNone/>
            </a:pPr>
            <a:r>
              <a:rPr lang="es-ES" b="1" dirty="0" smtClean="0"/>
              <a:t>	fi</a:t>
            </a:r>
          </a:p>
          <a:p>
            <a:pPr>
              <a:buNone/>
            </a:pPr>
            <a:r>
              <a:rPr lang="es-ES" b="1" dirty="0" smtClean="0"/>
              <a:t>fi</a:t>
            </a:r>
          </a:p>
          <a:p>
            <a:pPr>
              <a:buNone/>
            </a:pPr>
            <a:r>
              <a:rPr lang="es-ES" b="1" dirty="0" err="1" smtClean="0"/>
              <a:t>exit</a:t>
            </a:r>
            <a:r>
              <a:rPr lang="es-ES" b="1" dirty="0" smtClean="0"/>
              <a:t> 0</a:t>
            </a:r>
            <a:endParaRPr lang="es-E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a:xfrm>
            <a:off x="612648" y="1600200"/>
            <a:ext cx="8153400" cy="4829196"/>
          </a:xfrm>
        </p:spPr>
        <p:txBody>
          <a:bodyPr>
            <a:normAutofit fontScale="77500" lnSpcReduction="20000"/>
          </a:bodyPr>
          <a:lstStyle/>
          <a:p>
            <a:pPr marL="0" indent="0">
              <a:buNone/>
            </a:pPr>
            <a:r>
              <a:rPr lang="es-ES" sz="2800" b="1" dirty="0" smtClean="0"/>
              <a:t>La sentencia </a:t>
            </a:r>
            <a:r>
              <a:rPr lang="es-ES" sz="2800" b="1" i="1" dirty="0" err="1" smtClean="0"/>
              <a:t>if</a:t>
            </a:r>
            <a:r>
              <a:rPr lang="es-ES" sz="2800" b="1" dirty="0" smtClean="0"/>
              <a:t> y sus posibilidades</a:t>
            </a:r>
          </a:p>
          <a:p>
            <a:pPr>
              <a:buNone/>
            </a:pPr>
            <a:r>
              <a:rPr lang="es-ES" dirty="0" smtClean="0"/>
              <a:t>En el ejemplo que viene a continuación pondremos en práctica el término </a:t>
            </a:r>
            <a:r>
              <a:rPr lang="es-ES" dirty="0" err="1" smtClean="0"/>
              <a:t>elif</a:t>
            </a:r>
            <a:r>
              <a:rPr lang="es-ES" dirty="0" smtClean="0"/>
              <a:t>. Esta construcción nos permite construcciones multinivel. Su sintaxis es la siguiente:</a:t>
            </a:r>
          </a:p>
          <a:p>
            <a:pPr>
              <a:buNone/>
            </a:pPr>
            <a:r>
              <a:rPr lang="es-ES" dirty="0" err="1" smtClean="0"/>
              <a:t>if</a:t>
            </a:r>
            <a:r>
              <a:rPr lang="es-ES" dirty="0" smtClean="0"/>
              <a:t> condición; </a:t>
            </a:r>
            <a:r>
              <a:rPr lang="es-ES" dirty="0" err="1" smtClean="0"/>
              <a:t>then</a:t>
            </a:r>
            <a:endParaRPr lang="es-ES" dirty="0" smtClean="0"/>
          </a:p>
          <a:p>
            <a:pPr>
              <a:buNone/>
            </a:pPr>
            <a:r>
              <a:rPr lang="es-ES" dirty="0" smtClean="0"/>
              <a:t>	sentencias...</a:t>
            </a:r>
          </a:p>
          <a:p>
            <a:pPr>
              <a:buNone/>
            </a:pPr>
            <a:r>
              <a:rPr lang="es-ES" dirty="0" err="1" smtClean="0"/>
              <a:t>elif</a:t>
            </a:r>
            <a:r>
              <a:rPr lang="es-ES" dirty="0" smtClean="0"/>
              <a:t> condición; </a:t>
            </a:r>
            <a:r>
              <a:rPr lang="es-ES" dirty="0" err="1" smtClean="0"/>
              <a:t>then</a:t>
            </a:r>
            <a:endParaRPr lang="es-ES" dirty="0" smtClean="0"/>
          </a:p>
          <a:p>
            <a:pPr>
              <a:buNone/>
            </a:pPr>
            <a:r>
              <a:rPr lang="es-ES" dirty="0" smtClean="0"/>
              <a:t>	sentencias..</a:t>
            </a:r>
          </a:p>
          <a:p>
            <a:pPr>
              <a:buNone/>
            </a:pPr>
            <a:r>
              <a:rPr lang="es-ES" dirty="0" err="1" smtClean="0"/>
              <a:t>elif</a:t>
            </a:r>
            <a:r>
              <a:rPr lang="es-ES" dirty="0" smtClean="0"/>
              <a:t> condición; </a:t>
            </a:r>
            <a:r>
              <a:rPr lang="es-ES" dirty="0" err="1" smtClean="0"/>
              <a:t>then</a:t>
            </a:r>
            <a:endParaRPr lang="es-ES" dirty="0" smtClean="0"/>
          </a:p>
          <a:p>
            <a:pPr>
              <a:buNone/>
            </a:pPr>
            <a:r>
              <a:rPr lang="es-ES" dirty="0" smtClean="0"/>
              <a:t>	sentencias...</a:t>
            </a:r>
          </a:p>
          <a:p>
            <a:pPr>
              <a:buNone/>
            </a:pPr>
            <a:r>
              <a:rPr lang="es-ES" dirty="0" smtClean="0"/>
              <a:t>....</a:t>
            </a:r>
          </a:p>
          <a:p>
            <a:pPr>
              <a:buNone/>
            </a:pPr>
            <a:r>
              <a:rPr lang="es-ES" dirty="0" err="1" smtClean="0"/>
              <a:t>else</a:t>
            </a:r>
            <a:endParaRPr lang="es-ES" dirty="0" smtClean="0"/>
          </a:p>
          <a:p>
            <a:pPr>
              <a:buNone/>
            </a:pPr>
            <a:r>
              <a:rPr lang="es-ES" dirty="0" smtClean="0"/>
              <a:t>	sentencias...</a:t>
            </a:r>
          </a:p>
          <a:p>
            <a:pPr>
              <a:buNone/>
            </a:pPr>
            <a:r>
              <a:rPr lang="es-ES" dirty="0" smtClean="0"/>
              <a:t>fi</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a:xfrm>
            <a:off x="612648" y="1600200"/>
            <a:ext cx="8153400" cy="4829196"/>
          </a:xfrm>
        </p:spPr>
        <p:txBody>
          <a:bodyPr>
            <a:normAutofit fontScale="55000" lnSpcReduction="20000"/>
          </a:bodyPr>
          <a:lstStyle/>
          <a:p>
            <a:pPr marL="0" indent="0">
              <a:buNone/>
            </a:pPr>
            <a:r>
              <a:rPr lang="es-ES" sz="2800" b="1" dirty="0" smtClean="0"/>
              <a:t>La sentencia </a:t>
            </a:r>
            <a:r>
              <a:rPr lang="es-ES" sz="2800" b="1" i="1" dirty="0" err="1" smtClean="0"/>
              <a:t>if</a:t>
            </a:r>
            <a:r>
              <a:rPr lang="es-ES" sz="2800" b="1" dirty="0" smtClean="0"/>
              <a:t> y sus posibilidades</a:t>
            </a:r>
          </a:p>
          <a:p>
            <a:pPr marL="0" indent="0">
              <a:buNone/>
            </a:pPr>
            <a:endParaRPr lang="es-ES" sz="2800" b="1" dirty="0" smtClean="0"/>
          </a:p>
          <a:p>
            <a:pPr>
              <a:buNone/>
            </a:pPr>
            <a:r>
              <a:rPr lang="es-ES" b="1" dirty="0" smtClean="0"/>
              <a:t>$ vi ejemplo9</a:t>
            </a:r>
          </a:p>
          <a:p>
            <a:pPr>
              <a:buNone/>
            </a:pPr>
            <a:r>
              <a:rPr lang="en-US" b="1" dirty="0" smtClean="0"/>
              <a:t>if [ $1 -</a:t>
            </a:r>
            <a:r>
              <a:rPr lang="en-US" b="1" dirty="0" err="1" smtClean="0"/>
              <a:t>gt</a:t>
            </a:r>
            <a:r>
              <a:rPr lang="en-US" b="1" dirty="0" smtClean="0"/>
              <a:t> 0 ]; then</a:t>
            </a:r>
          </a:p>
          <a:p>
            <a:pPr>
              <a:buNone/>
            </a:pPr>
            <a:r>
              <a:rPr lang="es-ES" b="1" dirty="0" smtClean="0"/>
              <a:t>	echo "$1 es un número positivo"</a:t>
            </a:r>
          </a:p>
          <a:p>
            <a:pPr>
              <a:buNone/>
            </a:pPr>
            <a:r>
              <a:rPr lang="en-US" b="1" dirty="0" err="1" smtClean="0"/>
              <a:t>elif</a:t>
            </a:r>
            <a:r>
              <a:rPr lang="en-US" b="1" dirty="0" smtClean="0"/>
              <a:t> [ $1 -</a:t>
            </a:r>
            <a:r>
              <a:rPr lang="en-US" b="1" dirty="0" err="1" smtClean="0"/>
              <a:t>lt</a:t>
            </a:r>
            <a:r>
              <a:rPr lang="en-US" b="1" dirty="0" smtClean="0"/>
              <a:t> 0 ]; then</a:t>
            </a:r>
          </a:p>
          <a:p>
            <a:pPr>
              <a:buNone/>
            </a:pPr>
            <a:r>
              <a:rPr lang="es-ES" b="1" dirty="0" smtClean="0"/>
              <a:t>	echo "$1 es un número negativo"</a:t>
            </a:r>
          </a:p>
          <a:p>
            <a:pPr>
              <a:buNone/>
            </a:pPr>
            <a:r>
              <a:rPr lang="en-US" b="1" dirty="0" err="1" smtClean="0"/>
              <a:t>elif</a:t>
            </a:r>
            <a:r>
              <a:rPr lang="en-US" b="1" dirty="0" smtClean="0"/>
              <a:t> [ $1 -</a:t>
            </a:r>
            <a:r>
              <a:rPr lang="en-US" b="1" dirty="0" err="1" smtClean="0"/>
              <a:t>eq</a:t>
            </a:r>
            <a:r>
              <a:rPr lang="en-US" b="1" dirty="0" smtClean="0"/>
              <a:t> 0 ]; then</a:t>
            </a:r>
          </a:p>
          <a:p>
            <a:pPr>
              <a:buNone/>
            </a:pPr>
            <a:r>
              <a:rPr lang="es-ES" b="1" dirty="0" smtClean="0"/>
              <a:t>	echo "$1 es el número cero "</a:t>
            </a:r>
          </a:p>
          <a:p>
            <a:pPr>
              <a:buNone/>
            </a:pPr>
            <a:r>
              <a:rPr lang="es-ES" b="1" dirty="0" err="1" smtClean="0"/>
              <a:t>else</a:t>
            </a:r>
            <a:endParaRPr lang="es-ES" b="1" dirty="0" smtClean="0"/>
          </a:p>
          <a:p>
            <a:pPr>
              <a:buNone/>
            </a:pPr>
            <a:r>
              <a:rPr lang="es-ES" b="1" dirty="0" smtClean="0"/>
              <a:t>	echo " $1 será cualquier cosa menos un número entero"</a:t>
            </a:r>
          </a:p>
          <a:p>
            <a:pPr>
              <a:buNone/>
            </a:pPr>
            <a:r>
              <a:rPr lang="es-ES" b="1" dirty="0" smtClean="0"/>
              <a:t>fi</a:t>
            </a:r>
          </a:p>
          <a:p>
            <a:pPr>
              <a:buNone/>
            </a:pPr>
            <a:r>
              <a:rPr lang="es-ES" b="1" dirty="0" err="1" smtClean="0"/>
              <a:t>exit</a:t>
            </a:r>
            <a:r>
              <a:rPr lang="es-ES" b="1" dirty="0" smtClean="0"/>
              <a:t> 0</a:t>
            </a:r>
          </a:p>
          <a:p>
            <a:pPr>
              <a:buNone/>
            </a:pPr>
            <a:endParaRPr lang="es-ES" b="1" dirty="0" smtClean="0"/>
          </a:p>
          <a:p>
            <a:pPr>
              <a:buNone/>
            </a:pPr>
            <a:r>
              <a:rPr lang="es-ES" dirty="0" smtClean="0"/>
              <a:t>Este ejemplo produce una salida inesperada, si ejecutamos sin pasarle un parámetro, es decir:</a:t>
            </a:r>
          </a:p>
          <a:p>
            <a:pPr>
              <a:buNone/>
            </a:pPr>
            <a:r>
              <a:rPr lang="es-ES" b="1" dirty="0" smtClean="0"/>
              <a:t>$./ejemplo9</a:t>
            </a:r>
          </a:p>
          <a:p>
            <a:pPr>
              <a:buNone/>
            </a:pPr>
            <a:r>
              <a:rPr lang="es-ES" dirty="0" smtClean="0"/>
              <a:t>al final detecta la presencia del carácter “a” y no de un número.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a:xfrm>
            <a:off x="612648" y="1600200"/>
            <a:ext cx="8153400" cy="4829196"/>
          </a:xfrm>
        </p:spPr>
        <p:txBody>
          <a:bodyPr>
            <a:normAutofit fontScale="77500" lnSpcReduction="20000"/>
          </a:bodyPr>
          <a:lstStyle/>
          <a:p>
            <a:pPr marL="0" indent="0">
              <a:buNone/>
            </a:pPr>
            <a:r>
              <a:rPr lang="es-ES" sz="2800" b="1" dirty="0" smtClean="0"/>
              <a:t>La sentencia </a:t>
            </a:r>
            <a:r>
              <a:rPr lang="es-ES" sz="2800" b="1" i="1" dirty="0" err="1" smtClean="0"/>
              <a:t>if</a:t>
            </a:r>
            <a:r>
              <a:rPr lang="es-ES" sz="2800" b="1" dirty="0" smtClean="0"/>
              <a:t> y sus posibilidades</a:t>
            </a:r>
          </a:p>
          <a:p>
            <a:pPr marL="0" indent="0">
              <a:buNone/>
            </a:pPr>
            <a:endParaRPr lang="es-ES" sz="2800" b="1" dirty="0" smtClean="0"/>
          </a:p>
          <a:p>
            <a:pPr marL="0" indent="0">
              <a:buNone/>
            </a:pPr>
            <a:r>
              <a:rPr lang="es-ES" dirty="0" smtClean="0"/>
              <a:t>Tal como indicamos al </a:t>
            </a:r>
            <a:r>
              <a:rPr lang="es-ES" dirty="0" err="1" smtClean="0"/>
              <a:t>prinicipio</a:t>
            </a:r>
            <a:r>
              <a:rPr lang="es-ES" dirty="0" smtClean="0"/>
              <a:t> del capítulo también es posible utilizar el término test en la construcción de la condición. Lo ilustramos en el siguiente ejemplo:</a:t>
            </a:r>
          </a:p>
          <a:p>
            <a:pPr>
              <a:buNone/>
            </a:pPr>
            <a:r>
              <a:rPr lang="es-ES" b="1" dirty="0" smtClean="0"/>
              <a:t>$ vi ejemplo10</a:t>
            </a:r>
          </a:p>
          <a:p>
            <a:pPr>
              <a:buNone/>
            </a:pPr>
            <a:r>
              <a:rPr lang="en-US" b="1" dirty="0" smtClean="0"/>
              <a:t>if test $1 -</a:t>
            </a:r>
            <a:r>
              <a:rPr lang="en-US" b="1" dirty="0" err="1" smtClean="0"/>
              <a:t>eq</a:t>
            </a:r>
            <a:r>
              <a:rPr lang="en-US" b="1" dirty="0" smtClean="0"/>
              <a:t> 0; then</a:t>
            </a:r>
          </a:p>
          <a:p>
            <a:pPr>
              <a:buNone/>
            </a:pPr>
            <a:r>
              <a:rPr lang="es-ES" b="1" dirty="0" smtClean="0"/>
              <a:t>	echo “ El número es igual a cero “</a:t>
            </a:r>
          </a:p>
          <a:p>
            <a:pPr>
              <a:buNone/>
            </a:pPr>
            <a:r>
              <a:rPr lang="es-ES" b="1" dirty="0" err="1" smtClean="0"/>
              <a:t>else</a:t>
            </a:r>
            <a:endParaRPr lang="es-ES" b="1" dirty="0" smtClean="0"/>
          </a:p>
          <a:p>
            <a:pPr>
              <a:buNone/>
            </a:pPr>
            <a:r>
              <a:rPr lang="es-ES" b="1" dirty="0" smtClean="0"/>
              <a:t>	echo “ El número es distinto de cero “</a:t>
            </a:r>
          </a:p>
          <a:p>
            <a:pPr>
              <a:buNone/>
            </a:pPr>
            <a:r>
              <a:rPr lang="es-ES" b="1" dirty="0" smtClean="0"/>
              <a:t>fi</a:t>
            </a:r>
          </a:p>
          <a:p>
            <a:pPr marL="0" indent="0">
              <a:buNone/>
            </a:pPr>
            <a:r>
              <a:rPr lang="es-ES" dirty="0" smtClean="0"/>
              <a:t>Cambiamos los permisos y ejecutamos el script pasándole como parámetro un número (por ejemplo 5).</a:t>
            </a:r>
          </a:p>
          <a:p>
            <a:pPr>
              <a:buNone/>
            </a:pPr>
            <a:r>
              <a:rPr lang="es-ES" b="1" dirty="0" smtClean="0"/>
              <a:t>$./ejemplo10 5</a:t>
            </a:r>
            <a:endParaRPr lang="es-E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a:xfrm>
            <a:off x="612648" y="1600200"/>
            <a:ext cx="8153400" cy="4829196"/>
          </a:xfrm>
        </p:spPr>
        <p:txBody>
          <a:bodyPr>
            <a:normAutofit fontScale="85000" lnSpcReduction="10000"/>
          </a:bodyPr>
          <a:lstStyle/>
          <a:p>
            <a:pPr marL="0" indent="0">
              <a:buNone/>
            </a:pPr>
            <a:r>
              <a:rPr lang="es-ES" sz="2800" b="1" dirty="0" smtClean="0"/>
              <a:t>La sentencia </a:t>
            </a:r>
            <a:r>
              <a:rPr lang="es-ES" sz="2800" b="1" i="1" dirty="0" err="1" smtClean="0"/>
              <a:t>if</a:t>
            </a:r>
            <a:r>
              <a:rPr lang="es-ES" sz="2800" b="1" dirty="0" smtClean="0"/>
              <a:t> y sus posibilidades</a:t>
            </a:r>
          </a:p>
          <a:p>
            <a:pPr marL="0" indent="0">
              <a:buNone/>
            </a:pPr>
            <a:endParaRPr lang="es-ES" sz="2800" b="1" dirty="0" smtClean="0"/>
          </a:p>
          <a:p>
            <a:pPr marL="0" indent="0">
              <a:buNone/>
            </a:pPr>
            <a:r>
              <a:rPr lang="es-ES" dirty="0" smtClean="0"/>
              <a:t>Finalicemos este apartado desarrollando un par de ejemplos más. En el primero el script detecta si el parámetro que le pasamos es o no un directorio, si lo es, a continuación nos muestra su contenido del mismo. En el segundo ejemplo ponemos en práctica el uso de la construcción </a:t>
            </a:r>
            <a:r>
              <a:rPr lang="es-ES" b="1" dirty="0" smtClean="0"/>
              <a:t>case</a:t>
            </a:r>
            <a:r>
              <a:rPr lang="es-ES" dirty="0" smtClean="0"/>
              <a:t>.</a:t>
            </a:r>
          </a:p>
          <a:p>
            <a:pPr marL="0" indent="0">
              <a:buNone/>
            </a:pPr>
            <a:r>
              <a:rPr lang="es-ES" dirty="0" smtClean="0"/>
              <a:t>La construcción </a:t>
            </a:r>
            <a:r>
              <a:rPr lang="es-ES" b="1" dirty="0" smtClean="0"/>
              <a:t>case</a:t>
            </a:r>
            <a:r>
              <a:rPr lang="es-ES" dirty="0" smtClean="0"/>
              <a:t> es una de las expresiones condicionales más utilizadas en la programación de scripts ya que facilita el nivel de organización del mismo cuando existen varias opciones. El script, en cuestión, nos presenta un menú donde podemos elegir o bien mostrar el nombre de usuario conectado al sistema o bien mostrar el directorio de trabajo.</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a:xfrm>
            <a:off x="612648" y="1600200"/>
            <a:ext cx="8153400" cy="4829196"/>
          </a:xfrm>
        </p:spPr>
        <p:txBody>
          <a:bodyPr>
            <a:normAutofit fontScale="55000" lnSpcReduction="20000"/>
          </a:bodyPr>
          <a:lstStyle/>
          <a:p>
            <a:pPr marL="0" indent="0">
              <a:buNone/>
            </a:pPr>
            <a:r>
              <a:rPr lang="es-ES" sz="2800" b="1" dirty="0" smtClean="0"/>
              <a:t>La sentencia </a:t>
            </a:r>
            <a:r>
              <a:rPr lang="es-ES" sz="2800" b="1" i="1" dirty="0" err="1" smtClean="0"/>
              <a:t>if</a:t>
            </a:r>
            <a:r>
              <a:rPr lang="es-ES" sz="2800" b="1" dirty="0" smtClean="0"/>
              <a:t> y sus posibilidades</a:t>
            </a:r>
          </a:p>
          <a:p>
            <a:pPr marL="0" indent="0">
              <a:buNone/>
            </a:pPr>
            <a:endParaRPr lang="es-ES" sz="2800" b="1" dirty="0" smtClean="0"/>
          </a:p>
          <a:p>
            <a:pPr>
              <a:buNone/>
            </a:pPr>
            <a:r>
              <a:rPr lang="es-ES" b="1" dirty="0" smtClean="0"/>
              <a:t>$ vi ejemplo11</a:t>
            </a:r>
          </a:p>
          <a:p>
            <a:pPr>
              <a:buNone/>
            </a:pPr>
            <a:r>
              <a:rPr lang="es-ES" b="1" dirty="0" err="1" smtClean="0"/>
              <a:t>if</a:t>
            </a:r>
            <a:r>
              <a:rPr lang="es-ES" b="1" dirty="0" smtClean="0"/>
              <a:t> [ $# -</a:t>
            </a:r>
            <a:r>
              <a:rPr lang="es-ES" b="1" dirty="0" err="1" smtClean="0"/>
              <a:t>ne</a:t>
            </a:r>
            <a:r>
              <a:rPr lang="es-ES" b="1" dirty="0" smtClean="0"/>
              <a:t> 1 ]; </a:t>
            </a:r>
            <a:r>
              <a:rPr lang="es-ES" b="1" dirty="0" err="1" smtClean="0"/>
              <a:t>then</a:t>
            </a:r>
            <a:endParaRPr lang="es-ES" b="1" dirty="0" smtClean="0"/>
          </a:p>
          <a:p>
            <a:pPr>
              <a:buNone/>
            </a:pPr>
            <a:r>
              <a:rPr lang="es-ES" b="1" dirty="0" smtClean="0"/>
              <a:t>	echo “Debes subministrar un parámetro solamente”</a:t>
            </a:r>
          </a:p>
          <a:p>
            <a:pPr>
              <a:buNone/>
            </a:pPr>
            <a:r>
              <a:rPr lang="es-ES" b="1" dirty="0" err="1" smtClean="0"/>
              <a:t>exit</a:t>
            </a:r>
            <a:r>
              <a:rPr lang="es-ES" b="1" dirty="0" smtClean="0"/>
              <a:t> 0</a:t>
            </a:r>
          </a:p>
          <a:p>
            <a:pPr>
              <a:buNone/>
            </a:pPr>
            <a:r>
              <a:rPr lang="es-ES" b="1" dirty="0" smtClean="0"/>
              <a:t># el término $# indica el número de parámetros que se pasan en la llamada al script.</a:t>
            </a:r>
          </a:p>
          <a:p>
            <a:pPr>
              <a:buNone/>
            </a:pPr>
            <a:r>
              <a:rPr lang="es-ES" b="1" dirty="0" err="1" smtClean="0"/>
              <a:t>if</a:t>
            </a:r>
            <a:r>
              <a:rPr lang="es-ES" b="1" dirty="0" smtClean="0"/>
              <a:t> [ -f $1 ]; </a:t>
            </a:r>
            <a:r>
              <a:rPr lang="es-ES" b="1" dirty="0" err="1" smtClean="0"/>
              <a:t>then</a:t>
            </a:r>
            <a:endParaRPr lang="es-ES" b="1" dirty="0" smtClean="0"/>
          </a:p>
          <a:p>
            <a:pPr>
              <a:buNone/>
            </a:pPr>
            <a:r>
              <a:rPr lang="es-ES" b="1" dirty="0" smtClean="0"/>
              <a:t>	echo “ El fichero $1 existe en el directorio y su contenido es: “</a:t>
            </a:r>
          </a:p>
          <a:p>
            <a:pPr>
              <a:buNone/>
            </a:pPr>
            <a:r>
              <a:rPr lang="es-ES" b="1" dirty="0" smtClean="0"/>
              <a:t>	echo “========= CONTENIDO ==============”</a:t>
            </a:r>
          </a:p>
          <a:p>
            <a:pPr>
              <a:buNone/>
            </a:pPr>
            <a:r>
              <a:rPr lang="es-ES" b="1" dirty="0" smtClean="0"/>
              <a:t>	</a:t>
            </a:r>
            <a:r>
              <a:rPr lang="es-ES" b="1" dirty="0" err="1" smtClean="0"/>
              <a:t>cat</a:t>
            </a:r>
            <a:r>
              <a:rPr lang="es-ES" b="1" dirty="0" smtClean="0"/>
              <a:t> $1</a:t>
            </a:r>
          </a:p>
          <a:p>
            <a:pPr>
              <a:buNone/>
            </a:pPr>
            <a:r>
              <a:rPr lang="es-ES" b="1" dirty="0" smtClean="0"/>
              <a:t>	echo “=====================================”</a:t>
            </a:r>
          </a:p>
          <a:p>
            <a:pPr>
              <a:buNone/>
            </a:pPr>
            <a:r>
              <a:rPr lang="es-ES" b="1" dirty="0" err="1" smtClean="0"/>
              <a:t>else</a:t>
            </a:r>
            <a:endParaRPr lang="es-ES" b="1" dirty="0" smtClean="0"/>
          </a:p>
          <a:p>
            <a:pPr>
              <a:buNone/>
            </a:pPr>
            <a:r>
              <a:rPr lang="es-ES" b="1" dirty="0" smtClean="0"/>
              <a:t>	echo “ El fichero $1 no existe en el directorio “</a:t>
            </a:r>
          </a:p>
          <a:p>
            <a:pPr>
              <a:buNone/>
            </a:pPr>
            <a:r>
              <a:rPr lang="es-ES" b="1" dirty="0" smtClean="0"/>
              <a:t>fi</a:t>
            </a:r>
            <a:endParaRPr lang="es-E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a:xfrm>
            <a:off x="612648" y="1600200"/>
            <a:ext cx="8153400" cy="4829196"/>
          </a:xfrm>
        </p:spPr>
        <p:txBody>
          <a:bodyPr>
            <a:normAutofit fontScale="92500" lnSpcReduction="10000"/>
          </a:bodyPr>
          <a:lstStyle/>
          <a:p>
            <a:pPr marL="0" indent="0">
              <a:buNone/>
            </a:pPr>
            <a:r>
              <a:rPr lang="es-ES" sz="2800" b="1" dirty="0" smtClean="0"/>
              <a:t>La sentencia </a:t>
            </a:r>
            <a:r>
              <a:rPr lang="es-ES" sz="2800" b="1" i="1" dirty="0" err="1" smtClean="0"/>
              <a:t>if</a:t>
            </a:r>
            <a:r>
              <a:rPr lang="es-ES" sz="2800" b="1" dirty="0" smtClean="0"/>
              <a:t> y sus posibilidades</a:t>
            </a:r>
          </a:p>
          <a:p>
            <a:pPr marL="0" indent="0">
              <a:buNone/>
            </a:pPr>
            <a:endParaRPr lang="es-ES" sz="2800" b="1" dirty="0" smtClean="0"/>
          </a:p>
          <a:p>
            <a:pPr marL="0" indent="0">
              <a:buNone/>
            </a:pPr>
            <a:r>
              <a:rPr lang="es-ES" dirty="0" smtClean="0"/>
              <a:t>La sintaxis de la construcción condicional case es la siguiente:</a:t>
            </a:r>
          </a:p>
          <a:p>
            <a:pPr>
              <a:buNone/>
            </a:pPr>
            <a:r>
              <a:rPr lang="es-ES" b="1" dirty="0" smtClean="0"/>
              <a:t>case condición in</a:t>
            </a:r>
          </a:p>
          <a:p>
            <a:pPr>
              <a:buNone/>
            </a:pPr>
            <a:r>
              <a:rPr lang="es-ES" b="1" dirty="0" smtClean="0"/>
              <a:t>	</a:t>
            </a:r>
            <a:r>
              <a:rPr lang="es-ES" b="1" dirty="0" smtClean="0"/>
              <a:t>v1</a:t>
            </a:r>
            <a:r>
              <a:rPr lang="es-ES" b="1" dirty="0" smtClean="0"/>
              <a:t>) </a:t>
            </a:r>
            <a:r>
              <a:rPr lang="es-ES" b="1" dirty="0" smtClean="0"/>
              <a:t>sentencia;;</a:t>
            </a:r>
            <a:endParaRPr lang="es-ES" b="1" dirty="0" smtClean="0"/>
          </a:p>
          <a:p>
            <a:pPr>
              <a:buNone/>
            </a:pPr>
            <a:r>
              <a:rPr lang="es-ES" b="1" smtClean="0"/>
              <a:t>	</a:t>
            </a:r>
            <a:r>
              <a:rPr lang="es-ES" b="1" smtClean="0"/>
              <a:t>v2</a:t>
            </a:r>
            <a:r>
              <a:rPr lang="es-ES" b="1" dirty="0" smtClean="0"/>
              <a:t>) </a:t>
            </a:r>
            <a:r>
              <a:rPr lang="es-ES" b="1" dirty="0" smtClean="0"/>
              <a:t>sentencia;;</a:t>
            </a:r>
            <a:endParaRPr lang="es-ES" b="1" dirty="0" smtClean="0"/>
          </a:p>
          <a:p>
            <a:pPr>
              <a:buNone/>
            </a:pPr>
            <a:r>
              <a:rPr lang="es-ES" b="1" dirty="0" smtClean="0"/>
              <a:t>	....</a:t>
            </a:r>
          </a:p>
          <a:p>
            <a:pPr>
              <a:buNone/>
            </a:pPr>
            <a:r>
              <a:rPr lang="es-ES" b="1" dirty="0" smtClean="0"/>
              <a:t>	*) </a:t>
            </a:r>
            <a:r>
              <a:rPr lang="es-ES" b="1" dirty="0" smtClean="0"/>
              <a:t>sentencia</a:t>
            </a:r>
            <a:r>
              <a:rPr lang="es-ES" b="1" dirty="0" smtClean="0"/>
              <a:t>;;</a:t>
            </a:r>
            <a:endParaRPr lang="es-ES" b="1" dirty="0" smtClean="0"/>
          </a:p>
          <a:p>
            <a:pPr>
              <a:buNone/>
            </a:pPr>
            <a:r>
              <a:rPr lang="es-ES" b="1" dirty="0" err="1" smtClean="0"/>
              <a:t>esac</a:t>
            </a:r>
            <a:endParaRPr lang="es-ES"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a:xfrm>
            <a:off x="612648" y="1600200"/>
            <a:ext cx="8153400" cy="4829196"/>
          </a:xfrm>
        </p:spPr>
        <p:txBody>
          <a:bodyPr>
            <a:normAutofit fontScale="77500" lnSpcReduction="20000"/>
          </a:bodyPr>
          <a:lstStyle/>
          <a:p>
            <a:pPr marL="0" indent="0">
              <a:buNone/>
            </a:pPr>
            <a:r>
              <a:rPr lang="es-ES" sz="2800" b="1" dirty="0" smtClean="0"/>
              <a:t>La sentencia </a:t>
            </a:r>
            <a:r>
              <a:rPr lang="es-ES" sz="2800" b="1" i="1" dirty="0" err="1" smtClean="0"/>
              <a:t>if</a:t>
            </a:r>
            <a:r>
              <a:rPr lang="es-ES" sz="2800" b="1" dirty="0" smtClean="0"/>
              <a:t> y sus posibilidades</a:t>
            </a:r>
          </a:p>
          <a:p>
            <a:pPr marL="0" indent="0">
              <a:buNone/>
            </a:pPr>
            <a:endParaRPr lang="es-ES" sz="2800" b="1" dirty="0" smtClean="0"/>
          </a:p>
          <a:p>
            <a:pPr>
              <a:buNone/>
            </a:pPr>
            <a:r>
              <a:rPr lang="es-ES" b="1" dirty="0" smtClean="0"/>
              <a:t>$ vi ejemplo12</a:t>
            </a:r>
          </a:p>
          <a:p>
            <a:pPr>
              <a:buNone/>
            </a:pPr>
            <a:r>
              <a:rPr lang="es-ES" b="1" dirty="0" smtClean="0"/>
              <a:t>echo “1.- Visualizar el nombre de usuario”</a:t>
            </a:r>
          </a:p>
          <a:p>
            <a:pPr>
              <a:buNone/>
            </a:pPr>
            <a:r>
              <a:rPr lang="es-ES" b="1" dirty="0" smtClean="0"/>
              <a:t>echo “2.- Visualizar el directorio de trabajo”</a:t>
            </a:r>
          </a:p>
          <a:p>
            <a:pPr>
              <a:buNone/>
            </a:pPr>
            <a:r>
              <a:rPr lang="es-ES" b="1" dirty="0" smtClean="0"/>
              <a:t>echo “3.- Salir ”</a:t>
            </a:r>
          </a:p>
          <a:p>
            <a:pPr>
              <a:buNone/>
            </a:pPr>
            <a:r>
              <a:rPr lang="es-ES" b="1" dirty="0" smtClean="0"/>
              <a:t>echo “ Elija la opción deseada \c”; </a:t>
            </a:r>
            <a:r>
              <a:rPr lang="es-ES" b="1" dirty="0" err="1" smtClean="0"/>
              <a:t>read</a:t>
            </a:r>
            <a:r>
              <a:rPr lang="es-ES" b="1" dirty="0" smtClean="0"/>
              <a:t> </a:t>
            </a:r>
            <a:r>
              <a:rPr lang="es-ES" b="1" dirty="0" err="1" smtClean="0"/>
              <a:t>opcion</a:t>
            </a:r>
            <a:endParaRPr lang="es-ES" b="1" dirty="0" smtClean="0"/>
          </a:p>
          <a:p>
            <a:pPr>
              <a:buNone/>
            </a:pPr>
            <a:r>
              <a:rPr lang="es-ES" b="1" dirty="0" smtClean="0"/>
              <a:t>case $</a:t>
            </a:r>
            <a:r>
              <a:rPr lang="es-ES" b="1" dirty="0" err="1" smtClean="0"/>
              <a:t>opcion</a:t>
            </a:r>
            <a:r>
              <a:rPr lang="es-ES" b="1" dirty="0" smtClean="0"/>
              <a:t> in</a:t>
            </a:r>
          </a:p>
          <a:p>
            <a:pPr>
              <a:buNone/>
            </a:pPr>
            <a:r>
              <a:rPr lang="es-ES" b="1" dirty="0" smtClean="0"/>
              <a:t>	1) echo “ Su nombre de usuario es $LOGNAME”;;</a:t>
            </a:r>
          </a:p>
          <a:p>
            <a:pPr>
              <a:buNone/>
            </a:pPr>
            <a:r>
              <a:rPr lang="es-ES" b="1" dirty="0" smtClean="0"/>
              <a:t>	2) echo “ Tu directorio de trabajo es $HOME”;;</a:t>
            </a:r>
          </a:p>
          <a:p>
            <a:pPr>
              <a:buNone/>
            </a:pPr>
            <a:r>
              <a:rPr lang="es-ES" b="1" dirty="0" smtClean="0"/>
              <a:t>	3) echo “ </a:t>
            </a:r>
            <a:r>
              <a:rPr lang="es-ES" b="1" dirty="0" err="1" smtClean="0"/>
              <a:t>Bye</a:t>
            </a:r>
            <a:r>
              <a:rPr lang="es-ES" b="1" dirty="0" smtClean="0"/>
              <a:t>, </a:t>
            </a:r>
            <a:r>
              <a:rPr lang="es-ES" b="1" dirty="0" err="1" smtClean="0"/>
              <a:t>bye</a:t>
            </a:r>
            <a:r>
              <a:rPr lang="es-ES" b="1" dirty="0" smtClean="0"/>
              <a:t> ”; </a:t>
            </a:r>
            <a:r>
              <a:rPr lang="es-ES" b="1" dirty="0" err="1" smtClean="0"/>
              <a:t>exit</a:t>
            </a:r>
            <a:r>
              <a:rPr lang="es-ES" b="1" dirty="0" smtClean="0"/>
              <a:t> 0;;</a:t>
            </a:r>
          </a:p>
          <a:p>
            <a:pPr>
              <a:buNone/>
            </a:pPr>
            <a:r>
              <a:rPr lang="es-ES" b="1" dirty="0" smtClean="0"/>
              <a:t>	*) echo “ Debe teclear 1 ó 2”;;</a:t>
            </a:r>
          </a:p>
          <a:p>
            <a:pPr>
              <a:buNone/>
            </a:pPr>
            <a:r>
              <a:rPr lang="es-ES" b="1" dirty="0" err="1" smtClean="0"/>
              <a:t>esac</a:t>
            </a:r>
            <a:endParaRPr lang="es-ES"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p:txBody>
          <a:bodyPr>
            <a:normAutofit fontScale="92500"/>
          </a:bodyPr>
          <a:lstStyle/>
          <a:p>
            <a:pPr marL="0" indent="0">
              <a:buNone/>
            </a:pPr>
            <a:r>
              <a:rPr lang="es-ES" dirty="0" smtClean="0"/>
              <a:t>Cualquier lenguaje de programación, y en particular los de tipo scripts, sin expresiones condicionales adolece de operatividad, dicho de otro modo, apenas tiene utilidad para resolver cualquier tipo de problema planteado.</a:t>
            </a:r>
          </a:p>
          <a:p>
            <a:pPr marL="0" indent="0">
              <a:buNone/>
            </a:pPr>
            <a:r>
              <a:rPr lang="es-ES" dirty="0" smtClean="0"/>
              <a:t>Las expresiones condicionales tal como las conocemos </a:t>
            </a:r>
            <a:r>
              <a:rPr lang="es-ES" dirty="0" err="1" smtClean="0"/>
              <a:t>if</a:t>
            </a:r>
            <a:r>
              <a:rPr lang="es-ES" dirty="0" smtClean="0"/>
              <a:t>..</a:t>
            </a:r>
            <a:r>
              <a:rPr lang="es-ES" dirty="0" err="1" smtClean="0"/>
              <a:t>then</a:t>
            </a:r>
            <a:r>
              <a:rPr lang="es-ES" dirty="0" smtClean="0"/>
              <a:t>, </a:t>
            </a:r>
            <a:r>
              <a:rPr lang="es-ES" dirty="0" err="1" smtClean="0"/>
              <a:t>while</a:t>
            </a:r>
            <a:r>
              <a:rPr lang="es-ES" dirty="0" smtClean="0"/>
              <a:t>..., etc... permiten evaluar por parte del </a:t>
            </a:r>
            <a:r>
              <a:rPr lang="es-ES" dirty="0" err="1" smtClean="0"/>
              <a:t>shell</a:t>
            </a:r>
            <a:r>
              <a:rPr lang="es-ES" dirty="0" smtClean="0"/>
              <a:t> diferentes tipos de datos: enteros, cadenas de caracteres, ficheros, directorios, permisos de acceso... dotando a cualquier programa de una aplicación provechosa.</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p:txBody>
          <a:bodyPr>
            <a:normAutofit fontScale="92500" lnSpcReduction="20000"/>
          </a:bodyPr>
          <a:lstStyle/>
          <a:p>
            <a:pPr marL="0" indent="0">
              <a:buNone/>
            </a:pPr>
            <a:r>
              <a:rPr lang="es-ES" dirty="0" smtClean="0"/>
              <a:t>Las expresiones condicionales pueden evaluarse de dos formas diferentes:</a:t>
            </a:r>
          </a:p>
          <a:p>
            <a:pPr marL="0" indent="0">
              <a:buNone/>
            </a:pPr>
            <a:endParaRPr lang="es-ES" dirty="0" smtClean="0"/>
          </a:p>
          <a:p>
            <a:pPr marL="0" indent="0"/>
            <a:r>
              <a:rPr lang="es-ES" dirty="0" smtClean="0"/>
              <a:t> test </a:t>
            </a:r>
            <a:r>
              <a:rPr lang="es-ES" dirty="0" err="1" smtClean="0"/>
              <a:t>expresion</a:t>
            </a:r>
            <a:endParaRPr lang="es-ES" dirty="0" smtClean="0"/>
          </a:p>
          <a:p>
            <a:pPr marL="0" indent="0"/>
            <a:r>
              <a:rPr lang="es-ES" dirty="0" smtClean="0"/>
              <a:t> [ </a:t>
            </a:r>
            <a:r>
              <a:rPr lang="es-ES" dirty="0" err="1" smtClean="0"/>
              <a:t>expresion</a:t>
            </a:r>
            <a:r>
              <a:rPr lang="es-ES" dirty="0" smtClean="0"/>
              <a:t> ]</a:t>
            </a:r>
          </a:p>
          <a:p>
            <a:pPr marL="0" indent="0"/>
            <a:endParaRPr lang="es-ES" dirty="0" smtClean="0"/>
          </a:p>
          <a:p>
            <a:pPr marL="0" indent="0">
              <a:buNone/>
            </a:pPr>
            <a:r>
              <a:rPr lang="es-ES" dirty="0" smtClean="0"/>
              <a:t>Es imprescindible destacar la presencia y la necesidad del espacio en blanco entre el corchete y la expresión. Si </a:t>
            </a:r>
            <a:r>
              <a:rPr lang="es-ES" smtClean="0"/>
              <a:t>la expresión </a:t>
            </a:r>
            <a:r>
              <a:rPr lang="es-ES" dirty="0" smtClean="0"/>
              <a:t>evaluada es cierta devuelve un 0, </a:t>
            </a:r>
            <a:r>
              <a:rPr lang="es-ES" smtClean="0"/>
              <a:t>en caso contrario, </a:t>
            </a:r>
            <a:r>
              <a:rPr lang="es-ES" dirty="0" smtClean="0"/>
              <a:t>un número distinto de cero, dicho de otra forma, verdadero o en caso contrario falso.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p:txBody>
          <a:bodyPr>
            <a:normAutofit fontScale="77500" lnSpcReduction="20000"/>
          </a:bodyPr>
          <a:lstStyle/>
          <a:p>
            <a:pPr marL="0" indent="0">
              <a:buNone/>
            </a:pPr>
            <a:r>
              <a:rPr lang="es-ES" b="1" dirty="0" smtClean="0"/>
              <a:t>Listado de las expresiones condicionales más usuales</a:t>
            </a:r>
          </a:p>
          <a:p>
            <a:pPr marL="0" indent="0">
              <a:buNone/>
            </a:pPr>
            <a:endParaRPr lang="es-ES" b="1" dirty="0" smtClean="0"/>
          </a:p>
          <a:p>
            <a:pPr marL="0" indent="0">
              <a:buNone/>
            </a:pPr>
            <a:r>
              <a:rPr lang="es-ES" dirty="0" smtClean="0"/>
              <a:t>Las expresiones condicionales más usuales son las siguientes:</a:t>
            </a:r>
          </a:p>
          <a:p>
            <a:pPr marL="0" indent="0">
              <a:buNone/>
            </a:pPr>
            <a:endParaRPr lang="es-ES" dirty="0" smtClean="0"/>
          </a:p>
          <a:p>
            <a:pPr marL="0" indent="0">
              <a:buNone/>
            </a:pPr>
            <a:r>
              <a:rPr lang="es-ES" dirty="0" smtClean="0"/>
              <a:t>• Si es un fichero o directorio:</a:t>
            </a:r>
          </a:p>
          <a:p>
            <a:pPr lvl="1"/>
            <a:r>
              <a:rPr lang="es-ES" dirty="0" smtClean="0"/>
              <a:t>- r &lt;fichero&gt; Verdadero si el fichero existe y es de lectura</a:t>
            </a:r>
          </a:p>
          <a:p>
            <a:pPr lvl="1"/>
            <a:r>
              <a:rPr lang="es-ES" dirty="0" smtClean="0"/>
              <a:t>- w &lt;fichero&gt; Verdadero si el fichero existe y se puede escribir</a:t>
            </a:r>
          </a:p>
          <a:p>
            <a:pPr lvl="1"/>
            <a:r>
              <a:rPr lang="es-ES" dirty="0" smtClean="0"/>
              <a:t>- x &lt;fichero&gt; Verdadero si el fichero existe y es ejecutable</a:t>
            </a:r>
          </a:p>
          <a:p>
            <a:pPr lvl="1"/>
            <a:r>
              <a:rPr lang="es-ES" dirty="0" smtClean="0"/>
              <a:t>- f &lt;fichero&gt; Verdadero si el fichero existe</a:t>
            </a:r>
          </a:p>
          <a:p>
            <a:pPr lvl="1"/>
            <a:r>
              <a:rPr lang="es-ES" dirty="0" smtClean="0"/>
              <a:t>- d &lt;directorio&gt; Verdadero si el directorio existe</a:t>
            </a:r>
          </a:p>
          <a:p>
            <a:pPr lvl="1"/>
            <a:endParaRPr lang="es-ES" dirty="0" smtClean="0"/>
          </a:p>
          <a:p>
            <a:pPr marL="0" indent="0">
              <a:buNone/>
            </a:pPr>
            <a:r>
              <a:rPr lang="es-ES" dirty="0" smtClean="0"/>
              <a:t>Existe más expresiones para ficheros que no incluimos debido a que se tratan de expresiones de uso menos frecuente.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p:txBody>
          <a:bodyPr>
            <a:normAutofit fontScale="92500" lnSpcReduction="10000"/>
          </a:bodyPr>
          <a:lstStyle/>
          <a:p>
            <a:pPr marL="0" indent="0">
              <a:buNone/>
            </a:pPr>
            <a:r>
              <a:rPr lang="es-ES" b="1" dirty="0" smtClean="0"/>
              <a:t>Listado de las expresiones condicionales más usuales</a:t>
            </a:r>
          </a:p>
          <a:p>
            <a:pPr marL="0" indent="0">
              <a:buNone/>
            </a:pPr>
            <a:endParaRPr lang="es-ES" b="1" dirty="0" smtClean="0"/>
          </a:p>
          <a:p>
            <a:pPr marL="0" indent="0">
              <a:buNone/>
            </a:pPr>
            <a:r>
              <a:rPr lang="es-ES" dirty="0" smtClean="0"/>
              <a:t>• Si lo que tratamos es de evaluar cadenas de caracteres (</a:t>
            </a:r>
            <a:r>
              <a:rPr lang="es-ES" dirty="0" err="1" smtClean="0"/>
              <a:t>string</a:t>
            </a:r>
            <a:r>
              <a:rPr lang="es-ES" dirty="0" smtClean="0"/>
              <a:t>) tenemos:</a:t>
            </a:r>
          </a:p>
          <a:p>
            <a:pPr marL="320040" lvl="1" indent="0"/>
            <a:r>
              <a:rPr lang="es-ES" dirty="0" smtClean="0"/>
              <a:t>-z &lt;</a:t>
            </a:r>
            <a:r>
              <a:rPr lang="es-ES" dirty="0" err="1" smtClean="0"/>
              <a:t>string</a:t>
            </a:r>
            <a:r>
              <a:rPr lang="es-ES" dirty="0" smtClean="0"/>
              <a:t>&gt; Verdadero si la cadena es de longitud cero.</a:t>
            </a:r>
          </a:p>
          <a:p>
            <a:pPr marL="320040" lvl="1" indent="0"/>
            <a:r>
              <a:rPr lang="es-ES" dirty="0" smtClean="0"/>
              <a:t>-n &lt;</a:t>
            </a:r>
            <a:r>
              <a:rPr lang="es-ES" dirty="0" err="1" smtClean="0"/>
              <a:t>string</a:t>
            </a:r>
            <a:r>
              <a:rPr lang="es-ES" dirty="0" smtClean="0"/>
              <a:t>&gt; Verdadero si la cadena no es de longitud cero.</a:t>
            </a:r>
          </a:p>
          <a:p>
            <a:pPr marL="320040" lvl="1" indent="0"/>
            <a:r>
              <a:rPr lang="es-ES" dirty="0" smtClean="0"/>
              <a:t>&lt;string1&gt; = &lt;string2&gt; Verdadero si ambas cadenas son iguales.</a:t>
            </a:r>
          </a:p>
          <a:p>
            <a:pPr marL="320040" lvl="1" indent="0"/>
            <a:r>
              <a:rPr lang="es-ES" dirty="0" smtClean="0"/>
              <a:t>&lt;string1&gt; != &lt;string2&gt; Verdadero si ambas cadenas son diferentes.</a:t>
            </a:r>
          </a:p>
          <a:p>
            <a:pPr marL="320040" lvl="1" indent="0"/>
            <a:r>
              <a:rPr lang="es-ES" dirty="0" smtClean="0"/>
              <a:t>-l &lt;</a:t>
            </a:r>
            <a:r>
              <a:rPr lang="es-ES" dirty="0" err="1" smtClean="0"/>
              <a:t>string</a:t>
            </a:r>
            <a:r>
              <a:rPr lang="es-ES" dirty="0" smtClean="0"/>
              <a:t>&gt; evalúa la longitud de la cadena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p:txBody>
          <a:bodyPr>
            <a:normAutofit/>
          </a:bodyPr>
          <a:lstStyle/>
          <a:p>
            <a:pPr marL="0" indent="0">
              <a:buNone/>
            </a:pPr>
            <a:r>
              <a:rPr lang="es-ES" sz="2800" b="1" dirty="0" smtClean="0"/>
              <a:t>Listado de las expresiones condicionales más usuales</a:t>
            </a:r>
            <a:endParaRPr lang="es-ES" b="1" dirty="0" smtClean="0"/>
          </a:p>
          <a:p>
            <a:pPr marL="0" indent="0">
              <a:buNone/>
            </a:pPr>
            <a:endParaRPr lang="es-ES" b="1" dirty="0" smtClean="0"/>
          </a:p>
          <a:p>
            <a:pPr>
              <a:buNone/>
            </a:pPr>
            <a:r>
              <a:rPr lang="es-ES" dirty="0" smtClean="0"/>
              <a:t>• Si lo que tratamos son evaluar números enteros:</a:t>
            </a:r>
          </a:p>
          <a:p>
            <a:pPr lvl="1"/>
            <a:r>
              <a:rPr lang="es-ES" dirty="0" smtClean="0"/>
              <a:t>-</a:t>
            </a:r>
            <a:r>
              <a:rPr lang="es-ES" dirty="0" err="1" smtClean="0"/>
              <a:t>eq</a:t>
            </a:r>
            <a:r>
              <a:rPr lang="es-ES" dirty="0" smtClean="0"/>
              <a:t> Indica igual que</a:t>
            </a:r>
          </a:p>
          <a:p>
            <a:pPr lvl="1"/>
            <a:r>
              <a:rPr lang="es-ES" dirty="0" smtClean="0"/>
              <a:t>-</a:t>
            </a:r>
            <a:r>
              <a:rPr lang="es-ES" dirty="0" err="1" smtClean="0"/>
              <a:t>ne</a:t>
            </a:r>
            <a:r>
              <a:rPr lang="es-ES" dirty="0" smtClean="0"/>
              <a:t> Indica distinto que</a:t>
            </a:r>
          </a:p>
          <a:p>
            <a:pPr lvl="1"/>
            <a:r>
              <a:rPr lang="es-ES" dirty="0" smtClean="0"/>
              <a:t>-</a:t>
            </a:r>
            <a:r>
              <a:rPr lang="es-ES" dirty="0" err="1" smtClean="0"/>
              <a:t>gt</a:t>
            </a:r>
            <a:r>
              <a:rPr lang="es-ES" dirty="0" smtClean="0"/>
              <a:t> Indica mayor que</a:t>
            </a:r>
          </a:p>
          <a:p>
            <a:pPr lvl="1"/>
            <a:r>
              <a:rPr lang="es-ES" dirty="0" smtClean="0"/>
              <a:t>-</a:t>
            </a:r>
            <a:r>
              <a:rPr lang="es-ES" dirty="0" err="1" smtClean="0"/>
              <a:t>lt</a:t>
            </a:r>
            <a:r>
              <a:rPr lang="es-ES" dirty="0" smtClean="0"/>
              <a:t> Indica menor que</a:t>
            </a:r>
          </a:p>
          <a:p>
            <a:pPr lvl="1"/>
            <a:r>
              <a:rPr lang="es-ES" dirty="0" smtClean="0"/>
              <a:t>-ge Indica mayor o igual que</a:t>
            </a:r>
          </a:p>
          <a:p>
            <a:pPr lvl="1"/>
            <a:r>
              <a:rPr lang="es-ES" dirty="0" smtClean="0"/>
              <a:t>-le Indica menor o igual que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p:txBody>
          <a:bodyPr>
            <a:normAutofit/>
          </a:bodyPr>
          <a:lstStyle/>
          <a:p>
            <a:pPr marL="0" indent="0">
              <a:buNone/>
            </a:pPr>
            <a:r>
              <a:rPr lang="es-ES" sz="2800" b="1" dirty="0" smtClean="0"/>
              <a:t>Listado de las expresiones condicionales más usuales</a:t>
            </a:r>
            <a:endParaRPr lang="es-ES" b="1" dirty="0" smtClean="0"/>
          </a:p>
          <a:p>
            <a:pPr>
              <a:buNone/>
            </a:pPr>
            <a:endParaRPr lang="es-ES" b="1" dirty="0" smtClean="0"/>
          </a:p>
          <a:p>
            <a:pPr>
              <a:buNone/>
            </a:pPr>
            <a:r>
              <a:rPr lang="es-ES" dirty="0" smtClean="0"/>
              <a:t>• Los operadores lógicos son los siguientes:</a:t>
            </a:r>
          </a:p>
          <a:p>
            <a:pPr lvl="1"/>
            <a:r>
              <a:rPr lang="es-ES" b="1" dirty="0" smtClean="0"/>
              <a:t>AND: &amp;&amp; ó -a</a:t>
            </a:r>
            <a:r>
              <a:rPr lang="es-ES" dirty="0" smtClean="0"/>
              <a:t> Verdadero si ambas son expresiones ciertas</a:t>
            </a:r>
          </a:p>
          <a:p>
            <a:pPr lvl="1"/>
            <a:r>
              <a:rPr lang="es-ES" b="1" dirty="0" smtClean="0"/>
              <a:t>OR: || ó -o</a:t>
            </a:r>
            <a:r>
              <a:rPr lang="es-ES" dirty="0" smtClean="0"/>
              <a:t> Verdadero si una de las expresiones ciertas</a:t>
            </a:r>
          </a:p>
          <a:p>
            <a:pPr lvl="1"/>
            <a:r>
              <a:rPr lang="es-ES" b="1" dirty="0" smtClean="0"/>
              <a:t>NOT: !</a:t>
            </a:r>
            <a:r>
              <a:rPr lang="es-ES" b="1" dirty="0" err="1" smtClean="0"/>
              <a:t>expresion</a:t>
            </a:r>
            <a:r>
              <a:rPr lang="es-ES" dirty="0" smtClean="0"/>
              <a:t> Verdadero si la expresión es falsa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p:txBody>
          <a:bodyPr>
            <a:normAutofit/>
          </a:bodyPr>
          <a:lstStyle/>
          <a:p>
            <a:pPr marL="0" indent="0">
              <a:buNone/>
            </a:pPr>
            <a:r>
              <a:rPr lang="es-ES" sz="2800" b="1" dirty="0" smtClean="0"/>
              <a:t>La sentencia </a:t>
            </a:r>
            <a:r>
              <a:rPr lang="es-ES" sz="2800" b="1" i="1" dirty="0" err="1" smtClean="0"/>
              <a:t>if</a:t>
            </a:r>
            <a:r>
              <a:rPr lang="es-ES" sz="2800" b="1" dirty="0" smtClean="0"/>
              <a:t> y sus posibilidades</a:t>
            </a:r>
            <a:endParaRPr lang="es-ES" b="1" dirty="0" smtClean="0"/>
          </a:p>
          <a:p>
            <a:pPr lvl="1">
              <a:buNone/>
            </a:pPr>
            <a:r>
              <a:rPr lang="es-ES" dirty="0" err="1" smtClean="0"/>
              <a:t>if</a:t>
            </a:r>
            <a:r>
              <a:rPr lang="es-ES" dirty="0" smtClean="0"/>
              <a:t> </a:t>
            </a:r>
            <a:r>
              <a:rPr lang="es-ES" i="1" dirty="0" smtClean="0"/>
              <a:t>condición</a:t>
            </a:r>
            <a:r>
              <a:rPr lang="es-ES" dirty="0" smtClean="0"/>
              <a:t> </a:t>
            </a:r>
            <a:r>
              <a:rPr lang="es-ES" dirty="0" err="1" smtClean="0"/>
              <a:t>then</a:t>
            </a:r>
            <a:endParaRPr lang="es-ES" dirty="0" smtClean="0"/>
          </a:p>
          <a:p>
            <a:pPr lvl="2">
              <a:buNone/>
            </a:pPr>
            <a:r>
              <a:rPr lang="es-ES" i="1" dirty="0" smtClean="0"/>
              <a:t>sentencia1</a:t>
            </a:r>
          </a:p>
          <a:p>
            <a:pPr lvl="2">
              <a:buNone/>
            </a:pPr>
            <a:r>
              <a:rPr lang="es-ES" i="1" dirty="0" smtClean="0"/>
              <a:t>sentencia2</a:t>
            </a:r>
          </a:p>
          <a:p>
            <a:pPr lvl="2">
              <a:buNone/>
            </a:pPr>
            <a:r>
              <a:rPr lang="es-ES" dirty="0" smtClean="0"/>
              <a:t>...</a:t>
            </a:r>
          </a:p>
          <a:p>
            <a:pPr lvl="1">
              <a:buNone/>
            </a:pPr>
            <a:r>
              <a:rPr lang="es-ES" dirty="0" err="1" smtClean="0"/>
              <a:t>else</a:t>
            </a:r>
            <a:endParaRPr lang="es-ES" dirty="0" smtClean="0"/>
          </a:p>
          <a:p>
            <a:pPr lvl="2">
              <a:buNone/>
            </a:pPr>
            <a:r>
              <a:rPr lang="es-ES" i="1" dirty="0" smtClean="0"/>
              <a:t>sentencia1</a:t>
            </a:r>
          </a:p>
          <a:p>
            <a:pPr lvl="2">
              <a:buNone/>
            </a:pPr>
            <a:r>
              <a:rPr lang="es-ES" i="1" dirty="0" smtClean="0"/>
              <a:t>sentencia2</a:t>
            </a:r>
          </a:p>
          <a:p>
            <a:pPr lvl="2">
              <a:buNone/>
            </a:pPr>
            <a:r>
              <a:rPr lang="es-ES" dirty="0" smtClean="0"/>
              <a:t>...</a:t>
            </a:r>
          </a:p>
          <a:p>
            <a:pPr lvl="1">
              <a:buNone/>
            </a:pPr>
            <a:r>
              <a:rPr lang="es-ES" dirty="0" smtClean="0"/>
              <a:t>fi</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Condicionales</a:t>
            </a:r>
            <a:endParaRPr lang="es-ES" dirty="0"/>
          </a:p>
        </p:txBody>
      </p:sp>
      <p:sp>
        <p:nvSpPr>
          <p:cNvPr id="3" name="2 Marcador de contenido"/>
          <p:cNvSpPr>
            <a:spLocks noGrp="1"/>
          </p:cNvSpPr>
          <p:nvPr>
            <p:ph sz="quarter" idx="1"/>
          </p:nvPr>
        </p:nvSpPr>
        <p:spPr/>
        <p:txBody>
          <a:bodyPr>
            <a:normAutofit/>
          </a:bodyPr>
          <a:lstStyle/>
          <a:p>
            <a:pPr marL="0" indent="0">
              <a:buNone/>
            </a:pPr>
            <a:r>
              <a:rPr lang="es-ES" sz="2800" b="1" dirty="0" smtClean="0"/>
              <a:t>La sentencia </a:t>
            </a:r>
            <a:r>
              <a:rPr lang="es-ES" sz="2800" b="1" i="1" dirty="0" err="1" smtClean="0"/>
              <a:t>if</a:t>
            </a:r>
            <a:r>
              <a:rPr lang="es-ES" sz="2800" b="1" dirty="0" smtClean="0"/>
              <a:t> y sus posibilidades</a:t>
            </a:r>
          </a:p>
          <a:p>
            <a:pPr marL="0" indent="0">
              <a:buNone/>
            </a:pPr>
            <a:endParaRPr lang="es-ES" b="1" dirty="0" smtClean="0"/>
          </a:p>
          <a:p>
            <a:pPr marL="0" indent="0">
              <a:buNone/>
            </a:pPr>
            <a:r>
              <a:rPr lang="es-ES" dirty="0" smtClean="0"/>
              <a:t>La sentencia </a:t>
            </a:r>
            <a:r>
              <a:rPr lang="es-ES" dirty="0" err="1" smtClean="0"/>
              <a:t>if</a:t>
            </a:r>
            <a:r>
              <a:rPr lang="es-ES" dirty="0" smtClean="0"/>
              <a:t> permite el control de flujo del programa.</a:t>
            </a:r>
          </a:p>
          <a:p>
            <a:pPr marL="0" indent="0">
              <a:buNone/>
            </a:pPr>
            <a:r>
              <a:rPr lang="es-ES" dirty="0" smtClean="0"/>
              <a:t>No es imprescindible en la construcción de la sentencia condicional </a:t>
            </a:r>
            <a:r>
              <a:rPr lang="es-ES" dirty="0" err="1" smtClean="0"/>
              <a:t>if</a:t>
            </a:r>
            <a:r>
              <a:rPr lang="es-ES" dirty="0" smtClean="0"/>
              <a:t> la presencia de </a:t>
            </a:r>
            <a:r>
              <a:rPr lang="es-ES" dirty="0" err="1" smtClean="0"/>
              <a:t>else</a:t>
            </a:r>
            <a:r>
              <a:rPr lang="es-ES" dirty="0" smtClean="0"/>
              <a:t>, solamente si el algoritmo de resolución para el problema en cuestión lo requiere.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811</TotalTime>
  <Words>1023</Words>
  <Application>Microsoft Office PowerPoint</Application>
  <PresentationFormat>Presentación en pantalla (4:3)</PresentationFormat>
  <Paragraphs>190</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Intermedio</vt:lpstr>
      <vt:lpstr>Programación de Shell-Scripts Expresiones   Condicionales</vt:lpstr>
      <vt:lpstr>Expresiones Condicionales</vt:lpstr>
      <vt:lpstr>Expresiones Condicionales</vt:lpstr>
      <vt:lpstr>Expresiones Condicionales</vt:lpstr>
      <vt:lpstr>Expresiones Condicionales</vt:lpstr>
      <vt:lpstr>Expresiones Condicionales</vt:lpstr>
      <vt:lpstr>Expresiones Condicionales</vt:lpstr>
      <vt:lpstr>Expresiones Condicionales</vt:lpstr>
      <vt:lpstr>Expresiones Condicionales</vt:lpstr>
      <vt:lpstr>Expresiones Condicionales</vt:lpstr>
      <vt:lpstr>Expresiones Condicionales</vt:lpstr>
      <vt:lpstr>Expresiones Condicionales</vt:lpstr>
      <vt:lpstr>Expresiones Condicionales</vt:lpstr>
      <vt:lpstr>Expresiones Condicionales</vt:lpstr>
      <vt:lpstr>Expresiones Condicionales</vt:lpstr>
      <vt:lpstr>Expresiones Condicionales</vt:lpstr>
      <vt:lpstr>Expresiones Condicionales</vt:lpstr>
      <vt:lpstr>Expresiones Condicionales</vt:lpstr>
    </vt:vector>
  </TitlesOfParts>
  <Company>I.E.S. Mediterráneo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de Shell-Scripts</dc:title>
  <dc:creator>Sebastián Hidalgo Hidalgo</dc:creator>
  <cp:lastModifiedBy>*</cp:lastModifiedBy>
  <cp:revision>50</cp:revision>
  <dcterms:created xsi:type="dcterms:W3CDTF">2011-09-18T20:00:54Z</dcterms:created>
  <dcterms:modified xsi:type="dcterms:W3CDTF">2011-11-03T11:11:19Z</dcterms:modified>
</cp:coreProperties>
</file>