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432" autoAdjust="0"/>
    <p:restoredTop sz="94660"/>
  </p:normalViewPr>
  <p:slideViewPr>
    <p:cSldViewPr>
      <p:cViewPr>
        <p:scale>
          <a:sx n="66" d="100"/>
          <a:sy n="66" d="100"/>
        </p:scale>
        <p:origin x="-492" y="45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AD14814-9656-4F0D-8291-D119151AB157}" type="datetimeFigureOut">
              <a:rPr lang="es-ES" smtClean="0"/>
              <a:pPr/>
              <a:t>03/11/2011</a:t>
            </a:fld>
            <a:endParaRPr lang="es-ES"/>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s-ES"/>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9BAA1F72-07CC-496A-A2AD-E1609F6AD15A}"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AD14814-9656-4F0D-8291-D119151AB157}" type="datetimeFigureOut">
              <a:rPr lang="es-ES" smtClean="0"/>
              <a:pPr/>
              <a:t>03/11/2011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9BAA1F72-07CC-496A-A2AD-E1609F6AD15A}"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CAD14814-9656-4F0D-8291-D119151AB157}" type="datetimeFigureOut">
              <a:rPr lang="es-ES" smtClean="0"/>
              <a:pPr/>
              <a:t>03/11/2011</a:t>
            </a:fld>
            <a:endParaRPr lang="es-ES"/>
          </a:p>
        </p:txBody>
      </p:sp>
      <p:sp>
        <p:nvSpPr>
          <p:cNvPr id="5" name="4 Marcador de pie de página"/>
          <p:cNvSpPr>
            <a:spLocks noGrp="1"/>
          </p:cNvSpPr>
          <p:nvPr>
            <p:ph type="ftr" sz="quarter" idx="11"/>
          </p:nvPr>
        </p:nvSpPr>
        <p:spPr>
          <a:xfrm>
            <a:off x="457201" y="6248207"/>
            <a:ext cx="5573483" cy="365125"/>
          </a:xfrm>
        </p:spPr>
        <p:txBody>
          <a:bodyPr/>
          <a:lstStyle/>
          <a:p>
            <a:endParaRPr lang="es-ES"/>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9BAA1F72-07CC-496A-A2AD-E1609F6AD15A}"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AD14814-9656-4F0D-8291-D119151AB157}" type="datetimeFigureOut">
              <a:rPr lang="es-ES" smtClean="0"/>
              <a:pPr/>
              <a:t>03/11/2011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9BAA1F72-07CC-496A-A2AD-E1609F6AD15A}" type="slidenum">
              <a:rPr lang="es-ES" smtClean="0"/>
              <a:pPr/>
              <a:t>‹Nº›</a:t>
            </a:fld>
            <a:endParaRPr lang="es-ES"/>
          </a:p>
        </p:txBody>
      </p:sp>
      <p:sp>
        <p:nvSpPr>
          <p:cNvPr id="8" name="7 Marcador de contenido"/>
          <p:cNvSpPr>
            <a:spLocks noGrp="1"/>
          </p:cNvSpPr>
          <p:nvPr>
            <p:ph sz="quarter" idx="1"/>
          </p:nvPr>
        </p:nvSpPr>
        <p:spPr>
          <a:xfrm>
            <a:off x="612648" y="1600200"/>
            <a:ext cx="8153400" cy="44958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CAD14814-9656-4F0D-8291-D119151AB157}" type="datetimeFigureOut">
              <a:rPr lang="es-ES" smtClean="0"/>
              <a:pPr/>
              <a:t>03/11/2011</a:t>
            </a:fld>
            <a:endParaRPr lang="es-ES"/>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BAA1F72-07CC-496A-A2AD-E1609F6AD15A}" type="slidenum">
              <a:rPr lang="es-ES" smtClean="0"/>
              <a:pPr/>
              <a:t>‹Nº›</a:t>
            </a:fld>
            <a:endParaRPr lang="es-ES"/>
          </a:p>
        </p:txBody>
      </p:sp>
      <p:sp>
        <p:nvSpPr>
          <p:cNvPr id="14" name="13 Marcador de pie de página"/>
          <p:cNvSpPr>
            <a:spLocks noGrp="1"/>
          </p:cNvSpPr>
          <p:nvPr>
            <p:ph type="ftr" sz="quarter" idx="12"/>
          </p:nvPr>
        </p:nvSpPr>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8" name="7 Marcador de fecha"/>
          <p:cNvSpPr>
            <a:spLocks noGrp="1"/>
          </p:cNvSpPr>
          <p:nvPr>
            <p:ph type="dt" sz="half" idx="15"/>
          </p:nvPr>
        </p:nvSpPr>
        <p:spPr/>
        <p:txBody>
          <a:bodyPr rtlCol="0"/>
          <a:lstStyle/>
          <a:p>
            <a:fld id="{CAD14814-9656-4F0D-8291-D119151AB157}" type="datetimeFigureOut">
              <a:rPr lang="es-ES" smtClean="0"/>
              <a:pPr/>
              <a:t>03/11/2011</a:t>
            </a:fld>
            <a:endParaRPr lang="es-ES"/>
          </a:p>
        </p:txBody>
      </p:sp>
      <p:sp>
        <p:nvSpPr>
          <p:cNvPr id="10" name="9 Marcador de número de diapositiva"/>
          <p:cNvSpPr>
            <a:spLocks noGrp="1"/>
          </p:cNvSpPr>
          <p:nvPr>
            <p:ph type="sldNum" sz="quarter" idx="16"/>
          </p:nvPr>
        </p:nvSpPr>
        <p:spPr/>
        <p:txBody>
          <a:bodyPr rtlCol="0"/>
          <a:lstStyle/>
          <a:p>
            <a:fld id="{9BAA1F72-07CC-496A-A2AD-E1609F6AD15A}" type="slidenum">
              <a:rPr lang="es-ES" smtClean="0"/>
              <a:pPr/>
              <a:t>‹Nº›</a:t>
            </a:fld>
            <a:endParaRPr lang="es-ES"/>
          </a:p>
        </p:txBody>
      </p:sp>
      <p:sp>
        <p:nvSpPr>
          <p:cNvPr id="12" name="11 Marcador de pie de página"/>
          <p:cNvSpPr>
            <a:spLocks noGrp="1"/>
          </p:cNvSpPr>
          <p:nvPr>
            <p:ph type="ftr" sz="quarter" idx="17"/>
          </p:nvPr>
        </p:nvSpPr>
        <p:spPr/>
        <p:txBody>
          <a:bodyPr rtlCol="0"/>
          <a:lstStyle/>
          <a:p>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smtClean="0"/>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5"/>
          </p:nvPr>
        </p:nvSpPr>
        <p:spPr/>
        <p:txBody>
          <a:bodyPr rtlCol="0"/>
          <a:lstStyle/>
          <a:p>
            <a:fld id="{CAD14814-9656-4F0D-8291-D119151AB157}" type="datetimeFigureOut">
              <a:rPr lang="es-ES" smtClean="0"/>
              <a:pPr/>
              <a:t>03/11/2011</a:t>
            </a:fld>
            <a:endParaRPr lang="es-ES"/>
          </a:p>
        </p:txBody>
      </p:sp>
      <p:sp>
        <p:nvSpPr>
          <p:cNvPr id="12" name="11 Marcador de número de diapositiva"/>
          <p:cNvSpPr>
            <a:spLocks noGrp="1"/>
          </p:cNvSpPr>
          <p:nvPr>
            <p:ph type="sldNum" sz="quarter" idx="16"/>
          </p:nvPr>
        </p:nvSpPr>
        <p:spPr/>
        <p:txBody>
          <a:bodyPr rtlCol="0"/>
          <a:lstStyle/>
          <a:p>
            <a:fld id="{9BAA1F72-07CC-496A-A2AD-E1609F6AD15A}" type="slidenum">
              <a:rPr lang="es-ES" smtClean="0"/>
              <a:pPr/>
              <a:t>‹Nº›</a:t>
            </a:fld>
            <a:endParaRPr lang="es-ES"/>
          </a:p>
        </p:txBody>
      </p:sp>
      <p:sp>
        <p:nvSpPr>
          <p:cNvPr id="14" name="13 Marcador de pie de página"/>
          <p:cNvSpPr>
            <a:spLocks noGrp="1"/>
          </p:cNvSpPr>
          <p:nvPr>
            <p:ph type="ftr" sz="quarter" idx="17"/>
          </p:nvPr>
        </p:nvSpPr>
        <p:spPr/>
        <p:txBody>
          <a:bodyPr rtlCol="0"/>
          <a:lstStyle/>
          <a:p>
            <a:endParaRPr lang="es-ES"/>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CAD14814-9656-4F0D-8291-D119151AB157}" type="datetimeFigureOut">
              <a:rPr lang="es-ES" smtClean="0"/>
              <a:pPr/>
              <a:t>03/11/2011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9BAA1F72-07CC-496A-A2AD-E1609F6AD15A}"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AD14814-9656-4F0D-8291-D119151AB157}" type="datetimeFigureOut">
              <a:rPr lang="es-ES" smtClean="0"/>
              <a:pPr/>
              <a:t>03/11/2011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9BAA1F72-07CC-496A-A2AD-E1609F6AD15A}"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CAD14814-9656-4F0D-8291-D119151AB157}" type="datetimeFigureOut">
              <a:rPr lang="es-ES" smtClean="0"/>
              <a:pPr/>
              <a:t>03/11/2011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9BAA1F72-07CC-496A-A2AD-E1609F6AD15A}" type="slidenum">
              <a:rPr lang="es-ES" smtClean="0"/>
              <a:pPr/>
              <a:t>‹Nº›</a:t>
            </a:fld>
            <a:endParaRPr lang="es-ES"/>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3">
        <a:schemeClr val="bg2"/>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smtClean="0"/>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fecha"/>
          <p:cNvSpPr>
            <a:spLocks noGrp="1"/>
          </p:cNvSpPr>
          <p:nvPr>
            <p:ph type="dt" sz="half" idx="10"/>
          </p:nvPr>
        </p:nvSpPr>
        <p:spPr>
          <a:xfrm>
            <a:off x="6248400" y="6248400"/>
            <a:ext cx="2667000" cy="365125"/>
          </a:xfrm>
        </p:spPr>
        <p:txBody>
          <a:bodyPr rtlCol="0"/>
          <a:lstStyle/>
          <a:p>
            <a:fld id="{CAD14814-9656-4F0D-8291-D119151AB157}" type="datetimeFigureOut">
              <a:rPr lang="es-ES" smtClean="0"/>
              <a:pPr/>
              <a:t>03/11/2011</a:t>
            </a:fld>
            <a:endParaRPr lang="es-ES"/>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9BAA1F72-07CC-496A-A2AD-E1609F6AD15A}" type="slidenum">
              <a:rPr lang="es-ES" smtClean="0"/>
              <a:pPr/>
              <a:t>‹Nº›</a:t>
            </a:fld>
            <a:endParaRPr lang="es-ES"/>
          </a:p>
        </p:txBody>
      </p:sp>
      <p:sp>
        <p:nvSpPr>
          <p:cNvPr id="14" name="13 Marcador de pie de página"/>
          <p:cNvSpPr>
            <a:spLocks noGrp="1"/>
          </p:cNvSpPr>
          <p:nvPr>
            <p:ph type="ftr" sz="quarter" idx="12"/>
          </p:nvPr>
        </p:nvSpPr>
        <p:spPr>
          <a:xfrm>
            <a:off x="1600200" y="6248206"/>
            <a:ext cx="4572000" cy="365125"/>
          </a:xfrm>
        </p:spPr>
        <p:txBody>
          <a:bodyPr rtlCol="0"/>
          <a:lstStyle/>
          <a:p>
            <a:endParaRPr lang="es-ES"/>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s-ES" smtClean="0"/>
              <a:t>Haga clic en el icono para agregar una imagen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AD14814-9656-4F0D-8291-D119151AB157}" type="datetimeFigureOut">
              <a:rPr lang="es-ES" smtClean="0"/>
              <a:pPr/>
              <a:t>03/11/2011</a:t>
            </a:fld>
            <a:endParaRPr lang="es-ES"/>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s-ES"/>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BAA1F72-07CC-496A-A2AD-E1609F6AD15A}"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2844" y="4038600"/>
            <a:ext cx="8858312" cy="1828800"/>
          </a:xfrm>
        </p:spPr>
        <p:txBody>
          <a:bodyPr>
            <a:normAutofit/>
          </a:bodyPr>
          <a:lstStyle/>
          <a:p>
            <a:pPr algn="r"/>
            <a:r>
              <a:rPr lang="es-ES" sz="4000" dirty="0" smtClean="0"/>
              <a:t>Programación de Shell-Scripts</a:t>
            </a:r>
            <a:r>
              <a:rPr lang="es-ES" sz="2800" i="1" dirty="0" smtClean="0"/>
              <a:t/>
            </a:r>
            <a:br>
              <a:rPr lang="es-ES" sz="2800" i="1" dirty="0" smtClean="0"/>
            </a:br>
            <a:r>
              <a:rPr lang="es-ES" sz="2800" i="1" dirty="0" smtClean="0"/>
              <a:t>Expresiones   ITERATIVAS  O  BUCLES</a:t>
            </a:r>
            <a:endParaRPr lang="es-ES" sz="4000" i="1" dirty="0"/>
          </a:p>
        </p:txBody>
      </p:sp>
      <p:sp>
        <p:nvSpPr>
          <p:cNvPr id="3" name="2 Subtítulo"/>
          <p:cNvSpPr>
            <a:spLocks noGrp="1"/>
          </p:cNvSpPr>
          <p:nvPr>
            <p:ph type="subTitle" idx="1"/>
          </p:nvPr>
        </p:nvSpPr>
        <p:spPr/>
        <p:txBody>
          <a:bodyPr>
            <a:noAutofit/>
          </a:bodyPr>
          <a:lstStyle/>
          <a:p>
            <a:r>
              <a:rPr lang="es-ES" sz="6600" dirty="0" smtClean="0"/>
              <a:t>LINUX</a:t>
            </a:r>
            <a:endParaRPr lang="es-E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Iterativas</a:t>
            </a:r>
            <a:endParaRPr lang="es-ES" dirty="0"/>
          </a:p>
        </p:txBody>
      </p:sp>
      <p:sp>
        <p:nvSpPr>
          <p:cNvPr id="3" name="2 Marcador de contenido"/>
          <p:cNvSpPr>
            <a:spLocks noGrp="1"/>
          </p:cNvSpPr>
          <p:nvPr>
            <p:ph sz="quarter" idx="1"/>
          </p:nvPr>
        </p:nvSpPr>
        <p:spPr>
          <a:xfrm>
            <a:off x="612648" y="1600200"/>
            <a:ext cx="8317070" cy="4900634"/>
          </a:xfrm>
        </p:spPr>
        <p:txBody>
          <a:bodyPr>
            <a:normAutofit fontScale="70000" lnSpcReduction="20000"/>
          </a:bodyPr>
          <a:lstStyle/>
          <a:p>
            <a:pPr>
              <a:buNone/>
            </a:pPr>
            <a:r>
              <a:rPr lang="es-ES" b="1" dirty="0" smtClean="0"/>
              <a:t>Construcción </a:t>
            </a:r>
            <a:r>
              <a:rPr lang="es-ES" b="1" dirty="0" err="1" smtClean="0"/>
              <a:t>for</a:t>
            </a:r>
            <a:endParaRPr lang="es-ES" b="1" dirty="0" smtClean="0"/>
          </a:p>
          <a:p>
            <a:pPr>
              <a:buNone/>
            </a:pPr>
            <a:endParaRPr lang="es-ES" b="1" dirty="0" smtClean="0"/>
          </a:p>
          <a:p>
            <a:pPr>
              <a:buNone/>
            </a:pPr>
            <a:r>
              <a:rPr lang="es-ES" dirty="0" smtClean="0"/>
              <a:t>Su sintaxis es la siguiente:</a:t>
            </a:r>
          </a:p>
          <a:p>
            <a:pPr>
              <a:buNone/>
            </a:pPr>
            <a:r>
              <a:rPr lang="es-ES" b="1" dirty="0" err="1" smtClean="0"/>
              <a:t>for</a:t>
            </a:r>
            <a:r>
              <a:rPr lang="es-ES" b="1" dirty="0" smtClean="0"/>
              <a:t> &lt;var1&gt; in &lt; </a:t>
            </a:r>
            <a:r>
              <a:rPr lang="es-ES" b="1" dirty="0" err="1" smtClean="0"/>
              <a:t>listavar</a:t>
            </a:r>
            <a:r>
              <a:rPr lang="es-ES" b="1" dirty="0" smtClean="0"/>
              <a:t> &gt;</a:t>
            </a:r>
          </a:p>
          <a:p>
            <a:pPr>
              <a:buNone/>
            </a:pPr>
            <a:r>
              <a:rPr lang="es-ES" b="1" dirty="0" smtClean="0"/>
              <a:t>do</a:t>
            </a:r>
          </a:p>
          <a:p>
            <a:pPr>
              <a:buNone/>
            </a:pPr>
            <a:r>
              <a:rPr lang="es-ES" b="1" dirty="0" smtClean="0"/>
              <a:t>	sentencia1</a:t>
            </a:r>
          </a:p>
          <a:p>
            <a:pPr>
              <a:buNone/>
            </a:pPr>
            <a:r>
              <a:rPr lang="es-ES" b="1" dirty="0" smtClean="0"/>
              <a:t>	sentencia1</a:t>
            </a:r>
          </a:p>
          <a:p>
            <a:pPr>
              <a:buNone/>
            </a:pPr>
            <a:r>
              <a:rPr lang="es-ES" b="1" dirty="0" smtClean="0"/>
              <a:t>	....</a:t>
            </a:r>
          </a:p>
          <a:p>
            <a:pPr>
              <a:buNone/>
            </a:pPr>
            <a:r>
              <a:rPr lang="es-ES" b="1" dirty="0" smtClean="0"/>
              <a:t>done</a:t>
            </a:r>
          </a:p>
          <a:p>
            <a:pPr>
              <a:buNone/>
            </a:pPr>
            <a:endParaRPr lang="es-ES" b="1" dirty="0" smtClean="0"/>
          </a:p>
          <a:p>
            <a:pPr marL="0" indent="0">
              <a:buNone/>
            </a:pPr>
            <a:r>
              <a:rPr lang="es-ES" dirty="0" smtClean="0"/>
              <a:t>Esta bucle se repite tantas veces como se indique en la </a:t>
            </a:r>
            <a:r>
              <a:rPr lang="es-ES" i="1" dirty="0" err="1" smtClean="0"/>
              <a:t>listavar</a:t>
            </a:r>
            <a:r>
              <a:rPr lang="es-ES" dirty="0" smtClean="0"/>
              <a:t>. Podemos utilizar la sentencia </a:t>
            </a:r>
            <a:r>
              <a:rPr lang="es-ES" b="1" dirty="0" err="1" smtClean="0"/>
              <a:t>if</a:t>
            </a:r>
            <a:r>
              <a:rPr lang="es-ES" dirty="0" smtClean="0"/>
              <a:t> para realizar una ruptura del bucle y salir del mismo.</a:t>
            </a:r>
          </a:p>
          <a:p>
            <a:pPr marL="0" indent="0">
              <a:buNone/>
            </a:pPr>
            <a:r>
              <a:rPr lang="es-ES" dirty="0" smtClean="0"/>
              <a:t>Codifiquemos dos scripts a modo de ejemplo. El primero es la tabla de multiplicar de un determinado número que pasamos como parámetro.</a:t>
            </a:r>
            <a:endParaRPr lang="es-E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Iterativas</a:t>
            </a:r>
            <a:endParaRPr lang="es-ES" dirty="0"/>
          </a:p>
        </p:txBody>
      </p:sp>
      <p:sp>
        <p:nvSpPr>
          <p:cNvPr id="3" name="2 Marcador de contenido"/>
          <p:cNvSpPr>
            <a:spLocks noGrp="1"/>
          </p:cNvSpPr>
          <p:nvPr>
            <p:ph sz="quarter" idx="1"/>
          </p:nvPr>
        </p:nvSpPr>
        <p:spPr>
          <a:xfrm>
            <a:off x="612648" y="1600200"/>
            <a:ext cx="8317070" cy="4900634"/>
          </a:xfrm>
        </p:spPr>
        <p:txBody>
          <a:bodyPr>
            <a:normAutofit fontScale="55000" lnSpcReduction="20000"/>
          </a:bodyPr>
          <a:lstStyle/>
          <a:p>
            <a:pPr>
              <a:buNone/>
            </a:pPr>
            <a:r>
              <a:rPr lang="es-ES" b="1" dirty="0" smtClean="0"/>
              <a:t>Construcción </a:t>
            </a:r>
            <a:r>
              <a:rPr lang="es-ES" b="1" dirty="0" err="1" smtClean="0"/>
              <a:t>for</a:t>
            </a:r>
            <a:endParaRPr lang="es-ES" b="1" dirty="0" smtClean="0"/>
          </a:p>
          <a:p>
            <a:pPr>
              <a:buNone/>
            </a:pPr>
            <a:endParaRPr lang="es-ES" b="1" dirty="0" smtClean="0"/>
          </a:p>
          <a:p>
            <a:pPr>
              <a:buNone/>
            </a:pPr>
            <a:r>
              <a:rPr lang="es-ES" b="1" dirty="0" smtClean="0"/>
              <a:t>$vi ejemplo17</a:t>
            </a:r>
          </a:p>
          <a:p>
            <a:pPr>
              <a:buNone/>
            </a:pPr>
            <a:r>
              <a:rPr lang="es-ES" b="1" dirty="0" smtClean="0"/>
              <a:t># pasando un parámetro numérico al script realizaremos su tabla de multiplicar</a:t>
            </a:r>
          </a:p>
          <a:p>
            <a:pPr>
              <a:buNone/>
            </a:pPr>
            <a:r>
              <a:rPr lang="es-ES" b="1" dirty="0" err="1" smtClean="0"/>
              <a:t>if</a:t>
            </a:r>
            <a:r>
              <a:rPr lang="es-ES" b="1" dirty="0" smtClean="0"/>
              <a:t> [ $# -</a:t>
            </a:r>
            <a:r>
              <a:rPr lang="es-ES" b="1" dirty="0" err="1" smtClean="0"/>
              <a:t>eq</a:t>
            </a:r>
            <a:r>
              <a:rPr lang="es-ES" b="1" dirty="0" smtClean="0"/>
              <a:t> 0 ]</a:t>
            </a:r>
          </a:p>
          <a:p>
            <a:pPr>
              <a:buNone/>
            </a:pPr>
            <a:r>
              <a:rPr lang="es-ES" b="1" dirty="0" err="1" smtClean="0"/>
              <a:t>then</a:t>
            </a:r>
            <a:endParaRPr lang="es-ES" b="1" dirty="0" smtClean="0"/>
          </a:p>
          <a:p>
            <a:pPr>
              <a:buNone/>
            </a:pPr>
            <a:r>
              <a:rPr lang="es-ES" b="1" dirty="0" smtClean="0"/>
              <a:t>	echo "Debe incluir un número en la ejecución del script"</a:t>
            </a:r>
          </a:p>
          <a:p>
            <a:pPr>
              <a:buNone/>
            </a:pPr>
            <a:r>
              <a:rPr lang="es-ES" b="1" dirty="0" smtClean="0"/>
              <a:t>	echo "Sintaxis : $0 número"</a:t>
            </a:r>
          </a:p>
          <a:p>
            <a:pPr>
              <a:buNone/>
            </a:pPr>
            <a:r>
              <a:rPr lang="es-ES" b="1" dirty="0" smtClean="0"/>
              <a:t>	echo "Y mostrará la tabla de multiplicación del número"</a:t>
            </a:r>
          </a:p>
          <a:p>
            <a:pPr>
              <a:buNone/>
            </a:pPr>
            <a:r>
              <a:rPr lang="es-ES" b="1" dirty="0" smtClean="0"/>
              <a:t>	</a:t>
            </a:r>
            <a:r>
              <a:rPr lang="es-ES" b="1" dirty="0" err="1" smtClean="0"/>
              <a:t>exit</a:t>
            </a:r>
            <a:r>
              <a:rPr lang="es-ES" b="1" dirty="0" smtClean="0"/>
              <a:t> 1</a:t>
            </a:r>
          </a:p>
          <a:p>
            <a:pPr>
              <a:buNone/>
            </a:pPr>
            <a:r>
              <a:rPr lang="es-ES" b="1" dirty="0" smtClean="0"/>
              <a:t>fi</a:t>
            </a:r>
          </a:p>
          <a:p>
            <a:pPr>
              <a:buNone/>
            </a:pPr>
            <a:r>
              <a:rPr lang="es-ES" b="1" dirty="0" smtClean="0"/>
              <a:t>n=$1</a:t>
            </a:r>
          </a:p>
          <a:p>
            <a:pPr>
              <a:buNone/>
            </a:pPr>
            <a:r>
              <a:rPr lang="nn-NO" b="1" dirty="0" smtClean="0"/>
              <a:t>for i in 1 2 3 4 5 6 7 8 9 10</a:t>
            </a:r>
          </a:p>
          <a:p>
            <a:pPr>
              <a:buNone/>
            </a:pPr>
            <a:r>
              <a:rPr lang="es-ES" b="1" dirty="0" smtClean="0"/>
              <a:t>do</a:t>
            </a:r>
          </a:p>
          <a:p>
            <a:pPr>
              <a:buNone/>
            </a:pPr>
            <a:r>
              <a:rPr lang="pt-BR" b="1" dirty="0" smtClean="0"/>
              <a:t>	</a:t>
            </a:r>
            <a:r>
              <a:rPr lang="pt-BR" b="1" dirty="0" err="1" smtClean="0"/>
              <a:t>echo</a:t>
            </a:r>
            <a:r>
              <a:rPr lang="pt-BR" b="1" dirty="0" smtClean="0"/>
              <a:t> "$n * $i = </a:t>
            </a:r>
            <a:r>
              <a:rPr lang="pt-BR" b="1" dirty="0" err="1" smtClean="0"/>
              <a:t>`expr</a:t>
            </a:r>
            <a:r>
              <a:rPr lang="pt-BR" b="1" dirty="0" smtClean="0"/>
              <a:t> $i \* $</a:t>
            </a:r>
            <a:r>
              <a:rPr lang="pt-BR" b="1" dirty="0" err="1" smtClean="0"/>
              <a:t>n`</a:t>
            </a:r>
            <a:r>
              <a:rPr lang="pt-BR" b="1" dirty="0" smtClean="0"/>
              <a:t>"</a:t>
            </a:r>
          </a:p>
          <a:p>
            <a:pPr>
              <a:buNone/>
            </a:pPr>
            <a:r>
              <a:rPr lang="es-ES" b="1" dirty="0" smtClean="0"/>
              <a:t>done</a:t>
            </a:r>
            <a:endParaRPr lang="es-E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Iterativas</a:t>
            </a:r>
            <a:endParaRPr lang="es-ES" dirty="0"/>
          </a:p>
        </p:txBody>
      </p:sp>
      <p:sp>
        <p:nvSpPr>
          <p:cNvPr id="3" name="2 Marcador de contenido"/>
          <p:cNvSpPr>
            <a:spLocks noGrp="1"/>
          </p:cNvSpPr>
          <p:nvPr>
            <p:ph sz="quarter" idx="1"/>
          </p:nvPr>
        </p:nvSpPr>
        <p:spPr>
          <a:xfrm>
            <a:off x="612648" y="1600200"/>
            <a:ext cx="8317070" cy="4900634"/>
          </a:xfrm>
        </p:spPr>
        <p:txBody>
          <a:bodyPr>
            <a:normAutofit fontScale="92500" lnSpcReduction="10000"/>
          </a:bodyPr>
          <a:lstStyle/>
          <a:p>
            <a:pPr>
              <a:buNone/>
            </a:pPr>
            <a:r>
              <a:rPr lang="es-ES" b="1" dirty="0" smtClean="0"/>
              <a:t>Construcción </a:t>
            </a:r>
            <a:r>
              <a:rPr lang="es-ES" b="1" dirty="0" err="1" smtClean="0"/>
              <a:t>for</a:t>
            </a:r>
            <a:endParaRPr lang="es-ES" b="1" dirty="0" smtClean="0"/>
          </a:p>
          <a:p>
            <a:pPr>
              <a:buNone/>
            </a:pPr>
            <a:endParaRPr lang="es-ES" b="1" dirty="0" smtClean="0"/>
          </a:p>
          <a:p>
            <a:pPr marL="0" indent="0">
              <a:buNone/>
            </a:pPr>
            <a:r>
              <a:rPr lang="es-ES" dirty="0" smtClean="0"/>
              <a:t>Salvamos, cambiamos permisos y ejecutamos el script de la forma siguiente (suponemos la tabla del 5):</a:t>
            </a:r>
          </a:p>
          <a:p>
            <a:pPr marL="0" indent="0">
              <a:buNone/>
            </a:pPr>
            <a:endParaRPr lang="es-ES" dirty="0" smtClean="0"/>
          </a:p>
          <a:p>
            <a:pPr marL="0" indent="0">
              <a:buNone/>
            </a:pPr>
            <a:r>
              <a:rPr lang="es-ES" b="1" dirty="0" smtClean="0"/>
              <a:t>$./ ejemplo17 5</a:t>
            </a:r>
          </a:p>
          <a:p>
            <a:pPr marL="0" indent="0">
              <a:buNone/>
            </a:pPr>
            <a:endParaRPr lang="es-ES" b="1" dirty="0" smtClean="0"/>
          </a:p>
          <a:p>
            <a:pPr marL="0" indent="0">
              <a:buNone/>
            </a:pPr>
            <a:r>
              <a:rPr lang="es-ES" dirty="0" smtClean="0"/>
              <a:t>El siguiente es un ejercicio más elaborado que realizará el dibujo de un tablero de ajedrez en pantalla tras la ejecución del script. Asimismo nos permitirá ejercitar con bucles anidados.</a:t>
            </a:r>
            <a:endParaRPr lang="es-E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Iterativas</a:t>
            </a:r>
            <a:endParaRPr lang="es-ES" dirty="0"/>
          </a:p>
        </p:txBody>
      </p:sp>
      <p:sp>
        <p:nvSpPr>
          <p:cNvPr id="3" name="2 Marcador de contenido"/>
          <p:cNvSpPr>
            <a:spLocks noGrp="1"/>
          </p:cNvSpPr>
          <p:nvPr>
            <p:ph sz="quarter" idx="1"/>
          </p:nvPr>
        </p:nvSpPr>
        <p:spPr>
          <a:xfrm>
            <a:off x="612648" y="1600200"/>
            <a:ext cx="8317070" cy="4900634"/>
          </a:xfrm>
        </p:spPr>
        <p:txBody>
          <a:bodyPr>
            <a:normAutofit fontScale="47500" lnSpcReduction="20000"/>
          </a:bodyPr>
          <a:lstStyle/>
          <a:p>
            <a:pPr>
              <a:buNone/>
            </a:pPr>
            <a:r>
              <a:rPr lang="es-ES" b="1" dirty="0" smtClean="0"/>
              <a:t>Construcción </a:t>
            </a:r>
            <a:r>
              <a:rPr lang="es-ES" b="1" dirty="0" err="1" smtClean="0"/>
              <a:t>for</a:t>
            </a:r>
            <a:endParaRPr lang="es-ES" b="1" dirty="0" smtClean="0"/>
          </a:p>
          <a:p>
            <a:pPr>
              <a:buNone/>
            </a:pPr>
            <a:endParaRPr lang="es-ES" b="1" dirty="0" smtClean="0"/>
          </a:p>
          <a:p>
            <a:pPr>
              <a:buNone/>
            </a:pPr>
            <a:r>
              <a:rPr lang="es-ES" b="1" dirty="0" smtClean="0"/>
              <a:t>$vi ejemplo18</a:t>
            </a:r>
          </a:p>
          <a:p>
            <a:pPr>
              <a:buNone/>
            </a:pPr>
            <a:r>
              <a:rPr lang="it-IT" b="1" dirty="0" smtClean="0"/>
              <a:t>for (( i = 1; i &lt;= 9; i++ )) #comienza el primer bucle</a:t>
            </a:r>
          </a:p>
          <a:p>
            <a:pPr>
              <a:buNone/>
            </a:pPr>
            <a:r>
              <a:rPr lang="es-ES" b="1" dirty="0" smtClean="0"/>
              <a:t>do</a:t>
            </a:r>
          </a:p>
          <a:p>
            <a:pPr>
              <a:buNone/>
            </a:pPr>
            <a:r>
              <a:rPr lang="es-ES" b="1" dirty="0" smtClean="0"/>
              <a:t>	</a:t>
            </a:r>
            <a:r>
              <a:rPr lang="es-ES" b="1" dirty="0" err="1" smtClean="0"/>
              <a:t>for</a:t>
            </a:r>
            <a:r>
              <a:rPr lang="es-ES" b="1" dirty="0" smtClean="0"/>
              <a:t> (( j = 1 ; j &lt;= 9; </a:t>
            </a:r>
            <a:r>
              <a:rPr lang="es-ES" b="1" dirty="0" err="1" smtClean="0"/>
              <a:t>j++</a:t>
            </a:r>
            <a:r>
              <a:rPr lang="es-ES" b="1" dirty="0" smtClean="0"/>
              <a:t> )) # comienza el segundo bucle</a:t>
            </a:r>
          </a:p>
          <a:p>
            <a:pPr>
              <a:buNone/>
            </a:pPr>
            <a:r>
              <a:rPr lang="es-ES" b="1" dirty="0" smtClean="0"/>
              <a:t>	do</a:t>
            </a:r>
          </a:p>
          <a:p>
            <a:pPr>
              <a:buNone/>
            </a:pPr>
            <a:r>
              <a:rPr lang="es-ES" b="1" dirty="0" smtClean="0"/>
              <a:t>		</a:t>
            </a:r>
            <a:r>
              <a:rPr lang="es-ES" b="1" dirty="0" err="1" smtClean="0"/>
              <a:t>tot</a:t>
            </a:r>
            <a:r>
              <a:rPr lang="es-ES" b="1" dirty="0" smtClean="0"/>
              <a:t>=`</a:t>
            </a:r>
            <a:r>
              <a:rPr lang="es-ES" b="1" dirty="0" err="1" smtClean="0"/>
              <a:t>expr</a:t>
            </a:r>
            <a:r>
              <a:rPr lang="es-ES" b="1" dirty="0" smtClean="0"/>
              <a:t> $i + $j`</a:t>
            </a:r>
          </a:p>
          <a:p>
            <a:pPr>
              <a:buNone/>
            </a:pPr>
            <a:r>
              <a:rPr lang="es-ES" b="1" dirty="0" smtClean="0"/>
              <a:t>		</a:t>
            </a:r>
            <a:r>
              <a:rPr lang="es-ES" b="1" dirty="0" err="1" smtClean="0"/>
              <a:t>tmp</a:t>
            </a:r>
            <a:r>
              <a:rPr lang="es-ES" b="1" dirty="0" smtClean="0"/>
              <a:t>=`</a:t>
            </a:r>
            <a:r>
              <a:rPr lang="es-ES" b="1" dirty="0" err="1" smtClean="0"/>
              <a:t>expr</a:t>
            </a:r>
            <a:r>
              <a:rPr lang="es-ES" b="1" dirty="0" smtClean="0"/>
              <a:t> $</a:t>
            </a:r>
            <a:r>
              <a:rPr lang="es-ES" b="1" dirty="0" err="1" smtClean="0"/>
              <a:t>tot</a:t>
            </a:r>
            <a:r>
              <a:rPr lang="es-ES" b="1" dirty="0" smtClean="0"/>
              <a:t> % 2` # aquí averiguamos los pares e impares</a:t>
            </a:r>
          </a:p>
          <a:p>
            <a:pPr>
              <a:buNone/>
            </a:pPr>
            <a:r>
              <a:rPr lang="en-US" b="1" dirty="0" smtClean="0"/>
              <a:t>		if [ $</a:t>
            </a:r>
            <a:r>
              <a:rPr lang="en-US" b="1" dirty="0" err="1" smtClean="0"/>
              <a:t>tmp</a:t>
            </a:r>
            <a:r>
              <a:rPr lang="en-US" b="1" dirty="0" smtClean="0"/>
              <a:t> -</a:t>
            </a:r>
            <a:r>
              <a:rPr lang="en-US" b="1" dirty="0" err="1" smtClean="0"/>
              <a:t>eq</a:t>
            </a:r>
            <a:r>
              <a:rPr lang="en-US" b="1" dirty="0" smtClean="0"/>
              <a:t> 0 ]; then</a:t>
            </a:r>
          </a:p>
          <a:p>
            <a:pPr>
              <a:buNone/>
            </a:pPr>
            <a:r>
              <a:rPr lang="es-ES" b="1" dirty="0" smtClean="0"/>
              <a:t>			echo -e -n "\033[47m " # lo ponemos en blanco</a:t>
            </a:r>
          </a:p>
          <a:p>
            <a:pPr>
              <a:buNone/>
            </a:pPr>
            <a:r>
              <a:rPr lang="es-ES" b="1" dirty="0" smtClean="0"/>
              <a:t>		</a:t>
            </a:r>
            <a:r>
              <a:rPr lang="es-ES" b="1" dirty="0" err="1" smtClean="0"/>
              <a:t>else</a:t>
            </a:r>
            <a:endParaRPr lang="es-ES" b="1" dirty="0" smtClean="0"/>
          </a:p>
          <a:p>
            <a:pPr>
              <a:buNone/>
            </a:pPr>
            <a:r>
              <a:rPr lang="pt-BR" b="1" dirty="0" smtClean="0"/>
              <a:t>			</a:t>
            </a:r>
            <a:r>
              <a:rPr lang="pt-BR" b="1" dirty="0" err="1" smtClean="0"/>
              <a:t>echo</a:t>
            </a:r>
            <a:r>
              <a:rPr lang="pt-BR" b="1" dirty="0" smtClean="0"/>
              <a:t> -e -n "\033[40m " # o </a:t>
            </a:r>
            <a:r>
              <a:rPr lang="pt-BR" b="1" dirty="0" err="1" smtClean="0"/>
              <a:t>en</a:t>
            </a:r>
            <a:r>
              <a:rPr lang="pt-BR" b="1" dirty="0" smtClean="0"/>
              <a:t> negro</a:t>
            </a:r>
          </a:p>
          <a:p>
            <a:pPr>
              <a:buNone/>
            </a:pPr>
            <a:r>
              <a:rPr lang="es-ES" b="1" dirty="0" smtClean="0"/>
              <a:t>		fi</a:t>
            </a:r>
          </a:p>
          <a:p>
            <a:pPr>
              <a:buNone/>
            </a:pPr>
            <a:r>
              <a:rPr lang="es-ES" b="1" dirty="0" smtClean="0"/>
              <a:t>	done</a:t>
            </a:r>
          </a:p>
          <a:p>
            <a:pPr>
              <a:buNone/>
            </a:pPr>
            <a:r>
              <a:rPr lang="pt-BR" b="1" dirty="0" smtClean="0"/>
              <a:t>	</a:t>
            </a:r>
            <a:r>
              <a:rPr lang="pt-BR" b="1" dirty="0" err="1" smtClean="0"/>
              <a:t>echo</a:t>
            </a:r>
            <a:r>
              <a:rPr lang="pt-BR" b="1" dirty="0" smtClean="0"/>
              <a:t> -e -n "\033[40m" # </a:t>
            </a:r>
            <a:r>
              <a:rPr lang="pt-BR" b="1" dirty="0" err="1" smtClean="0"/>
              <a:t>fin</a:t>
            </a:r>
            <a:r>
              <a:rPr lang="pt-BR" b="1" dirty="0" smtClean="0"/>
              <a:t> de fila</a:t>
            </a:r>
          </a:p>
          <a:p>
            <a:pPr>
              <a:buNone/>
            </a:pPr>
            <a:r>
              <a:rPr lang="es-ES" b="1" dirty="0" smtClean="0"/>
              <a:t>	echo "" # saltamos a la fila siguiente</a:t>
            </a:r>
          </a:p>
          <a:p>
            <a:pPr>
              <a:buNone/>
            </a:pPr>
            <a:r>
              <a:rPr lang="es-ES" b="1" dirty="0" smtClean="0"/>
              <a:t>done</a:t>
            </a:r>
            <a:endParaRPr lang="es-E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Iterativas</a:t>
            </a:r>
            <a:endParaRPr lang="es-ES" dirty="0"/>
          </a:p>
        </p:txBody>
      </p:sp>
      <p:sp>
        <p:nvSpPr>
          <p:cNvPr id="3" name="2 Marcador de contenido"/>
          <p:cNvSpPr>
            <a:spLocks noGrp="1"/>
          </p:cNvSpPr>
          <p:nvPr>
            <p:ph sz="quarter" idx="1"/>
          </p:nvPr>
        </p:nvSpPr>
        <p:spPr>
          <a:xfrm>
            <a:off x="612648" y="1600200"/>
            <a:ext cx="8317070" cy="4900634"/>
          </a:xfrm>
        </p:spPr>
        <p:txBody>
          <a:bodyPr>
            <a:normAutofit fontScale="40000" lnSpcReduction="20000"/>
          </a:bodyPr>
          <a:lstStyle/>
          <a:p>
            <a:pPr>
              <a:buNone/>
            </a:pPr>
            <a:r>
              <a:rPr lang="es-ES" b="1" dirty="0" smtClean="0"/>
              <a:t>Construcción </a:t>
            </a:r>
            <a:r>
              <a:rPr lang="es-ES" b="1" dirty="0" err="1" smtClean="0"/>
              <a:t>for</a:t>
            </a:r>
            <a:endParaRPr lang="es-ES" b="1" dirty="0" smtClean="0"/>
          </a:p>
          <a:p>
            <a:pPr>
              <a:buNone/>
            </a:pPr>
            <a:endParaRPr lang="es-ES" b="1" dirty="0" smtClean="0"/>
          </a:p>
          <a:p>
            <a:pPr marL="0" indent="0">
              <a:buNone/>
            </a:pPr>
            <a:r>
              <a:rPr lang="es-ES" dirty="0" smtClean="0"/>
              <a:t>Las expresiones “\033[40m” y “\033[47m” permiten cambiar los colores del texto o del fondo siendo los más usuales los que se indican a continuación:</a:t>
            </a:r>
          </a:p>
          <a:p>
            <a:pPr>
              <a:buNone/>
            </a:pPr>
            <a:r>
              <a:rPr lang="es-ES" dirty="0" smtClean="0"/>
              <a:t>Color de texto 		Color de Fondo</a:t>
            </a:r>
          </a:p>
          <a:p>
            <a:pPr>
              <a:buNone/>
            </a:pPr>
            <a:r>
              <a:rPr lang="es-ES" dirty="0" smtClean="0"/>
              <a:t>Negro: 0;30m 			Negro: 40m</a:t>
            </a:r>
          </a:p>
          <a:p>
            <a:pPr>
              <a:buNone/>
            </a:pPr>
            <a:r>
              <a:rPr lang="es-ES" dirty="0" smtClean="0"/>
              <a:t>Gris oscuro: 1;30m</a:t>
            </a:r>
          </a:p>
          <a:p>
            <a:pPr>
              <a:buNone/>
            </a:pPr>
            <a:r>
              <a:rPr lang="es-ES" dirty="0" smtClean="0"/>
              <a:t>Rojo: 0;31m 			Rojo: 41m</a:t>
            </a:r>
          </a:p>
          <a:p>
            <a:pPr>
              <a:buNone/>
            </a:pPr>
            <a:r>
              <a:rPr lang="es-ES" dirty="0" smtClean="0"/>
              <a:t>Rojo claro: 1;31m</a:t>
            </a:r>
          </a:p>
          <a:p>
            <a:pPr>
              <a:buNone/>
            </a:pPr>
            <a:r>
              <a:rPr lang="es-ES" dirty="0" smtClean="0"/>
              <a:t>Verde: 0;32m 			Verde: 42m</a:t>
            </a:r>
          </a:p>
          <a:p>
            <a:pPr>
              <a:buNone/>
            </a:pPr>
            <a:r>
              <a:rPr lang="es-ES" dirty="0" smtClean="0"/>
              <a:t>Verde claro: 1;32m</a:t>
            </a:r>
          </a:p>
          <a:p>
            <a:pPr>
              <a:buNone/>
            </a:pPr>
            <a:r>
              <a:rPr lang="es-ES" dirty="0" smtClean="0"/>
              <a:t>Marrón: 0;33m 		Marrón: 43m</a:t>
            </a:r>
          </a:p>
          <a:p>
            <a:pPr>
              <a:buNone/>
            </a:pPr>
            <a:r>
              <a:rPr lang="es-ES" dirty="0" smtClean="0"/>
              <a:t>Amarillo: 1;33m</a:t>
            </a:r>
          </a:p>
          <a:p>
            <a:pPr>
              <a:buNone/>
            </a:pPr>
            <a:r>
              <a:rPr lang="es-ES" dirty="0" smtClean="0"/>
              <a:t>Azul: 0;34m 			Azul: 44m</a:t>
            </a:r>
          </a:p>
          <a:p>
            <a:pPr>
              <a:buNone/>
            </a:pPr>
            <a:r>
              <a:rPr lang="es-ES" dirty="0" smtClean="0"/>
              <a:t>Azul claro: 1;34m</a:t>
            </a:r>
          </a:p>
          <a:p>
            <a:pPr>
              <a:buNone/>
            </a:pPr>
            <a:r>
              <a:rPr lang="es-ES" dirty="0" smtClean="0"/>
              <a:t>Púrpura: 0;35m 		Púrpura: 45m</a:t>
            </a:r>
          </a:p>
          <a:p>
            <a:pPr>
              <a:buNone/>
            </a:pPr>
            <a:r>
              <a:rPr lang="es-ES" dirty="0" smtClean="0"/>
              <a:t>Púrpura claro: 1;35m</a:t>
            </a:r>
          </a:p>
          <a:p>
            <a:pPr>
              <a:buNone/>
            </a:pPr>
            <a:r>
              <a:rPr lang="es-ES" dirty="0" err="1" smtClean="0"/>
              <a:t>Cyan</a:t>
            </a:r>
            <a:r>
              <a:rPr lang="es-ES" dirty="0" smtClean="0"/>
              <a:t>: 0;36m 			</a:t>
            </a:r>
            <a:r>
              <a:rPr lang="es-ES" dirty="0" err="1" smtClean="0"/>
              <a:t>Cyan</a:t>
            </a:r>
            <a:r>
              <a:rPr lang="es-ES" dirty="0" smtClean="0"/>
              <a:t>: 46m</a:t>
            </a:r>
          </a:p>
          <a:p>
            <a:pPr>
              <a:buNone/>
            </a:pPr>
            <a:r>
              <a:rPr lang="es-ES" dirty="0" err="1" smtClean="0"/>
              <a:t>Cyan</a:t>
            </a:r>
            <a:r>
              <a:rPr lang="es-ES" dirty="0" smtClean="0"/>
              <a:t> claro: 1;36m</a:t>
            </a:r>
          </a:p>
          <a:p>
            <a:pPr>
              <a:buNone/>
            </a:pPr>
            <a:r>
              <a:rPr lang="es-ES" dirty="0" smtClean="0"/>
              <a:t>Gris claro: 0;37m 		Gris claro: 47m</a:t>
            </a:r>
          </a:p>
          <a:p>
            <a:pPr>
              <a:buNone/>
            </a:pPr>
            <a:r>
              <a:rPr lang="es-ES" dirty="0" smtClean="0"/>
              <a:t>Blanco: 1;37m</a:t>
            </a:r>
            <a:endParaRPr lang="es-E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Iterativas</a:t>
            </a:r>
            <a:endParaRPr lang="es-ES" dirty="0"/>
          </a:p>
        </p:txBody>
      </p:sp>
      <p:sp>
        <p:nvSpPr>
          <p:cNvPr id="3" name="2 Marcador de contenido"/>
          <p:cNvSpPr>
            <a:spLocks noGrp="1"/>
          </p:cNvSpPr>
          <p:nvPr>
            <p:ph sz="quarter" idx="1"/>
          </p:nvPr>
        </p:nvSpPr>
        <p:spPr>
          <a:xfrm>
            <a:off x="612648" y="1600200"/>
            <a:ext cx="8317070" cy="4900634"/>
          </a:xfrm>
        </p:spPr>
        <p:txBody>
          <a:bodyPr>
            <a:normAutofit/>
          </a:bodyPr>
          <a:lstStyle/>
          <a:p>
            <a:pPr>
              <a:buNone/>
            </a:pPr>
            <a:r>
              <a:rPr lang="es-ES" b="1" dirty="0" smtClean="0"/>
              <a:t>Construcción </a:t>
            </a:r>
            <a:r>
              <a:rPr lang="es-ES" b="1" dirty="0" err="1" smtClean="0"/>
              <a:t>for</a:t>
            </a:r>
            <a:endParaRPr lang="es-ES" b="1" dirty="0" smtClean="0"/>
          </a:p>
          <a:p>
            <a:pPr>
              <a:buNone/>
            </a:pPr>
            <a:endParaRPr lang="es-ES" b="1" dirty="0" smtClean="0"/>
          </a:p>
          <a:p>
            <a:pPr marL="0" indent="0">
              <a:buNone/>
            </a:pPr>
            <a:r>
              <a:rPr lang="es-ES" dirty="0" smtClean="0"/>
              <a:t>La forma de utilizar mas general es la siguiente “\033[Código color de fondo\033[Código color de texto Cadena caracteres”.</a:t>
            </a:r>
            <a:endParaRPr lang="es-E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Iterativas</a:t>
            </a:r>
            <a:endParaRPr lang="es-ES" dirty="0"/>
          </a:p>
        </p:txBody>
      </p:sp>
      <p:sp>
        <p:nvSpPr>
          <p:cNvPr id="3" name="2 Marcador de contenido"/>
          <p:cNvSpPr>
            <a:spLocks noGrp="1"/>
          </p:cNvSpPr>
          <p:nvPr>
            <p:ph sz="quarter" idx="1"/>
          </p:nvPr>
        </p:nvSpPr>
        <p:spPr>
          <a:xfrm>
            <a:off x="612648" y="1600200"/>
            <a:ext cx="8317070" cy="4900634"/>
          </a:xfrm>
        </p:spPr>
        <p:txBody>
          <a:bodyPr>
            <a:normAutofit/>
          </a:bodyPr>
          <a:lstStyle/>
          <a:p>
            <a:pPr algn="just">
              <a:buNone/>
            </a:pPr>
            <a:r>
              <a:rPr lang="es-ES" b="1" dirty="0" smtClean="0"/>
              <a:t>Construcción </a:t>
            </a:r>
            <a:r>
              <a:rPr lang="es-ES" b="1" dirty="0" err="1" smtClean="0"/>
              <a:t>select</a:t>
            </a:r>
            <a:endParaRPr lang="es-ES" b="1" dirty="0" smtClean="0"/>
          </a:p>
          <a:p>
            <a:pPr algn="just">
              <a:buNone/>
            </a:pPr>
            <a:r>
              <a:rPr lang="es-ES" dirty="0" smtClean="0"/>
              <a:t>Su estructura sintáctica es la siguiente:</a:t>
            </a:r>
          </a:p>
          <a:p>
            <a:pPr lvl="2" algn="just">
              <a:buNone/>
            </a:pPr>
            <a:r>
              <a:rPr lang="es-ES" i="1" dirty="0" err="1" smtClean="0"/>
              <a:t>select</a:t>
            </a:r>
            <a:r>
              <a:rPr lang="es-ES" i="1" dirty="0" smtClean="0"/>
              <a:t> </a:t>
            </a:r>
            <a:r>
              <a:rPr lang="es-ES" i="1" dirty="0" err="1" smtClean="0"/>
              <a:t>nombrevariable</a:t>
            </a:r>
            <a:r>
              <a:rPr lang="es-ES" i="1" dirty="0" smtClean="0"/>
              <a:t> in [</a:t>
            </a:r>
            <a:r>
              <a:rPr lang="es-ES" i="1" dirty="0" err="1" smtClean="0"/>
              <a:t>listadevar</a:t>
            </a:r>
            <a:r>
              <a:rPr lang="es-ES" i="1" dirty="0" smtClean="0"/>
              <a:t>]</a:t>
            </a:r>
          </a:p>
          <a:p>
            <a:pPr lvl="2" algn="just">
              <a:buNone/>
            </a:pPr>
            <a:r>
              <a:rPr lang="es-ES" i="1" dirty="0" smtClean="0"/>
              <a:t>do</a:t>
            </a:r>
          </a:p>
          <a:p>
            <a:pPr lvl="2" algn="just">
              <a:buNone/>
            </a:pPr>
            <a:r>
              <a:rPr lang="es-ES" i="1" dirty="0" smtClean="0"/>
              <a:t>comandos</a:t>
            </a:r>
          </a:p>
          <a:p>
            <a:pPr lvl="2" algn="just">
              <a:buNone/>
            </a:pPr>
            <a:r>
              <a:rPr lang="es-ES" i="1" dirty="0" smtClean="0"/>
              <a:t>done</a:t>
            </a:r>
          </a:p>
          <a:p>
            <a:pPr marL="0" indent="0" algn="just">
              <a:spcBef>
                <a:spcPts val="0"/>
              </a:spcBef>
              <a:buNone/>
            </a:pPr>
            <a:r>
              <a:rPr lang="es-ES" dirty="0" smtClean="0"/>
              <a:t>Si no se pone la lista, se toman los argumentos de entrada al script y/o la función. Si no se pone break, sigue pidiendo datos.</a:t>
            </a:r>
            <a:endParaRPr lang="es-E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Iterativas</a:t>
            </a:r>
            <a:endParaRPr lang="es-ES" dirty="0"/>
          </a:p>
        </p:txBody>
      </p:sp>
      <p:sp>
        <p:nvSpPr>
          <p:cNvPr id="3" name="2 Marcador de contenido"/>
          <p:cNvSpPr>
            <a:spLocks noGrp="1"/>
          </p:cNvSpPr>
          <p:nvPr>
            <p:ph sz="quarter" idx="1"/>
          </p:nvPr>
        </p:nvSpPr>
        <p:spPr>
          <a:xfrm>
            <a:off x="612648" y="1600200"/>
            <a:ext cx="8317070" cy="4900634"/>
          </a:xfrm>
        </p:spPr>
        <p:txBody>
          <a:bodyPr>
            <a:normAutofit fontScale="47500" lnSpcReduction="20000"/>
          </a:bodyPr>
          <a:lstStyle/>
          <a:p>
            <a:pPr algn="just">
              <a:buNone/>
            </a:pPr>
            <a:r>
              <a:rPr lang="es-ES" b="1" dirty="0" smtClean="0"/>
              <a:t>Construcción </a:t>
            </a:r>
            <a:r>
              <a:rPr lang="es-ES" b="1" dirty="0" err="1" smtClean="0"/>
              <a:t>select</a:t>
            </a:r>
            <a:endParaRPr lang="es-ES" b="1" dirty="0" smtClean="0"/>
          </a:p>
          <a:p>
            <a:pPr marL="0" indent="0" algn="just">
              <a:spcBef>
                <a:spcPts val="0"/>
              </a:spcBef>
              <a:buNone/>
            </a:pPr>
            <a:r>
              <a:rPr lang="es-ES" dirty="0" smtClean="0"/>
              <a:t>Realicemos un ejemplo con esta sentencia, muy útil en temas de menús de scripts. En el ejemplo guardamos en el fichero "</a:t>
            </a:r>
            <a:r>
              <a:rPr lang="es-ES" dirty="0" err="1" smtClean="0"/>
              <a:t>ejemploselect</a:t>
            </a:r>
            <a:r>
              <a:rPr lang="es-ES" dirty="0" smtClean="0"/>
              <a:t>“, creado previamente, </a:t>
            </a:r>
            <a:r>
              <a:rPr lang="es-ES" dirty="0" smtClean="0"/>
              <a:t>el resultado del comando </a:t>
            </a:r>
            <a:r>
              <a:rPr lang="es-ES" dirty="0" err="1" smtClean="0"/>
              <a:t>ls</a:t>
            </a:r>
            <a:r>
              <a:rPr lang="es-ES" dirty="0" smtClean="0"/>
              <a:t>, que lista los archivos del directorio actual, y que permite editarlo y salir:</a:t>
            </a:r>
          </a:p>
          <a:p>
            <a:pPr marL="0" indent="0">
              <a:lnSpc>
                <a:spcPct val="120000"/>
              </a:lnSpc>
              <a:spcBef>
                <a:spcPts val="0"/>
              </a:spcBef>
              <a:buNone/>
            </a:pPr>
            <a:r>
              <a:rPr lang="es-ES" b="1" dirty="0" smtClean="0"/>
              <a:t>$vi ejemplo19</a:t>
            </a:r>
          </a:p>
          <a:p>
            <a:pPr marL="0" indent="0">
              <a:lnSpc>
                <a:spcPct val="120000"/>
              </a:lnSpc>
              <a:spcBef>
                <a:spcPts val="0"/>
              </a:spcBef>
              <a:buNone/>
            </a:pPr>
            <a:r>
              <a:rPr lang="es-ES" b="1" dirty="0" smtClean="0"/>
              <a:t>echo "Elige lo que quieres hacer: "</a:t>
            </a:r>
          </a:p>
          <a:p>
            <a:pPr marL="0" indent="0">
              <a:lnSpc>
                <a:spcPct val="120000"/>
              </a:lnSpc>
              <a:spcBef>
                <a:spcPts val="0"/>
              </a:spcBef>
              <a:buNone/>
            </a:pPr>
            <a:r>
              <a:rPr lang="es-ES" b="1" dirty="0" err="1" smtClean="0"/>
              <a:t>let</a:t>
            </a:r>
            <a:r>
              <a:rPr lang="es-ES" b="1" dirty="0" smtClean="0"/>
              <a:t> fichero=/home/</a:t>
            </a:r>
            <a:r>
              <a:rPr lang="es-ES" b="1" dirty="0" err="1" smtClean="0"/>
              <a:t>ejemploselect</a:t>
            </a:r>
            <a:endParaRPr lang="es-ES" b="1" dirty="0" smtClean="0"/>
          </a:p>
          <a:p>
            <a:pPr marL="0" indent="0">
              <a:lnSpc>
                <a:spcPct val="120000"/>
              </a:lnSpc>
              <a:spcBef>
                <a:spcPts val="0"/>
              </a:spcBef>
              <a:buNone/>
            </a:pPr>
            <a:r>
              <a:rPr lang="es-ES" b="1" dirty="0" err="1" smtClean="0"/>
              <a:t>ls</a:t>
            </a:r>
            <a:r>
              <a:rPr lang="es-ES" b="1" dirty="0" smtClean="0"/>
              <a:t> &gt; $fichero</a:t>
            </a:r>
          </a:p>
          <a:p>
            <a:pPr marL="0" indent="0">
              <a:lnSpc>
                <a:spcPct val="120000"/>
              </a:lnSpc>
              <a:spcBef>
                <a:spcPts val="0"/>
              </a:spcBef>
              <a:buNone/>
            </a:pPr>
            <a:r>
              <a:rPr lang="es-ES" b="1" dirty="0" err="1" smtClean="0"/>
              <a:t>select</a:t>
            </a:r>
            <a:r>
              <a:rPr lang="es-ES" b="1" dirty="0" smtClean="0"/>
              <a:t> opciones in listar editar salir</a:t>
            </a:r>
          </a:p>
          <a:p>
            <a:pPr marL="0" indent="0">
              <a:lnSpc>
                <a:spcPct val="120000"/>
              </a:lnSpc>
              <a:spcBef>
                <a:spcPts val="0"/>
              </a:spcBef>
              <a:buNone/>
            </a:pPr>
            <a:r>
              <a:rPr lang="es-ES" b="1" dirty="0" smtClean="0"/>
              <a:t>do</a:t>
            </a:r>
          </a:p>
          <a:p>
            <a:pPr marL="0" indent="0">
              <a:lnSpc>
                <a:spcPct val="120000"/>
              </a:lnSpc>
              <a:spcBef>
                <a:spcPts val="0"/>
              </a:spcBef>
              <a:buNone/>
            </a:pPr>
            <a:r>
              <a:rPr lang="es-ES" b="1" dirty="0" smtClean="0"/>
              <a:t>case $opciones in</a:t>
            </a:r>
          </a:p>
          <a:p>
            <a:pPr marL="0" lvl="1" indent="0">
              <a:lnSpc>
                <a:spcPct val="120000"/>
              </a:lnSpc>
              <a:spcBef>
                <a:spcPts val="0"/>
              </a:spcBef>
              <a:buClr>
                <a:schemeClr val="accent2"/>
              </a:buClr>
              <a:buSzPct val="60000"/>
              <a:buNone/>
            </a:pPr>
            <a:r>
              <a:rPr lang="es-ES" sz="3000" b="1" dirty="0" smtClean="0"/>
              <a:t>listar)</a:t>
            </a:r>
          </a:p>
          <a:p>
            <a:pPr marL="0" lvl="1" indent="0">
              <a:lnSpc>
                <a:spcPct val="120000"/>
              </a:lnSpc>
              <a:spcBef>
                <a:spcPts val="0"/>
              </a:spcBef>
              <a:buClr>
                <a:schemeClr val="accent2"/>
              </a:buClr>
              <a:buSzPct val="60000"/>
              <a:buNone/>
            </a:pPr>
            <a:r>
              <a:rPr lang="es-ES" sz="3000" b="1" dirty="0" err="1" smtClean="0"/>
              <a:t>cat</a:t>
            </a:r>
            <a:r>
              <a:rPr lang="es-ES" sz="3000" b="1" dirty="0" smtClean="0"/>
              <a:t> $fichero</a:t>
            </a:r>
          </a:p>
          <a:p>
            <a:pPr marL="0" lvl="1" indent="0">
              <a:lnSpc>
                <a:spcPct val="120000"/>
              </a:lnSpc>
              <a:spcBef>
                <a:spcPts val="0"/>
              </a:spcBef>
              <a:buClr>
                <a:schemeClr val="accent2"/>
              </a:buClr>
              <a:buSzPct val="60000"/>
              <a:buNone/>
            </a:pPr>
            <a:r>
              <a:rPr lang="es-ES" sz="3000" b="1" dirty="0" smtClean="0"/>
              <a:t>;;</a:t>
            </a:r>
          </a:p>
          <a:p>
            <a:pPr marL="0" lvl="1" indent="0">
              <a:lnSpc>
                <a:spcPct val="120000"/>
              </a:lnSpc>
              <a:spcBef>
                <a:spcPts val="0"/>
              </a:spcBef>
              <a:buClr>
                <a:schemeClr val="accent2"/>
              </a:buClr>
              <a:buSzPct val="60000"/>
              <a:buNone/>
            </a:pPr>
            <a:r>
              <a:rPr lang="es-ES" sz="3000" b="1" dirty="0" smtClean="0"/>
              <a:t>editar)</a:t>
            </a:r>
          </a:p>
          <a:p>
            <a:pPr marL="0" lvl="1" indent="0">
              <a:lnSpc>
                <a:spcPct val="120000"/>
              </a:lnSpc>
              <a:spcBef>
                <a:spcPts val="0"/>
              </a:spcBef>
              <a:buClr>
                <a:schemeClr val="accent2"/>
              </a:buClr>
              <a:buSzPct val="60000"/>
              <a:buNone/>
            </a:pPr>
            <a:r>
              <a:rPr lang="es-ES" sz="3000" b="1" dirty="0" smtClean="0"/>
              <a:t># Podemos usar </a:t>
            </a:r>
            <a:r>
              <a:rPr lang="es-ES" sz="3000" b="1" dirty="0" err="1" smtClean="0"/>
              <a:t>tambien</a:t>
            </a:r>
            <a:r>
              <a:rPr lang="es-ES" sz="3000" b="1" dirty="0" smtClean="0"/>
              <a:t> </a:t>
            </a:r>
            <a:r>
              <a:rPr lang="es-ES" sz="3000" b="1" dirty="0" err="1" smtClean="0"/>
              <a:t>gedit</a:t>
            </a:r>
            <a:endParaRPr lang="es-ES" sz="3000" b="1" dirty="0" smtClean="0"/>
          </a:p>
          <a:p>
            <a:pPr marL="0" lvl="1" indent="0">
              <a:lnSpc>
                <a:spcPct val="120000"/>
              </a:lnSpc>
              <a:spcBef>
                <a:spcPts val="0"/>
              </a:spcBef>
              <a:buClr>
                <a:schemeClr val="accent2"/>
              </a:buClr>
              <a:buSzPct val="60000"/>
              <a:buNone/>
            </a:pPr>
            <a:r>
              <a:rPr lang="es-ES" sz="3000" b="1" dirty="0" smtClean="0"/>
              <a:t>vi </a:t>
            </a:r>
            <a:r>
              <a:rPr lang="es-ES" sz="3000" b="1" dirty="0" smtClean="0"/>
              <a:t>$</a:t>
            </a:r>
            <a:r>
              <a:rPr lang="es-ES" sz="3000" b="1" dirty="0" smtClean="0"/>
              <a:t>fichero</a:t>
            </a:r>
          </a:p>
          <a:p>
            <a:pPr marL="0" lvl="1" indent="0">
              <a:lnSpc>
                <a:spcPct val="120000"/>
              </a:lnSpc>
              <a:spcBef>
                <a:spcPts val="0"/>
              </a:spcBef>
              <a:buClr>
                <a:schemeClr val="accent2"/>
              </a:buClr>
              <a:buSzPct val="60000"/>
              <a:buNone/>
            </a:pPr>
            <a:r>
              <a:rPr lang="es-ES" sz="3000" b="1" smtClean="0"/>
              <a:t>;;</a:t>
            </a:r>
            <a:endParaRPr lang="es-ES" sz="3000" b="1" dirty="0" smtClean="0"/>
          </a:p>
          <a:p>
            <a:pPr marL="0" lvl="1" indent="0">
              <a:lnSpc>
                <a:spcPct val="120000"/>
              </a:lnSpc>
              <a:spcBef>
                <a:spcPts val="0"/>
              </a:spcBef>
              <a:buClr>
                <a:schemeClr val="accent2"/>
              </a:buClr>
              <a:buSzPct val="60000"/>
              <a:buNone/>
            </a:pPr>
            <a:r>
              <a:rPr lang="es-ES" sz="3000" b="1" dirty="0" smtClean="0"/>
              <a:t>salir)</a:t>
            </a:r>
          </a:p>
          <a:p>
            <a:pPr marL="0" lvl="1" indent="0">
              <a:lnSpc>
                <a:spcPct val="120000"/>
              </a:lnSpc>
              <a:spcBef>
                <a:spcPts val="0"/>
              </a:spcBef>
              <a:buClr>
                <a:schemeClr val="accent2"/>
              </a:buClr>
              <a:buSzPct val="60000"/>
              <a:buNone/>
            </a:pPr>
            <a:r>
              <a:rPr lang="es-ES" sz="3000" b="1" dirty="0" smtClean="0"/>
              <a:t>break</a:t>
            </a:r>
          </a:p>
          <a:p>
            <a:pPr marL="0" lvl="1" indent="0">
              <a:lnSpc>
                <a:spcPct val="120000"/>
              </a:lnSpc>
              <a:spcBef>
                <a:spcPts val="0"/>
              </a:spcBef>
              <a:buClr>
                <a:schemeClr val="accent2"/>
              </a:buClr>
              <a:buSzPct val="60000"/>
              <a:buNone/>
            </a:pPr>
            <a:r>
              <a:rPr lang="es-ES" sz="3000" b="1" dirty="0" smtClean="0"/>
              <a:t>;;</a:t>
            </a:r>
          </a:p>
          <a:p>
            <a:pPr marL="0" lvl="1" indent="0">
              <a:lnSpc>
                <a:spcPct val="120000"/>
              </a:lnSpc>
              <a:spcBef>
                <a:spcPts val="0"/>
              </a:spcBef>
              <a:buClr>
                <a:schemeClr val="accent2"/>
              </a:buClr>
              <a:buSzPct val="60000"/>
              <a:buNone/>
            </a:pPr>
            <a:r>
              <a:rPr lang="es-ES" sz="3000" b="1" dirty="0" err="1" smtClean="0"/>
              <a:t>esac</a:t>
            </a:r>
            <a:endParaRPr lang="es-ES" sz="3000" b="1" dirty="0" smtClean="0"/>
          </a:p>
          <a:p>
            <a:pPr marL="0" lvl="1" indent="0">
              <a:lnSpc>
                <a:spcPct val="120000"/>
              </a:lnSpc>
              <a:spcBef>
                <a:spcPts val="0"/>
              </a:spcBef>
              <a:buClr>
                <a:schemeClr val="accent2"/>
              </a:buClr>
              <a:buSzPct val="60000"/>
              <a:buNone/>
            </a:pPr>
            <a:r>
              <a:rPr lang="es-ES" sz="3000" b="1" dirty="0" smtClean="0"/>
              <a:t>done</a:t>
            </a:r>
            <a:endParaRPr lang="es-ES" sz="3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Iterativas</a:t>
            </a:r>
            <a:endParaRPr lang="es-ES" dirty="0"/>
          </a:p>
        </p:txBody>
      </p:sp>
      <p:sp>
        <p:nvSpPr>
          <p:cNvPr id="3" name="2 Marcador de contenido"/>
          <p:cNvSpPr>
            <a:spLocks noGrp="1"/>
          </p:cNvSpPr>
          <p:nvPr>
            <p:ph sz="quarter" idx="1"/>
          </p:nvPr>
        </p:nvSpPr>
        <p:spPr/>
        <p:txBody>
          <a:bodyPr>
            <a:normAutofit fontScale="92500" lnSpcReduction="20000"/>
          </a:bodyPr>
          <a:lstStyle/>
          <a:p>
            <a:pPr marL="0" indent="0">
              <a:buNone/>
            </a:pPr>
            <a:r>
              <a:rPr lang="es-ES" dirty="0" smtClean="0"/>
              <a:t>Los bucles (looping) son estructuras de programación muy útiles que permiten la repetición de una o más sentencias mientras sea cumpla una determinada condición.</a:t>
            </a:r>
          </a:p>
          <a:p>
            <a:pPr marL="0" indent="0">
              <a:buNone/>
            </a:pPr>
            <a:endParaRPr lang="es-ES" dirty="0" smtClean="0"/>
          </a:p>
          <a:p>
            <a:pPr marL="0" indent="0">
              <a:buNone/>
            </a:pPr>
            <a:r>
              <a:rPr lang="es-ES" dirty="0" smtClean="0"/>
              <a:t>Las construcciones iterativas permiten un ahorro considerable en líneas de código.</a:t>
            </a:r>
          </a:p>
          <a:p>
            <a:pPr marL="0" indent="0">
              <a:buNone/>
            </a:pPr>
            <a:endParaRPr lang="es-ES" dirty="0" smtClean="0"/>
          </a:p>
          <a:p>
            <a:pPr marL="0" indent="0">
              <a:buNone/>
            </a:pPr>
            <a:r>
              <a:rPr lang="es-ES" dirty="0" smtClean="0"/>
              <a:t>En Linux contamos preferentemente con:</a:t>
            </a:r>
          </a:p>
          <a:p>
            <a:pPr marL="0" indent="0">
              <a:buNone/>
            </a:pPr>
            <a:r>
              <a:rPr lang="es-ES" dirty="0" smtClean="0"/>
              <a:t>	</a:t>
            </a:r>
            <a:r>
              <a:rPr lang="es-ES" b="1" dirty="0" err="1" smtClean="0"/>
              <a:t>for</a:t>
            </a:r>
            <a:endParaRPr lang="es-ES" b="1" dirty="0" smtClean="0"/>
          </a:p>
          <a:p>
            <a:pPr marL="0" indent="0">
              <a:buNone/>
            </a:pPr>
            <a:r>
              <a:rPr lang="es-ES" b="1" dirty="0" smtClean="0"/>
              <a:t>	</a:t>
            </a:r>
            <a:r>
              <a:rPr lang="es-ES" b="1" dirty="0" err="1" smtClean="0"/>
              <a:t>while</a:t>
            </a:r>
            <a:endParaRPr lang="es-ES" b="1" dirty="0" smtClean="0"/>
          </a:p>
          <a:p>
            <a:pPr marL="0" indent="0">
              <a:buNone/>
            </a:pPr>
            <a:r>
              <a:rPr lang="es-ES" b="1" dirty="0" smtClean="0"/>
              <a:t>	</a:t>
            </a:r>
            <a:r>
              <a:rPr lang="es-ES" b="1" dirty="0" err="1" smtClean="0"/>
              <a:t>until</a:t>
            </a:r>
            <a:endParaRPr lang="es-E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Iterativas</a:t>
            </a:r>
            <a:endParaRPr lang="es-ES" dirty="0"/>
          </a:p>
        </p:txBody>
      </p:sp>
      <p:sp>
        <p:nvSpPr>
          <p:cNvPr id="3" name="2 Marcador de contenido"/>
          <p:cNvSpPr>
            <a:spLocks noGrp="1"/>
          </p:cNvSpPr>
          <p:nvPr>
            <p:ph sz="quarter" idx="1"/>
          </p:nvPr>
        </p:nvSpPr>
        <p:spPr/>
        <p:txBody>
          <a:bodyPr>
            <a:normAutofit fontScale="77500" lnSpcReduction="20000"/>
          </a:bodyPr>
          <a:lstStyle/>
          <a:p>
            <a:pPr marL="0" indent="0">
              <a:buNone/>
            </a:pPr>
            <a:r>
              <a:rPr lang="es-ES" b="1" dirty="0" smtClean="0"/>
              <a:t>Construcción </a:t>
            </a:r>
            <a:r>
              <a:rPr lang="es-ES" b="1" i="1" dirty="0" err="1" smtClean="0"/>
              <a:t>while</a:t>
            </a:r>
            <a:endParaRPr lang="es-ES" b="1" i="1" dirty="0" smtClean="0"/>
          </a:p>
          <a:p>
            <a:pPr marL="0" indent="0">
              <a:buNone/>
            </a:pPr>
            <a:endParaRPr lang="es-ES" b="1" dirty="0" smtClean="0"/>
          </a:p>
          <a:p>
            <a:pPr marL="0" indent="0">
              <a:buNone/>
            </a:pPr>
            <a:r>
              <a:rPr lang="es-ES" dirty="0" smtClean="0"/>
              <a:t>En la sentencia </a:t>
            </a:r>
            <a:r>
              <a:rPr lang="es-ES" b="1" dirty="0" err="1" smtClean="0"/>
              <a:t>while</a:t>
            </a:r>
            <a:r>
              <a:rPr lang="es-ES" dirty="0" smtClean="0"/>
              <a:t>, las instrucciones dentro del bucle se repetirán mientras la condición se cumpla. Una vez la condición sea falsa, el programa continúa después del ciclo.</a:t>
            </a:r>
          </a:p>
          <a:p>
            <a:pPr>
              <a:buNone/>
            </a:pPr>
            <a:endParaRPr lang="es-ES" dirty="0" smtClean="0"/>
          </a:p>
          <a:p>
            <a:pPr>
              <a:buNone/>
            </a:pPr>
            <a:r>
              <a:rPr lang="es-ES" dirty="0" smtClean="0"/>
              <a:t>La sintaxis es la siguiente:</a:t>
            </a:r>
          </a:p>
          <a:p>
            <a:pPr>
              <a:buNone/>
            </a:pPr>
            <a:r>
              <a:rPr lang="es-ES" dirty="0" smtClean="0"/>
              <a:t>	</a:t>
            </a:r>
            <a:r>
              <a:rPr lang="es-ES" b="1" dirty="0" err="1" smtClean="0"/>
              <a:t>while</a:t>
            </a:r>
            <a:r>
              <a:rPr lang="es-ES" b="1" dirty="0" smtClean="0"/>
              <a:t> condición</a:t>
            </a:r>
          </a:p>
          <a:p>
            <a:pPr>
              <a:buNone/>
            </a:pPr>
            <a:r>
              <a:rPr lang="es-ES" b="1" dirty="0" smtClean="0"/>
              <a:t>	do</a:t>
            </a:r>
          </a:p>
          <a:p>
            <a:pPr>
              <a:buNone/>
            </a:pPr>
            <a:r>
              <a:rPr lang="es-ES" b="1" dirty="0" smtClean="0"/>
              <a:t>		Instrucción1</a:t>
            </a:r>
          </a:p>
          <a:p>
            <a:pPr>
              <a:buNone/>
            </a:pPr>
            <a:r>
              <a:rPr lang="es-ES" b="1" dirty="0" smtClean="0"/>
              <a:t>		Instrucción2</a:t>
            </a:r>
          </a:p>
          <a:p>
            <a:pPr>
              <a:buNone/>
            </a:pPr>
            <a:r>
              <a:rPr lang="es-ES" b="1" dirty="0" smtClean="0"/>
              <a:t>		...</a:t>
            </a:r>
          </a:p>
          <a:p>
            <a:pPr>
              <a:buNone/>
            </a:pPr>
            <a:r>
              <a:rPr lang="es-ES" b="1" dirty="0" smtClean="0"/>
              <a:t>	done</a:t>
            </a:r>
            <a:endParaRPr lang="es-E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Iterativas</a:t>
            </a:r>
            <a:endParaRPr lang="es-ES" dirty="0"/>
          </a:p>
        </p:txBody>
      </p:sp>
      <p:sp>
        <p:nvSpPr>
          <p:cNvPr id="3" name="2 Marcador de contenido"/>
          <p:cNvSpPr>
            <a:spLocks noGrp="1"/>
          </p:cNvSpPr>
          <p:nvPr>
            <p:ph sz="quarter" idx="1"/>
          </p:nvPr>
        </p:nvSpPr>
        <p:spPr>
          <a:xfrm>
            <a:off x="612648" y="1600200"/>
            <a:ext cx="8317070" cy="4900634"/>
          </a:xfrm>
        </p:spPr>
        <p:txBody>
          <a:bodyPr>
            <a:normAutofit fontScale="47500" lnSpcReduction="20000"/>
          </a:bodyPr>
          <a:lstStyle/>
          <a:p>
            <a:pPr marL="0" indent="0">
              <a:buNone/>
            </a:pPr>
            <a:r>
              <a:rPr lang="es-ES" b="1" dirty="0" smtClean="0"/>
              <a:t>Construcción </a:t>
            </a:r>
            <a:r>
              <a:rPr lang="es-ES" b="1" i="1" dirty="0" err="1" smtClean="0"/>
              <a:t>while</a:t>
            </a:r>
            <a:endParaRPr lang="es-ES" b="1" i="1" dirty="0" smtClean="0"/>
          </a:p>
          <a:p>
            <a:pPr marL="0" indent="0">
              <a:buNone/>
            </a:pPr>
            <a:endParaRPr lang="es-ES" b="1" dirty="0" smtClean="0"/>
          </a:p>
          <a:p>
            <a:pPr marL="0" indent="0">
              <a:buNone/>
            </a:pPr>
            <a:r>
              <a:rPr lang="es-ES" dirty="0" smtClean="0"/>
              <a:t>Veamos algunos sencillos ejemplos. El primer ejemplo consiste en mostrar la tabla de multiplicar de un determinado número que pedimos por pantalla.</a:t>
            </a:r>
          </a:p>
          <a:p>
            <a:pPr marL="0" indent="0">
              <a:buNone/>
            </a:pPr>
            <a:endParaRPr lang="es-ES" b="1" dirty="0" smtClean="0"/>
          </a:p>
          <a:p>
            <a:pPr>
              <a:buNone/>
            </a:pPr>
            <a:r>
              <a:rPr lang="es-ES" b="1" dirty="0" smtClean="0"/>
              <a:t>$ vi ejemplo13</a:t>
            </a:r>
          </a:p>
          <a:p>
            <a:pPr>
              <a:buNone/>
            </a:pPr>
            <a:r>
              <a:rPr lang="es-ES" b="1" dirty="0" smtClean="0"/>
              <a:t># Tabla de multiplicar de un determinado número</a:t>
            </a:r>
          </a:p>
          <a:p>
            <a:pPr>
              <a:buNone/>
            </a:pPr>
            <a:r>
              <a:rPr lang="es-ES" b="1" dirty="0" smtClean="0"/>
              <a:t>echo “ Muestra la tabla de multiplicar del número : “</a:t>
            </a:r>
          </a:p>
          <a:p>
            <a:pPr>
              <a:buNone/>
            </a:pPr>
            <a:r>
              <a:rPr lang="es-ES" b="1" dirty="0" err="1" smtClean="0"/>
              <a:t>read</a:t>
            </a:r>
            <a:r>
              <a:rPr lang="es-ES" b="1" dirty="0" smtClean="0"/>
              <a:t> </a:t>
            </a:r>
            <a:r>
              <a:rPr lang="es-ES" b="1" dirty="0" err="1" smtClean="0"/>
              <a:t>num</a:t>
            </a:r>
            <a:endParaRPr lang="es-ES" b="1" dirty="0" smtClean="0"/>
          </a:p>
          <a:p>
            <a:pPr>
              <a:buNone/>
            </a:pPr>
            <a:r>
              <a:rPr lang="es-ES" b="1" dirty="0" smtClean="0"/>
              <a:t>i=1</a:t>
            </a:r>
          </a:p>
          <a:p>
            <a:pPr>
              <a:buNone/>
            </a:pPr>
            <a:r>
              <a:rPr lang="pt-BR" b="1" dirty="0" err="1" smtClean="0"/>
              <a:t>if</a:t>
            </a:r>
            <a:r>
              <a:rPr lang="pt-BR" b="1" dirty="0" smtClean="0"/>
              <a:t> [ $num -</a:t>
            </a:r>
            <a:r>
              <a:rPr lang="pt-BR" b="1" dirty="0" err="1" smtClean="0"/>
              <a:t>lt</a:t>
            </a:r>
            <a:r>
              <a:rPr lang="pt-BR" b="1" dirty="0" smtClean="0"/>
              <a:t> 1 ] |</a:t>
            </a:r>
            <a:r>
              <a:rPr lang="pt-BR" b="1" dirty="0" err="1" smtClean="0"/>
              <a:t>|</a:t>
            </a:r>
            <a:r>
              <a:rPr lang="pt-BR" b="1" dirty="0" smtClean="0"/>
              <a:t> [ $num -</a:t>
            </a:r>
            <a:r>
              <a:rPr lang="pt-BR" b="1" dirty="0" err="1" smtClean="0"/>
              <a:t>gt</a:t>
            </a:r>
            <a:r>
              <a:rPr lang="pt-BR" b="1" dirty="0" smtClean="0"/>
              <a:t> 10 ]</a:t>
            </a:r>
          </a:p>
          <a:p>
            <a:pPr>
              <a:buNone/>
            </a:pPr>
            <a:r>
              <a:rPr lang="es-ES" b="1" dirty="0" smtClean="0"/>
              <a:t>echo “ Solo números entre 1 y 10, </a:t>
            </a:r>
            <a:r>
              <a:rPr lang="es-ES" b="1" dirty="0" err="1" smtClean="0"/>
              <a:t>byes</a:t>
            </a:r>
            <a:r>
              <a:rPr lang="es-ES" b="1" dirty="0" smtClean="0"/>
              <a:t> ” ; </a:t>
            </a:r>
            <a:r>
              <a:rPr lang="es-ES" b="1" dirty="0" err="1" smtClean="0"/>
              <a:t>exit</a:t>
            </a:r>
            <a:r>
              <a:rPr lang="es-ES" b="1" dirty="0" smtClean="0"/>
              <a:t> 0</a:t>
            </a:r>
          </a:p>
          <a:p>
            <a:pPr>
              <a:buNone/>
            </a:pPr>
            <a:r>
              <a:rPr lang="es-ES" b="1" dirty="0" err="1" smtClean="0"/>
              <a:t>while</a:t>
            </a:r>
            <a:r>
              <a:rPr lang="es-ES" b="1" dirty="0" smtClean="0"/>
              <a:t> [ $i -le 10 ]</a:t>
            </a:r>
          </a:p>
          <a:p>
            <a:pPr>
              <a:buNone/>
            </a:pPr>
            <a:r>
              <a:rPr lang="es-ES" b="1" dirty="0" smtClean="0"/>
              <a:t>do</a:t>
            </a:r>
          </a:p>
          <a:p>
            <a:pPr>
              <a:buNone/>
            </a:pPr>
            <a:r>
              <a:rPr lang="pt-BR" b="1" dirty="0" smtClean="0"/>
              <a:t>	</a:t>
            </a:r>
            <a:r>
              <a:rPr lang="pt-BR" b="1" dirty="0" err="1" smtClean="0"/>
              <a:t>echo</a:t>
            </a:r>
            <a:r>
              <a:rPr lang="pt-BR" b="1" dirty="0" smtClean="0"/>
              <a:t> “ $n * $i = </a:t>
            </a:r>
            <a:r>
              <a:rPr lang="pt-BR" b="1" dirty="0" err="1" smtClean="0"/>
              <a:t>`expr</a:t>
            </a:r>
            <a:r>
              <a:rPr lang="pt-BR" b="1" dirty="0" smtClean="0"/>
              <a:t> $num \* $i` “</a:t>
            </a:r>
          </a:p>
          <a:p>
            <a:pPr>
              <a:buNone/>
            </a:pPr>
            <a:r>
              <a:rPr lang="es-ES" b="1" dirty="0" smtClean="0"/>
              <a:t>	i=`</a:t>
            </a:r>
            <a:r>
              <a:rPr lang="es-ES" b="1" dirty="0" err="1" smtClean="0"/>
              <a:t>expr</a:t>
            </a:r>
            <a:r>
              <a:rPr lang="es-ES" b="1" dirty="0" smtClean="0"/>
              <a:t> $i + 1`</a:t>
            </a:r>
          </a:p>
          <a:p>
            <a:pPr>
              <a:buNone/>
            </a:pPr>
            <a:r>
              <a:rPr lang="es-ES" b="1" dirty="0" smtClean="0"/>
              <a:t>done</a:t>
            </a:r>
          </a:p>
          <a:p>
            <a:pPr>
              <a:buNone/>
            </a:pPr>
            <a:r>
              <a:rPr lang="es-ES" b="1" dirty="0" smtClean="0"/>
              <a:t># la barra “\” es necesaria en una operación aritmética dentro de un echo</a:t>
            </a:r>
            <a:endParaRPr lang="es-E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Iterativas</a:t>
            </a:r>
            <a:endParaRPr lang="es-ES" dirty="0"/>
          </a:p>
        </p:txBody>
      </p:sp>
      <p:sp>
        <p:nvSpPr>
          <p:cNvPr id="3" name="2 Marcador de contenido"/>
          <p:cNvSpPr>
            <a:spLocks noGrp="1"/>
          </p:cNvSpPr>
          <p:nvPr>
            <p:ph sz="quarter" idx="1"/>
          </p:nvPr>
        </p:nvSpPr>
        <p:spPr>
          <a:xfrm>
            <a:off x="612648" y="1600200"/>
            <a:ext cx="8317070" cy="4900634"/>
          </a:xfrm>
        </p:spPr>
        <p:txBody>
          <a:bodyPr>
            <a:normAutofit fontScale="77500" lnSpcReduction="20000"/>
          </a:bodyPr>
          <a:lstStyle/>
          <a:p>
            <a:pPr marL="0" indent="0">
              <a:buNone/>
            </a:pPr>
            <a:r>
              <a:rPr lang="es-ES" b="1" dirty="0" smtClean="0"/>
              <a:t>Construcción </a:t>
            </a:r>
            <a:r>
              <a:rPr lang="es-ES" b="1" i="1" dirty="0" err="1" smtClean="0"/>
              <a:t>while</a:t>
            </a:r>
            <a:endParaRPr lang="es-ES" b="1" i="1" dirty="0" smtClean="0"/>
          </a:p>
          <a:p>
            <a:pPr marL="0" indent="0">
              <a:buNone/>
            </a:pPr>
            <a:endParaRPr lang="es-ES" b="1" dirty="0" smtClean="0"/>
          </a:p>
          <a:p>
            <a:pPr marL="0" indent="0">
              <a:buNone/>
            </a:pPr>
            <a:r>
              <a:rPr lang="es-ES" dirty="0" smtClean="0"/>
              <a:t>El siguiente ejemplo muestra si el usuario que se pasa como parámetro está conectado al sistema. Dicho control lo realiza cada 60 segundos. Como podemos observar el bucle es infinito.</a:t>
            </a:r>
          </a:p>
          <a:p>
            <a:pPr marL="0" indent="0">
              <a:buNone/>
            </a:pPr>
            <a:endParaRPr lang="es-ES" b="1" dirty="0" smtClean="0"/>
          </a:p>
          <a:p>
            <a:pPr>
              <a:buNone/>
            </a:pPr>
            <a:r>
              <a:rPr lang="es-ES" b="1" dirty="0" smtClean="0"/>
              <a:t>$ vi ejemplo14</a:t>
            </a:r>
          </a:p>
          <a:p>
            <a:pPr>
              <a:buNone/>
            </a:pPr>
            <a:r>
              <a:rPr lang="es-ES" b="1" dirty="0" smtClean="0"/>
              <a:t># cada 60 segundos controlamos si el nombre de usuario</a:t>
            </a:r>
          </a:p>
          <a:p>
            <a:pPr>
              <a:buNone/>
            </a:pPr>
            <a:r>
              <a:rPr lang="es-ES" b="1" dirty="0" smtClean="0"/>
              <a:t># el nombre se pasa como parámetro</a:t>
            </a:r>
          </a:p>
          <a:p>
            <a:pPr>
              <a:buNone/>
            </a:pPr>
            <a:r>
              <a:rPr lang="es-ES" b="1" dirty="0" err="1" smtClean="0"/>
              <a:t>while</a:t>
            </a:r>
            <a:r>
              <a:rPr lang="es-ES" b="1" dirty="0" smtClean="0"/>
              <a:t> </a:t>
            </a:r>
            <a:r>
              <a:rPr lang="es-ES" b="1" dirty="0" err="1" smtClean="0"/>
              <a:t>sleep</a:t>
            </a:r>
            <a:r>
              <a:rPr lang="es-ES" b="1" dirty="0" smtClean="0"/>
              <a:t> 60</a:t>
            </a:r>
          </a:p>
          <a:p>
            <a:pPr>
              <a:buNone/>
            </a:pPr>
            <a:r>
              <a:rPr lang="es-ES" b="1" dirty="0" smtClean="0"/>
              <a:t>do</a:t>
            </a:r>
          </a:p>
          <a:p>
            <a:pPr>
              <a:buNone/>
            </a:pPr>
            <a:r>
              <a:rPr lang="es-ES" b="1" dirty="0" smtClean="0"/>
              <a:t>	</a:t>
            </a:r>
            <a:r>
              <a:rPr lang="es-ES" b="1" dirty="0" err="1" smtClean="0"/>
              <a:t>who</a:t>
            </a:r>
            <a:r>
              <a:rPr lang="es-ES" b="1" dirty="0" smtClean="0"/>
              <a:t> | grep $1</a:t>
            </a:r>
          </a:p>
          <a:p>
            <a:pPr>
              <a:buNone/>
            </a:pPr>
            <a:r>
              <a:rPr lang="es-ES" b="1" dirty="0" smtClean="0"/>
              <a:t>done</a:t>
            </a:r>
            <a:endParaRPr lang="es-E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Iterativas</a:t>
            </a:r>
            <a:endParaRPr lang="es-ES" dirty="0"/>
          </a:p>
        </p:txBody>
      </p:sp>
      <p:sp>
        <p:nvSpPr>
          <p:cNvPr id="3" name="2 Marcador de contenido"/>
          <p:cNvSpPr>
            <a:spLocks noGrp="1"/>
          </p:cNvSpPr>
          <p:nvPr>
            <p:ph sz="quarter" idx="1"/>
          </p:nvPr>
        </p:nvSpPr>
        <p:spPr>
          <a:xfrm>
            <a:off x="612648" y="1600200"/>
            <a:ext cx="8317070" cy="4900634"/>
          </a:xfrm>
        </p:spPr>
        <p:txBody>
          <a:bodyPr>
            <a:normAutofit fontScale="77500" lnSpcReduction="20000"/>
          </a:bodyPr>
          <a:lstStyle/>
          <a:p>
            <a:pPr marL="0" indent="0">
              <a:buNone/>
            </a:pPr>
            <a:r>
              <a:rPr lang="es-ES" b="1" dirty="0" smtClean="0"/>
              <a:t>Construcción </a:t>
            </a:r>
            <a:r>
              <a:rPr lang="es-ES" b="1" i="1" dirty="0" err="1" smtClean="0"/>
              <a:t>while</a:t>
            </a:r>
            <a:endParaRPr lang="es-ES" b="1" i="1" dirty="0" smtClean="0"/>
          </a:p>
          <a:p>
            <a:pPr marL="0" indent="0">
              <a:buNone/>
            </a:pPr>
            <a:endParaRPr lang="es-ES" b="1" dirty="0" smtClean="0"/>
          </a:p>
          <a:p>
            <a:pPr marL="0" indent="0">
              <a:buNone/>
            </a:pPr>
            <a:r>
              <a:rPr lang="es-ES" dirty="0" smtClean="0"/>
              <a:t>Para ejecutar el script realizamos la siguiente orden (suponemos que el nombre de usuario a controla se llama pepe.</a:t>
            </a:r>
          </a:p>
          <a:p>
            <a:pPr marL="0" indent="0">
              <a:buNone/>
            </a:pPr>
            <a:endParaRPr lang="es-ES" dirty="0" smtClean="0"/>
          </a:p>
          <a:p>
            <a:pPr marL="0" indent="0">
              <a:buNone/>
            </a:pPr>
            <a:r>
              <a:rPr lang="es-ES" b="1" dirty="0" smtClean="0"/>
              <a:t>$./ejemplo14 pepe</a:t>
            </a:r>
          </a:p>
          <a:p>
            <a:pPr marL="0" indent="0">
              <a:buNone/>
            </a:pPr>
            <a:endParaRPr lang="es-ES" b="1" dirty="0" smtClean="0"/>
          </a:p>
          <a:p>
            <a:pPr marL="0" indent="0">
              <a:buNone/>
            </a:pPr>
            <a:r>
              <a:rPr lang="es-ES" dirty="0" smtClean="0"/>
              <a:t>Para detener la ejecución del script anterior simplemente pulsamos la combinación de teclas CTRL+C.</a:t>
            </a:r>
          </a:p>
          <a:p>
            <a:pPr marL="0" indent="0">
              <a:buNone/>
            </a:pPr>
            <a:endParaRPr lang="es-ES" dirty="0" smtClean="0"/>
          </a:p>
          <a:p>
            <a:pPr marL="0" indent="0">
              <a:buNone/>
            </a:pPr>
            <a:r>
              <a:rPr lang="es-ES" dirty="0" smtClean="0"/>
              <a:t>Nótese que en la secuencia condicional “</a:t>
            </a:r>
            <a:r>
              <a:rPr lang="es-ES" b="1" dirty="0" err="1" smtClean="0"/>
              <a:t>sleep</a:t>
            </a:r>
            <a:r>
              <a:rPr lang="es-ES" b="1" dirty="0" smtClean="0"/>
              <a:t> 60</a:t>
            </a:r>
            <a:r>
              <a:rPr lang="es-ES" dirty="0" smtClean="0"/>
              <a:t>” no se han añadido los corchetes. En los casos en los que en dicha secuencia formen parte comandos del sistema operativo no se hacen necesarios en la codificación del script.</a:t>
            </a:r>
            <a:endParaRPr lang="es-E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Iterativas</a:t>
            </a:r>
            <a:endParaRPr lang="es-ES" dirty="0"/>
          </a:p>
        </p:txBody>
      </p:sp>
      <p:sp>
        <p:nvSpPr>
          <p:cNvPr id="3" name="2 Marcador de contenido"/>
          <p:cNvSpPr>
            <a:spLocks noGrp="1"/>
          </p:cNvSpPr>
          <p:nvPr>
            <p:ph sz="quarter" idx="1"/>
          </p:nvPr>
        </p:nvSpPr>
        <p:spPr>
          <a:xfrm>
            <a:off x="612648" y="1600200"/>
            <a:ext cx="8317070" cy="4900634"/>
          </a:xfrm>
        </p:spPr>
        <p:txBody>
          <a:bodyPr>
            <a:normAutofit fontScale="92500" lnSpcReduction="20000"/>
          </a:bodyPr>
          <a:lstStyle/>
          <a:p>
            <a:pPr marL="0" indent="0">
              <a:buNone/>
            </a:pPr>
            <a:r>
              <a:rPr lang="es-ES" b="1" dirty="0" smtClean="0"/>
              <a:t>Construcción </a:t>
            </a:r>
            <a:r>
              <a:rPr lang="es-ES" b="1" i="1" dirty="0" err="1" smtClean="0"/>
              <a:t>until</a:t>
            </a:r>
            <a:endParaRPr lang="es-ES" b="1" i="1" dirty="0" smtClean="0"/>
          </a:p>
          <a:p>
            <a:pPr marL="0" indent="0">
              <a:buNone/>
            </a:pPr>
            <a:endParaRPr lang="es-ES" b="1" dirty="0" smtClean="0"/>
          </a:p>
          <a:p>
            <a:pPr marL="0" indent="0">
              <a:buNone/>
            </a:pPr>
            <a:r>
              <a:rPr lang="es-ES" dirty="0" smtClean="0"/>
              <a:t>Podemos modificar el script anterior utilizando la construcción </a:t>
            </a:r>
            <a:r>
              <a:rPr lang="es-ES" b="1" dirty="0" err="1" smtClean="0"/>
              <a:t>until</a:t>
            </a:r>
            <a:r>
              <a:rPr lang="es-ES" dirty="0" smtClean="0"/>
              <a:t>. Su sintaxis:</a:t>
            </a:r>
          </a:p>
          <a:p>
            <a:pPr marL="0" indent="0">
              <a:buNone/>
            </a:pPr>
            <a:endParaRPr lang="es-ES" dirty="0" smtClean="0"/>
          </a:p>
          <a:p>
            <a:pPr>
              <a:buNone/>
            </a:pPr>
            <a:r>
              <a:rPr lang="es-ES" b="1" dirty="0" err="1" smtClean="0"/>
              <a:t>until</a:t>
            </a:r>
            <a:r>
              <a:rPr lang="es-ES" b="1" dirty="0" smtClean="0"/>
              <a:t> condición</a:t>
            </a:r>
          </a:p>
          <a:p>
            <a:pPr>
              <a:buNone/>
            </a:pPr>
            <a:r>
              <a:rPr lang="es-ES" b="1" dirty="0" smtClean="0"/>
              <a:t>do</a:t>
            </a:r>
          </a:p>
          <a:p>
            <a:pPr>
              <a:buNone/>
            </a:pPr>
            <a:r>
              <a:rPr lang="es-ES" b="1" dirty="0" smtClean="0"/>
              <a:t>	instrucción1</a:t>
            </a:r>
          </a:p>
          <a:p>
            <a:pPr>
              <a:buNone/>
            </a:pPr>
            <a:r>
              <a:rPr lang="es-ES" b="1" dirty="0" smtClean="0"/>
              <a:t>	instrucción2</a:t>
            </a:r>
          </a:p>
          <a:p>
            <a:pPr>
              <a:buNone/>
            </a:pPr>
            <a:r>
              <a:rPr lang="es-ES" b="1" dirty="0" smtClean="0"/>
              <a:t>	...</a:t>
            </a:r>
          </a:p>
          <a:p>
            <a:pPr>
              <a:buNone/>
            </a:pPr>
            <a:r>
              <a:rPr lang="es-ES" b="1" dirty="0" smtClean="0"/>
              <a:t>done</a:t>
            </a:r>
            <a:endParaRPr lang="es-E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Iterativas</a:t>
            </a:r>
            <a:endParaRPr lang="es-ES" dirty="0"/>
          </a:p>
        </p:txBody>
      </p:sp>
      <p:sp>
        <p:nvSpPr>
          <p:cNvPr id="3" name="2 Marcador de contenido"/>
          <p:cNvSpPr>
            <a:spLocks noGrp="1"/>
          </p:cNvSpPr>
          <p:nvPr>
            <p:ph sz="quarter" idx="1"/>
          </p:nvPr>
        </p:nvSpPr>
        <p:spPr>
          <a:xfrm>
            <a:off x="612648" y="1600200"/>
            <a:ext cx="8317070" cy="4900634"/>
          </a:xfrm>
        </p:spPr>
        <p:txBody>
          <a:bodyPr>
            <a:normAutofit fontScale="70000" lnSpcReduction="20000"/>
          </a:bodyPr>
          <a:lstStyle/>
          <a:p>
            <a:pPr marL="0" indent="0">
              <a:buNone/>
            </a:pPr>
            <a:r>
              <a:rPr lang="es-ES" b="1" dirty="0" smtClean="0"/>
              <a:t>Construcción </a:t>
            </a:r>
            <a:r>
              <a:rPr lang="es-ES" b="1" i="1" dirty="0" err="1" smtClean="0"/>
              <a:t>until</a:t>
            </a:r>
            <a:endParaRPr lang="es-ES" b="1" i="1" dirty="0" smtClean="0"/>
          </a:p>
          <a:p>
            <a:pPr marL="0" indent="0">
              <a:buNone/>
            </a:pPr>
            <a:endParaRPr lang="es-ES" b="1" dirty="0" smtClean="0"/>
          </a:p>
          <a:p>
            <a:pPr marL="0" indent="0">
              <a:buNone/>
            </a:pPr>
            <a:r>
              <a:rPr lang="es-ES" dirty="0" smtClean="0"/>
              <a:t>Su diferencia con respecto a </a:t>
            </a:r>
            <a:r>
              <a:rPr lang="es-ES" b="1" dirty="0" err="1" smtClean="0"/>
              <a:t>while</a:t>
            </a:r>
            <a:r>
              <a:rPr lang="es-ES" dirty="0" smtClean="0"/>
              <a:t> radica en que </a:t>
            </a:r>
            <a:r>
              <a:rPr lang="es-ES" b="1" dirty="0" err="1" smtClean="0"/>
              <a:t>until</a:t>
            </a:r>
            <a:r>
              <a:rPr lang="es-ES" dirty="0" smtClean="0"/>
              <a:t> finaliza la secuencia iterativa en el momento en que la condición pasa ser </a:t>
            </a:r>
            <a:r>
              <a:rPr lang="es-ES" b="1" dirty="0" smtClean="0"/>
              <a:t>false</a:t>
            </a:r>
            <a:r>
              <a:rPr lang="es-ES" dirty="0" smtClean="0"/>
              <a:t>, es decir, no se cumpla. </a:t>
            </a:r>
          </a:p>
          <a:p>
            <a:pPr marL="0" indent="0">
              <a:buNone/>
            </a:pPr>
            <a:endParaRPr lang="es-ES" dirty="0" smtClean="0"/>
          </a:p>
          <a:p>
            <a:pPr marL="0" indent="0">
              <a:buNone/>
            </a:pPr>
            <a:r>
              <a:rPr lang="es-ES" dirty="0" smtClean="0"/>
              <a:t>Primero le preguntamos al sistema si esta conectado el usuario cuyo nombre pasamos como parámetro. En caso afirmativo, el script finaliza su ejecución, en otro caso esperaría 60 segundos tras los cuales volveríamos a cuestionar la conexión o no del usuario.</a:t>
            </a:r>
          </a:p>
          <a:p>
            <a:pPr marL="0" indent="0">
              <a:buNone/>
            </a:pPr>
            <a:endParaRPr lang="es-ES" dirty="0" smtClean="0"/>
          </a:p>
          <a:p>
            <a:pPr marL="0" indent="0">
              <a:buNone/>
            </a:pPr>
            <a:r>
              <a:rPr lang="es-ES" b="1" dirty="0" smtClean="0"/>
              <a:t>$vi ejemplo15</a:t>
            </a:r>
          </a:p>
          <a:p>
            <a:pPr marL="0" indent="0">
              <a:buNone/>
            </a:pPr>
            <a:r>
              <a:rPr lang="es-ES" b="1" dirty="0" err="1" smtClean="0"/>
              <a:t>until</a:t>
            </a:r>
            <a:r>
              <a:rPr lang="es-ES" b="1" dirty="0" smtClean="0"/>
              <a:t> </a:t>
            </a:r>
            <a:r>
              <a:rPr lang="es-ES" b="1" dirty="0" err="1" smtClean="0"/>
              <a:t>who</a:t>
            </a:r>
            <a:r>
              <a:rPr lang="es-ES" b="1" dirty="0" smtClean="0"/>
              <a:t> | grep $1</a:t>
            </a:r>
          </a:p>
          <a:p>
            <a:pPr marL="0" indent="0">
              <a:buNone/>
            </a:pPr>
            <a:r>
              <a:rPr lang="es-ES" b="1" dirty="0" smtClean="0"/>
              <a:t>do</a:t>
            </a:r>
          </a:p>
          <a:p>
            <a:pPr marL="0" indent="0">
              <a:buNone/>
            </a:pPr>
            <a:r>
              <a:rPr lang="es-ES" b="1" dirty="0" smtClean="0"/>
              <a:t>	</a:t>
            </a:r>
            <a:r>
              <a:rPr lang="es-ES" b="1" dirty="0" err="1" smtClean="0"/>
              <a:t>sleep</a:t>
            </a:r>
            <a:r>
              <a:rPr lang="es-ES" b="1" dirty="0" smtClean="0"/>
              <a:t> 60</a:t>
            </a:r>
          </a:p>
          <a:p>
            <a:pPr marL="0" indent="0">
              <a:buNone/>
            </a:pPr>
            <a:r>
              <a:rPr lang="es-ES" b="1" dirty="0" smtClean="0"/>
              <a:t>done</a:t>
            </a:r>
            <a:endParaRPr lang="es-E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Expresiones Iterativas</a:t>
            </a:r>
            <a:endParaRPr lang="es-ES" dirty="0"/>
          </a:p>
        </p:txBody>
      </p:sp>
      <p:sp>
        <p:nvSpPr>
          <p:cNvPr id="3" name="2 Marcador de contenido"/>
          <p:cNvSpPr>
            <a:spLocks noGrp="1"/>
          </p:cNvSpPr>
          <p:nvPr>
            <p:ph sz="quarter" idx="1"/>
          </p:nvPr>
        </p:nvSpPr>
        <p:spPr>
          <a:xfrm>
            <a:off x="612648" y="1600200"/>
            <a:ext cx="8317070" cy="4900634"/>
          </a:xfrm>
        </p:spPr>
        <p:txBody>
          <a:bodyPr>
            <a:normAutofit fontScale="40000" lnSpcReduction="20000"/>
          </a:bodyPr>
          <a:lstStyle/>
          <a:p>
            <a:pPr marL="0" indent="0">
              <a:buNone/>
            </a:pPr>
            <a:r>
              <a:rPr lang="es-ES" b="1" dirty="0" smtClean="0"/>
              <a:t>Construcción </a:t>
            </a:r>
            <a:r>
              <a:rPr lang="es-ES" b="1" i="1" dirty="0" err="1" smtClean="0"/>
              <a:t>until</a:t>
            </a:r>
            <a:endParaRPr lang="es-ES" b="1" i="1" dirty="0" smtClean="0"/>
          </a:p>
          <a:p>
            <a:pPr marL="0" indent="0">
              <a:buNone/>
            </a:pPr>
            <a:endParaRPr lang="es-ES" b="1" dirty="0" smtClean="0"/>
          </a:p>
          <a:p>
            <a:pPr marL="0" indent="0">
              <a:buNone/>
            </a:pPr>
            <a:r>
              <a:rPr lang="es-ES" dirty="0" smtClean="0"/>
              <a:t>Para finalizar realizamos un script en el que se llevará a cabo la creación de un fichero solo en el </a:t>
            </a:r>
            <a:r>
              <a:rPr lang="es-ES" dirty="0" err="1" smtClean="0"/>
              <a:t>cso</a:t>
            </a:r>
            <a:r>
              <a:rPr lang="es-ES" dirty="0" smtClean="0"/>
              <a:t> de que este no existiese. El proceso se repite hasta que decidamos detener la ejecución mediante un menú.</a:t>
            </a:r>
          </a:p>
          <a:p>
            <a:pPr marL="0" indent="0">
              <a:buNone/>
            </a:pPr>
            <a:endParaRPr lang="es-ES" b="1" dirty="0" smtClean="0"/>
          </a:p>
          <a:p>
            <a:pPr>
              <a:buNone/>
            </a:pPr>
            <a:r>
              <a:rPr lang="es-ES" b="1" dirty="0" smtClean="0"/>
              <a:t>$vi ejemplo16</a:t>
            </a:r>
          </a:p>
          <a:p>
            <a:pPr>
              <a:buNone/>
            </a:pPr>
            <a:r>
              <a:rPr lang="es-ES" b="1" dirty="0" smtClean="0"/>
              <a:t>FICH=” ”</a:t>
            </a:r>
          </a:p>
          <a:p>
            <a:pPr>
              <a:buNone/>
            </a:pPr>
            <a:r>
              <a:rPr lang="es-ES" b="1" dirty="0" smtClean="0"/>
              <a:t>OP=s</a:t>
            </a:r>
          </a:p>
          <a:p>
            <a:pPr>
              <a:buNone/>
            </a:pPr>
            <a:r>
              <a:rPr lang="es-ES" b="1" dirty="0" err="1" smtClean="0"/>
              <a:t>until</a:t>
            </a:r>
            <a:r>
              <a:rPr lang="es-ES" b="1" dirty="0" smtClean="0"/>
              <a:t> test $OP != “s”</a:t>
            </a:r>
          </a:p>
          <a:p>
            <a:pPr>
              <a:buNone/>
            </a:pPr>
            <a:r>
              <a:rPr lang="es-ES" b="1" dirty="0" smtClean="0"/>
              <a:t>do</a:t>
            </a:r>
          </a:p>
          <a:p>
            <a:pPr>
              <a:buNone/>
            </a:pPr>
            <a:r>
              <a:rPr lang="es-ES" b="1" dirty="0" smtClean="0"/>
              <a:t>	echo -n “Nombre del fichero: “</a:t>
            </a:r>
          </a:p>
          <a:p>
            <a:pPr>
              <a:buNone/>
            </a:pPr>
            <a:r>
              <a:rPr lang="es-ES" b="1" dirty="0" smtClean="0"/>
              <a:t>	</a:t>
            </a:r>
            <a:r>
              <a:rPr lang="es-ES" b="1" dirty="0" err="1" smtClean="0"/>
              <a:t>read</a:t>
            </a:r>
            <a:r>
              <a:rPr lang="es-ES" b="1" dirty="0" smtClean="0"/>
              <a:t> FICH</a:t>
            </a:r>
          </a:p>
          <a:p>
            <a:pPr>
              <a:buNone/>
            </a:pPr>
            <a:r>
              <a:rPr lang="es-ES" b="1" dirty="0" smtClean="0"/>
              <a:t>	</a:t>
            </a:r>
            <a:r>
              <a:rPr lang="es-ES" b="1" dirty="0" err="1" smtClean="0"/>
              <a:t>if</a:t>
            </a:r>
            <a:r>
              <a:rPr lang="es-ES" b="1" dirty="0" smtClean="0"/>
              <a:t> test -e $FICH</a:t>
            </a:r>
          </a:p>
          <a:p>
            <a:pPr>
              <a:buNone/>
            </a:pPr>
            <a:r>
              <a:rPr lang="es-ES" b="1" dirty="0" smtClean="0"/>
              <a:t>	</a:t>
            </a:r>
            <a:r>
              <a:rPr lang="es-ES" b="1" dirty="0" err="1" smtClean="0"/>
              <a:t>then</a:t>
            </a:r>
            <a:endParaRPr lang="es-ES" b="1" dirty="0" smtClean="0"/>
          </a:p>
          <a:p>
            <a:pPr>
              <a:buNone/>
            </a:pPr>
            <a:r>
              <a:rPr lang="es-ES" b="1" dirty="0" smtClean="0"/>
              <a:t>	echo “El fichero $FICH ya existe”</a:t>
            </a:r>
          </a:p>
          <a:p>
            <a:pPr>
              <a:buNone/>
            </a:pPr>
            <a:r>
              <a:rPr lang="es-ES" b="1" dirty="0" err="1" smtClean="0"/>
              <a:t>else</a:t>
            </a:r>
            <a:endParaRPr lang="es-ES" b="1" dirty="0" smtClean="0"/>
          </a:p>
          <a:p>
            <a:pPr>
              <a:buNone/>
            </a:pPr>
            <a:r>
              <a:rPr lang="es-ES" b="1" dirty="0" smtClean="0"/>
              <a:t>	</a:t>
            </a:r>
            <a:r>
              <a:rPr lang="es-ES" b="1" dirty="0" err="1" smtClean="0"/>
              <a:t>touch</a:t>
            </a:r>
            <a:r>
              <a:rPr lang="es-ES" b="1" dirty="0" smtClean="0"/>
              <a:t> $FICH</a:t>
            </a:r>
          </a:p>
          <a:p>
            <a:pPr>
              <a:buNone/>
            </a:pPr>
            <a:r>
              <a:rPr lang="es-ES" b="1" dirty="0" smtClean="0"/>
              <a:t>fi</a:t>
            </a:r>
          </a:p>
          <a:p>
            <a:pPr>
              <a:buNone/>
            </a:pPr>
            <a:r>
              <a:rPr lang="es-ES" b="1" dirty="0" smtClean="0"/>
              <a:t>echo “ Otro fichero (s-n) ? “</a:t>
            </a:r>
          </a:p>
          <a:p>
            <a:pPr>
              <a:buNone/>
            </a:pPr>
            <a:r>
              <a:rPr lang="es-ES" b="1" dirty="0" err="1" smtClean="0"/>
              <a:t>read</a:t>
            </a:r>
            <a:r>
              <a:rPr lang="es-ES" b="1" dirty="0" smtClean="0"/>
              <a:t> OP</a:t>
            </a:r>
          </a:p>
          <a:p>
            <a:pPr>
              <a:buNone/>
            </a:pPr>
            <a:r>
              <a:rPr lang="es-ES" b="1" dirty="0" smtClean="0"/>
              <a:t>done</a:t>
            </a:r>
            <a:endParaRPr lang="es-E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929</TotalTime>
  <Words>850</Words>
  <Application>Microsoft Office PowerPoint</Application>
  <PresentationFormat>Presentación en pantalla (4:3)</PresentationFormat>
  <Paragraphs>219</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Intermedio</vt:lpstr>
      <vt:lpstr>Programación de Shell-Scripts Expresiones   ITERATIVAS  O  BUCLES</vt:lpstr>
      <vt:lpstr>Expresiones Iterativas</vt:lpstr>
      <vt:lpstr>Expresiones Iterativas</vt:lpstr>
      <vt:lpstr>Expresiones Iterativas</vt:lpstr>
      <vt:lpstr>Expresiones Iterativas</vt:lpstr>
      <vt:lpstr>Expresiones Iterativas</vt:lpstr>
      <vt:lpstr>Expresiones Iterativas</vt:lpstr>
      <vt:lpstr>Expresiones Iterativas</vt:lpstr>
      <vt:lpstr>Expresiones Iterativas</vt:lpstr>
      <vt:lpstr>Expresiones Iterativas</vt:lpstr>
      <vt:lpstr>Expresiones Iterativas</vt:lpstr>
      <vt:lpstr>Expresiones Iterativas</vt:lpstr>
      <vt:lpstr>Expresiones Iterativas</vt:lpstr>
      <vt:lpstr>Expresiones Iterativas</vt:lpstr>
      <vt:lpstr>Expresiones Iterativas</vt:lpstr>
      <vt:lpstr>Expresiones Iterativas</vt:lpstr>
      <vt:lpstr>Expresiones Iterativas</vt:lpstr>
    </vt:vector>
  </TitlesOfParts>
  <Company>I.E.S. Mediterráneo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de Shell-Scripts</dc:title>
  <dc:creator>Sebastián Hidalgo Hidalgo</dc:creator>
  <cp:lastModifiedBy>*</cp:lastModifiedBy>
  <cp:revision>66</cp:revision>
  <dcterms:created xsi:type="dcterms:W3CDTF">2011-09-18T20:00:54Z</dcterms:created>
  <dcterms:modified xsi:type="dcterms:W3CDTF">2011-11-03T12:54:05Z</dcterms:modified>
</cp:coreProperties>
</file>