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73" r:id="rId4"/>
    <p:sldId id="268" r:id="rId5"/>
    <p:sldId id="258" r:id="rId6"/>
    <p:sldId id="271" r:id="rId7"/>
    <p:sldId id="275" r:id="rId8"/>
    <p:sldId id="274" r:id="rId9"/>
    <p:sldId id="276" r:id="rId10"/>
    <p:sldId id="272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59"/>
    <a:srgbClr val="D4D4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821C5A-79FE-4E48-9BAA-6C26ACCE56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3CBC-6F7F-48B7-9BE1-9D7B86A55A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CEAD-830A-4604-A6E1-30B5C3259C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E962-2BEA-4F27-A773-B8410E0D95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D5F54F-D741-4F87-BDB9-E660B370C7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8659-1746-4FC0-8A1B-919465E938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4889-15AE-453B-A379-F0B9EE975A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8718-1925-449C-8785-5F493CA74B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145458-BDB9-455F-8BD4-646EA4B1CE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412A-C2E0-4286-B91C-37227DF6B3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5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F8D68F-5A3C-40C4-95B5-AC11F494B8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0BAD8222-12EA-45E4-8955-2802081AFB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1" r:id="rId2"/>
    <p:sldLayoutId id="2147483829" r:id="rId3"/>
    <p:sldLayoutId id="2147483822" r:id="rId4"/>
    <p:sldLayoutId id="2147483823" r:id="rId5"/>
    <p:sldLayoutId id="2147483824" r:id="rId6"/>
    <p:sldLayoutId id="2147483830" r:id="rId7"/>
    <p:sldLayoutId id="2147483825" r:id="rId8"/>
    <p:sldLayoutId id="2147483831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135063"/>
            <a:ext cx="6781800" cy="2262187"/>
          </a:xfr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400" dirty="0" smtClean="0"/>
              <a:t>Ciclo Formativo de Grado Superior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3600" dirty="0" smtClean="0"/>
              <a:t>SISTEMAS INFORMÁTICOS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I.E.S. Saladillo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Curso </a:t>
            </a:r>
            <a:r>
              <a:rPr lang="es-ES_tradnl" dirty="0" smtClean="0"/>
              <a:t>2013-2014</a:t>
            </a:r>
            <a:endParaRPr lang="es-E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Libro de texto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35896" y="2276872"/>
            <a:ext cx="5015210" cy="3611761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Sistemas Informáticos </a:t>
            </a:r>
            <a:endParaRPr lang="es-E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es-ES" sz="2000" dirty="0" smtClean="0"/>
              <a:t>Isabel Mª Jiménez Cumbreras</a:t>
            </a:r>
            <a:endParaRPr lang="es-ES" sz="2000" b="1" dirty="0" smtClean="0">
              <a:solidFill>
                <a:srgbClr val="C00000"/>
              </a:solidFill>
            </a:endParaRPr>
          </a:p>
          <a:p>
            <a:pPr algn="r">
              <a:buNone/>
            </a:pPr>
            <a:r>
              <a:rPr lang="es-ES" sz="2000" b="1" dirty="0" smtClean="0"/>
              <a:t>2012</a:t>
            </a:r>
          </a:p>
          <a:p>
            <a:pPr algn="r">
              <a:buNone/>
            </a:pPr>
            <a:r>
              <a:rPr lang="es-ES" sz="2000" b="1" dirty="0" smtClean="0"/>
              <a:t>Ed. Garceta</a:t>
            </a:r>
          </a:p>
          <a:p>
            <a:pPr algn="r">
              <a:buNone/>
            </a:pPr>
            <a:endParaRPr lang="es-ES" sz="2000" b="1" dirty="0" smtClean="0"/>
          </a:p>
          <a:p>
            <a:pPr algn="r">
              <a:buNone/>
            </a:pPr>
            <a:r>
              <a:rPr lang="es-ES" sz="2000" b="1" dirty="0" smtClean="0"/>
              <a:t>ISBN:</a:t>
            </a:r>
            <a:r>
              <a:rPr lang="es-ES" sz="2000" dirty="0" smtClean="0"/>
              <a:t> 978-8415452188</a:t>
            </a:r>
          </a:p>
          <a:p>
            <a:pPr algn="r">
              <a:buNone/>
            </a:pPr>
            <a:endParaRPr lang="es-ES" sz="2000" dirty="0" smtClean="0"/>
          </a:p>
          <a:p>
            <a:pPr algn="r">
              <a:buNone/>
            </a:pPr>
            <a:r>
              <a:rPr lang="es-ES" sz="2000" b="1" i="1" dirty="0" smtClean="0"/>
              <a:t>Precio</a:t>
            </a:r>
            <a:r>
              <a:rPr lang="es-ES" sz="2000" b="1" dirty="0" smtClean="0"/>
              <a:t>: 25 €</a:t>
            </a:r>
            <a:endParaRPr lang="es-ES" sz="2000" b="1" dirty="0" smtClean="0"/>
          </a:p>
        </p:txBody>
      </p:sp>
      <p:pic>
        <p:nvPicPr>
          <p:cNvPr id="4098" name="Picture 2" descr="http://ecx.images-amazon.com/images/I/810gzavgnML._SL1500_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755576" y="1772816"/>
            <a:ext cx="3024336" cy="397242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8221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40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Presentación</a:t>
            </a:r>
            <a:endParaRPr lang="es-ES" sz="4000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/>
          </a:bodyPr>
          <a:lstStyle/>
          <a:p>
            <a:pPr marL="265176" indent="-265176" eaLnBrk="1" fontAlgn="auto" hangingPunct="1">
              <a:spcAft>
                <a:spcPts val="0"/>
              </a:spcAft>
              <a:buNone/>
              <a:defRPr/>
            </a:pPr>
            <a:r>
              <a:rPr lang="es-ES_tradnl" dirty="0" smtClean="0">
                <a:solidFill>
                  <a:schemeClr val="accent4"/>
                </a:solidFill>
              </a:rPr>
              <a:t>José</a:t>
            </a:r>
            <a:r>
              <a:rPr lang="es-ES_tradnl" b="1" dirty="0" smtClean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chemeClr val="accent4"/>
                </a:solidFill>
              </a:rPr>
              <a:t>Manuel Escribano </a:t>
            </a:r>
            <a:r>
              <a:rPr lang="es-ES_tradnl" dirty="0" smtClean="0">
                <a:solidFill>
                  <a:schemeClr val="accent4"/>
                </a:solidFill>
              </a:rPr>
              <a:t>Romero</a:t>
            </a:r>
            <a:endParaRPr lang="es-ES_tradnl" dirty="0" smtClean="0">
              <a:solidFill>
                <a:schemeClr val="accent4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>
              <a:solidFill>
                <a:schemeClr val="accent4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None/>
              <a:defRPr/>
            </a:pPr>
            <a:r>
              <a:rPr lang="es-ES_tradnl" dirty="0" smtClean="0">
                <a:solidFill>
                  <a:schemeClr val="accent4"/>
                </a:solidFill>
              </a:rPr>
              <a:t>Mª Pilar Baena García</a:t>
            </a:r>
            <a:endParaRPr lang="es-ES_tradnl" dirty="0" smtClean="0">
              <a:solidFill>
                <a:schemeClr val="accent4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accent4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>
              <a:solidFill>
                <a:schemeClr val="accent4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dirty="0" smtClean="0">
              <a:solidFill>
                <a:schemeClr val="accent4"/>
              </a:solidFill>
            </a:endParaRP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_tradnl" b="1" dirty="0" smtClean="0">
              <a:solidFill>
                <a:srgbClr val="FF0000"/>
              </a:solidFill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s-ES_tradnl" dirty="0" smtClean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2" cy="966787"/>
          </a:xfrm>
        </p:spPr>
        <p:txBody>
          <a:bodyPr/>
          <a:lstStyle/>
          <a:p>
            <a:pPr>
              <a:defRPr/>
            </a:pPr>
            <a:r>
              <a:rPr lang="es-ES" smtClean="0"/>
              <a:t>Horario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20688" y="547688"/>
          <a:ext cx="8255570" cy="44210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05"/>
                <a:gridCol w="1382553"/>
                <a:gridCol w="1382553"/>
                <a:gridCol w="1382553"/>
                <a:gridCol w="1382553"/>
                <a:gridCol w="1382553"/>
              </a:tblGrid>
              <a:tr h="582820">
                <a:tc>
                  <a:txBody>
                    <a:bodyPr/>
                    <a:lstStyle/>
                    <a:p>
                      <a:pPr algn="ctr"/>
                      <a:endParaRPr lang="es-E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Lunes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Martes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Miércoles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Jueves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Viernes</a:t>
                      </a:r>
                      <a:endParaRPr lang="es-ES" sz="1600" dirty="0"/>
                    </a:p>
                  </a:txBody>
                  <a:tcPr anchor="ctr"/>
                </a:tc>
              </a:tr>
              <a:tr h="585445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8:15-9:15</a:t>
                      </a:r>
                      <a:endParaRPr lang="es-E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1" dirty="0" smtClean="0"/>
                    </a:p>
                  </a:txBody>
                  <a:tcPr anchor="ctr"/>
                </a:tc>
              </a:tr>
              <a:tr h="585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9:15-10:15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Sistemas</a:t>
                      </a:r>
                    </a:p>
                    <a:p>
                      <a:pPr algn="ctr"/>
                      <a:r>
                        <a:rPr lang="es-ES" sz="1300" b="1" dirty="0" smtClean="0"/>
                        <a:t>Informáticos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5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10:15-11:15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1" dirty="0" smtClean="0"/>
                    </a:p>
                  </a:txBody>
                  <a:tcPr anchor="ctr"/>
                </a:tc>
              </a:tr>
              <a:tr h="3255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 smtClean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5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11:45-12:45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ES" sz="13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Sistemas</a:t>
                      </a:r>
                    </a:p>
                    <a:p>
                      <a:pPr algn="ctr"/>
                      <a:r>
                        <a:rPr lang="es-ES" sz="1300" b="1" dirty="0" smtClean="0"/>
                        <a:t>Informáticos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</a:tr>
              <a:tr h="585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12:45-13:45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Sistemas</a:t>
                      </a:r>
                    </a:p>
                    <a:p>
                      <a:pPr algn="ctr"/>
                      <a:r>
                        <a:rPr lang="es-ES" sz="1300" b="1" dirty="0" smtClean="0"/>
                        <a:t>Informáticos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Sistemas</a:t>
                      </a:r>
                    </a:p>
                    <a:p>
                      <a:pPr algn="ctr"/>
                      <a:r>
                        <a:rPr lang="es-ES" sz="1300" b="1" dirty="0" smtClean="0"/>
                        <a:t>Informáticos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5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13:45-14:45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ES" sz="13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s-ES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1534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Sistemas informáticos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183562" cy="3971925"/>
          </a:xfrm>
        </p:spPr>
        <p:txBody>
          <a:bodyPr/>
          <a:lstStyle/>
          <a:p>
            <a:pPr eaLnBrk="1" hangingPunct="1"/>
            <a:r>
              <a:rPr lang="es-ES" dirty="0" smtClean="0"/>
              <a:t>El conjunto de partes interrelacionadas, hardware, software (y el ser humano) que permite almacenar y procesar la información. </a:t>
            </a:r>
          </a:p>
          <a:p>
            <a:pPr lvl="1" eaLnBrk="1" hangingPunct="1"/>
            <a:r>
              <a:rPr lang="es-ES" sz="2800" dirty="0" smtClean="0"/>
              <a:t>Arquitectura y hardware</a:t>
            </a:r>
          </a:p>
          <a:p>
            <a:pPr lvl="1" eaLnBrk="1" hangingPunct="1"/>
            <a:r>
              <a:rPr lang="es-ES" sz="2800" dirty="0" smtClean="0"/>
              <a:t>Sistemas operativos</a:t>
            </a:r>
          </a:p>
          <a:p>
            <a:pPr lvl="1" eaLnBrk="1" hangingPunct="1"/>
            <a:r>
              <a:rPr lang="es-ES" sz="2800" dirty="0" smtClean="0"/>
              <a:t>Redes</a:t>
            </a:r>
          </a:p>
          <a:p>
            <a:pPr eaLnBrk="1" hangingPunct="1">
              <a:buFont typeface="Wingdings 2" pitchFamily="18" charset="2"/>
              <a:buNone/>
            </a:pPr>
            <a:endParaRPr lang="es-ES" sz="3200" dirty="0" smtClean="0"/>
          </a:p>
          <a:p>
            <a:pPr eaLnBrk="1" hangingPunct="1"/>
            <a:endParaRPr lang="es-ES" sz="3200" dirty="0" smtClean="0"/>
          </a:p>
          <a:p>
            <a:pPr eaLnBrk="1" hangingPunct="1"/>
            <a:endParaRPr lang="es-E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784976" cy="6477578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815146"/>
                <a:gridCol w="6969830"/>
              </a:tblGrid>
              <a:tr h="1656184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smtClean="0"/>
                        <a:t>1</a:t>
                      </a:r>
                      <a:r>
                        <a:rPr lang="es-ES" sz="1600" b="1" baseline="30000" dirty="0" smtClean="0"/>
                        <a:t>er </a:t>
                      </a:r>
                      <a:r>
                        <a:rPr lang="es-ES" sz="1600" b="1" baseline="0" dirty="0" smtClean="0"/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200" b="1" dirty="0" smtClean="0"/>
                        <a:t>LA ARQUITECTURA DEL SISTEMA INFORMÁTICO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1.1 La arquitectura de un sistema informático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 La arquitectura von </a:t>
                      </a:r>
                      <a:r>
                        <a:rPr kumimoji="0" lang="es-E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Neumann</a:t>
                      </a:r>
                      <a:endParaRPr kumimoji="0" lang="es-E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 Tipos de sistemas informáticos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 Dispositivos móviles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El hardware interno de un sistema informático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 Unidades de almacenamiento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 Periféricos</a:t>
                      </a:r>
                    </a:p>
                  </a:txBody>
                  <a:tcPr/>
                </a:tc>
              </a:tr>
              <a:tr h="3144274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smtClean="0"/>
                        <a:t>2</a:t>
                      </a:r>
                      <a:r>
                        <a:rPr lang="es-ES" sz="1600" b="1" baseline="30000" dirty="0" smtClean="0"/>
                        <a:t>º </a:t>
                      </a:r>
                      <a:r>
                        <a:rPr lang="es-ES" sz="1600" b="1" baseline="0" dirty="0" smtClean="0"/>
                        <a:t>Trimestre</a:t>
                      </a:r>
                      <a:endParaRPr lang="es-E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/>
                        <a:t>2. LA ARQUITECTURA DEL SISTEMA OPERATIVO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2.1 Introducción</a:t>
                      </a:r>
                      <a:r>
                        <a:rPr lang="es-ES" sz="1200" b="0" baseline="0" dirty="0" smtClean="0"/>
                        <a:t> a los sistemas operativos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2.2 Evolución de los sistemas operativos</a:t>
                      </a:r>
                      <a:endParaRPr lang="es-ES" sz="1400" b="1" dirty="0" smtClean="0"/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2.3 Estructura de un sistema operativo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2.4 Maquinas virtuales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/>
                        <a:t>2.5 Gestión de procesos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 Gestión de memoria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 Gestión de archivos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 Gestión de E/S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INSTALACIÓN Y ADMINISTRACIÓN DEL SISTEMA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 Arranque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 Particionado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 Formato de dispositivos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 Instalación y actualizaciones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 Administración de Windows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 Administración de sistemas Linux</a:t>
                      </a:r>
                    </a:p>
                  </a:txBody>
                  <a:tcPr/>
                </a:tc>
              </a:tr>
              <a:tr h="1677120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 smtClean="0"/>
                        <a:t>3</a:t>
                      </a:r>
                      <a:r>
                        <a:rPr lang="es-ES" sz="1600" b="1" baseline="30000" dirty="0" smtClean="0"/>
                        <a:t>er </a:t>
                      </a:r>
                      <a:r>
                        <a:rPr lang="es-ES" sz="1600" b="1" baseline="0" dirty="0" smtClean="0"/>
                        <a:t>Trimestre</a:t>
                      </a:r>
                      <a:endParaRPr lang="es-ES" sz="16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EXPLOTACIÓN DE UNA RED INFORMÁTICA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 Definición de red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/>
                        <a:t>4.2</a:t>
                      </a:r>
                      <a:r>
                        <a:rPr lang="es-ES" sz="1400" b="1" dirty="0" smtClean="0"/>
                        <a:t> </a:t>
                      </a: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Topología</a:t>
                      </a:r>
                      <a:r>
                        <a:rPr lang="es-ES" sz="1400" b="1" dirty="0" smtClean="0"/>
                        <a:t> </a:t>
                      </a: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s-ES" sz="1400" b="1" dirty="0" smtClean="0"/>
                        <a:t> </a:t>
                      </a: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s-ES" sz="1400" b="1" dirty="0" smtClean="0"/>
                        <a:t> </a:t>
                      </a: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 Componentes de una red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 Protocolos del modelo </a:t>
                      </a:r>
                      <a:r>
                        <a:rPr kumimoji="0" lang="es-E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OSI</a:t>
                      </a:r>
                      <a:endParaRPr kumimoji="0" lang="es-E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 Modelo </a:t>
                      </a:r>
                      <a:r>
                        <a:rPr kumimoji="0" lang="es-E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/IP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 Seguridad de red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 Servicios de red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¿Cómo se </a:t>
            </a: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aprueba?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183562" cy="418782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s-ES" sz="2400" dirty="0" smtClean="0"/>
              <a:t>Trabajos (30%) + </a:t>
            </a:r>
            <a:r>
              <a:rPr lang="es-ES" sz="2400" dirty="0" err="1" smtClean="0"/>
              <a:t>Examenes</a:t>
            </a:r>
            <a:r>
              <a:rPr lang="es-ES" sz="2400" dirty="0" smtClean="0"/>
              <a:t> (70</a:t>
            </a:r>
            <a:r>
              <a:rPr lang="es-ES" sz="2400" dirty="0" smtClean="0"/>
              <a:t>%)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s-ES" sz="2400" dirty="0" smtClean="0"/>
          </a:p>
          <a:p>
            <a:pPr eaLnBrk="1" hangingPunct="1"/>
            <a:r>
              <a:rPr lang="es-ES" sz="2400" dirty="0" smtClean="0"/>
              <a:t>Para aprobar el módulo hay que superar con al menos un 5 todos los </a:t>
            </a:r>
            <a:r>
              <a:rPr lang="es-ES" sz="2400" dirty="0" smtClean="0"/>
              <a:t>exámenes.</a:t>
            </a:r>
            <a:endParaRPr lang="es-ES" sz="2400" dirty="0" smtClean="0"/>
          </a:p>
          <a:p>
            <a:pPr eaLnBrk="1" hangingPunct="1"/>
            <a:r>
              <a:rPr lang="es-ES" sz="2400" dirty="0" smtClean="0"/>
              <a:t>Se otorgará una oportunidad de recuperar </a:t>
            </a:r>
            <a:r>
              <a:rPr lang="es-ES" sz="2400" dirty="0" smtClean="0"/>
              <a:t>las partes suspensas</a:t>
            </a:r>
            <a:r>
              <a:rPr lang="es-ES" sz="2400" dirty="0" smtClean="0"/>
              <a:t> al </a:t>
            </a:r>
            <a:r>
              <a:rPr lang="es-ES" sz="2400" dirty="0" smtClean="0"/>
              <a:t>final del </a:t>
            </a:r>
            <a:r>
              <a:rPr lang="es-ES" sz="2400" dirty="0" smtClean="0"/>
              <a:t>tercer </a:t>
            </a:r>
            <a:r>
              <a:rPr lang="es-ES" sz="2400" dirty="0" smtClean="0"/>
              <a:t>trimestre.</a:t>
            </a:r>
          </a:p>
          <a:p>
            <a:pPr eaLnBrk="1" hangingPunct="1"/>
            <a:r>
              <a:rPr lang="es-ES" sz="2400" dirty="0" smtClean="0"/>
              <a:t>Para aprobar se necesita una media de </a:t>
            </a:r>
            <a:r>
              <a:rPr lang="es-ES" sz="2400" b="1" dirty="0" smtClean="0"/>
              <a:t>5</a:t>
            </a:r>
            <a:r>
              <a:rPr lang="es-ES" sz="2400" dirty="0" smtClean="0"/>
              <a:t>, aunque se podrá hacer media si en un único trimestre  se tiene más de 4,5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827584" y="3284984"/>
            <a:ext cx="741682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¿Cómo se </a:t>
            </a: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aprueba?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183562" cy="432643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2400" dirty="0" smtClean="0"/>
              <a:t>Se </a:t>
            </a:r>
            <a:r>
              <a:rPr lang="es-ES" sz="2400" dirty="0" smtClean="0"/>
              <a:t>utiliza el sistema americano de </a:t>
            </a:r>
            <a:r>
              <a:rPr lang="es-ES" sz="2400" dirty="0" smtClean="0"/>
              <a:t>calificaciones:</a:t>
            </a: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None/>
              <a:defRPr/>
            </a:pPr>
            <a:endParaRPr lang="es-ES" dirty="0" smtClean="0"/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b="1" dirty="0" smtClean="0">
              <a:solidFill>
                <a:srgbClr val="C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3284984"/>
            <a:ext cx="432048" cy="4320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2500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F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1259632" y="3284984"/>
            <a:ext cx="1944216" cy="432048"/>
          </a:xfrm>
          <a:prstGeom prst="rect">
            <a:avLst/>
          </a:prstGeom>
          <a:gradFill flip="none" rotWithShape="1">
            <a:gsLst>
              <a:gs pos="0">
                <a:srgbClr val="FF7559"/>
              </a:gs>
              <a:gs pos="25000">
                <a:schemeClr val="accent1">
                  <a:tint val="60000"/>
                  <a:satMod val="300000"/>
                </a:schemeClr>
              </a:gs>
              <a:gs pos="100000">
                <a:schemeClr val="accent1">
                  <a:tint val="29000"/>
                  <a:satMod val="4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3203848" y="3284984"/>
            <a:ext cx="4608512" cy="432048"/>
          </a:xfrm>
          <a:prstGeom prst="rect">
            <a:avLst/>
          </a:prstGeom>
          <a:gradFill flip="none" rotWithShape="1">
            <a:gsLst>
              <a:gs pos="0">
                <a:srgbClr val="D4D490"/>
              </a:gs>
              <a:gs pos="25000">
                <a:schemeClr val="accent4">
                  <a:tint val="60000"/>
                  <a:satMod val="30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	D		C	B</a:t>
            </a:r>
            <a:endParaRPr lang="es-ES" b="1" dirty="0"/>
          </a:p>
        </p:txBody>
      </p:sp>
      <p:sp>
        <p:nvSpPr>
          <p:cNvPr id="8" name="7 Rectángulo"/>
          <p:cNvSpPr/>
          <p:nvPr/>
        </p:nvSpPr>
        <p:spPr>
          <a:xfrm>
            <a:off x="7812360" y="3284984"/>
            <a:ext cx="432048" cy="432048"/>
          </a:xfrm>
          <a:prstGeom prst="rect">
            <a:avLst/>
          </a:prstGeom>
          <a:gradFill flip="none" rotWithShape="1">
            <a:lin ang="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</a:t>
            </a:r>
            <a:endParaRPr lang="es-ES" b="1" dirty="0"/>
          </a:p>
        </p:txBody>
      </p:sp>
      <p:grpSp>
        <p:nvGrpSpPr>
          <p:cNvPr id="15" name="14 Grupo"/>
          <p:cNvGrpSpPr/>
          <p:nvPr/>
        </p:nvGrpSpPr>
        <p:grpSpPr>
          <a:xfrm>
            <a:off x="2339752" y="3717032"/>
            <a:ext cx="1698696" cy="2071984"/>
            <a:chOff x="2585272" y="3717032"/>
            <a:chExt cx="1224136" cy="2071984"/>
          </a:xfrm>
        </p:grpSpPr>
        <p:cxnSp>
          <p:nvCxnSpPr>
            <p:cNvPr id="12" name="11 Conector recto de flecha"/>
            <p:cNvCxnSpPr/>
            <p:nvPr/>
          </p:nvCxnSpPr>
          <p:spPr>
            <a:xfrm flipV="1">
              <a:off x="3203848" y="37170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2585272" y="4219356"/>
              <a:ext cx="12241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/>
                <a:t>Mínimo para aprobar o la calificación media</a:t>
              </a:r>
              <a:endParaRPr lang="es-ES" sz="1600" b="1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596336" y="3717032"/>
            <a:ext cx="1224136" cy="1087099"/>
            <a:chOff x="2585272" y="3717032"/>
            <a:chExt cx="1224136" cy="1087099"/>
          </a:xfrm>
        </p:grpSpPr>
        <p:cxnSp>
          <p:nvCxnSpPr>
            <p:cNvPr id="18" name="17 Conector recto de flecha"/>
            <p:cNvCxnSpPr/>
            <p:nvPr/>
          </p:nvCxnSpPr>
          <p:spPr>
            <a:xfrm flipV="1">
              <a:off x="3203848" y="37170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2585272" y="4219356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/>
                <a:t>Nota máxima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¿Cómo se </a:t>
            </a: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aprueba?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183562" cy="432643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sz="2400" dirty="0" smtClean="0"/>
              <a:t>Se </a:t>
            </a:r>
            <a:r>
              <a:rPr lang="es-ES" sz="2400" dirty="0" smtClean="0"/>
              <a:t>utiliza el sistema americano de </a:t>
            </a:r>
            <a:r>
              <a:rPr lang="es-ES" sz="2400" dirty="0" smtClean="0"/>
              <a:t>calificaciones:</a:t>
            </a:r>
            <a:endParaRPr lang="es-ES" dirty="0" smtClean="0"/>
          </a:p>
          <a:p>
            <a:pPr marL="265176" indent="-265176" eaLnBrk="1" fontAlgn="auto" hangingPunct="1">
              <a:spcAft>
                <a:spcPts val="0"/>
              </a:spcAft>
              <a:buNone/>
              <a:defRPr/>
            </a:pPr>
            <a:endParaRPr lang="es-ES" dirty="0" smtClean="0"/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2204864"/>
          <a:ext cx="7848871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592288"/>
                <a:gridCol w="1356852"/>
                <a:gridCol w="2531579"/>
              </a:tblGrid>
              <a:tr h="455654">
                <a:tc>
                  <a:txBody>
                    <a:bodyPr/>
                    <a:lstStyle/>
                    <a:p>
                      <a:pPr lvl="0" algn="ctr"/>
                      <a:r>
                        <a:rPr lang="es-ES" sz="1400" b="1" dirty="0" smtClean="0"/>
                        <a:t>Calificación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400" dirty="0" smtClean="0"/>
                        <a:t>Significado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sz="1400" b="1" dirty="0" smtClean="0"/>
                        <a:t>Calificación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400" dirty="0" smtClean="0"/>
                        <a:t>Significado</a:t>
                      </a:r>
                      <a:endParaRPr lang="es-ES" sz="14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>
                          <a:solidFill>
                            <a:srgbClr val="0070C0"/>
                          </a:solidFill>
                        </a:rPr>
                        <a:t>A+++</a:t>
                      </a:r>
                      <a:endParaRPr lang="es-E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Prueba</a:t>
                      </a:r>
                      <a:r>
                        <a:rPr lang="es-ES" sz="1600" baseline="0" dirty="0" smtClean="0"/>
                        <a:t> perfecta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60% por encima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>
                          <a:solidFill>
                            <a:srgbClr val="0070C0"/>
                          </a:solidFill>
                        </a:rPr>
                        <a:t>A++</a:t>
                      </a:r>
                      <a:endParaRPr lang="es-E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Prueba</a:t>
                      </a:r>
                      <a:r>
                        <a:rPr lang="es-ES" sz="1600" baseline="0" dirty="0" smtClean="0"/>
                        <a:t> casi perfecta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50% por encima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>
                          <a:solidFill>
                            <a:srgbClr val="002060"/>
                          </a:solidFill>
                        </a:rPr>
                        <a:t>A+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Calificación más</a:t>
                      </a:r>
                      <a:r>
                        <a:rPr lang="es-ES" sz="1600" baseline="0" dirty="0" smtClean="0"/>
                        <a:t> alta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40% por encima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/>
                        <a:t>A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95% por encima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20% por encima 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/>
                        <a:t>A-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90% por encima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Mínimo para aprobar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/>
                        <a:t>B+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85% por encima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Por debajo del mínimo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80% por</a:t>
                      </a:r>
                      <a:r>
                        <a:rPr lang="es-ES" sz="1600" baseline="0" dirty="0" smtClean="0"/>
                        <a:t> encima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Muy deficiente</a:t>
                      </a:r>
                      <a:endParaRPr lang="es-ES" sz="1600" dirty="0"/>
                    </a:p>
                  </a:txBody>
                  <a:tcPr/>
                </a:tc>
              </a:tr>
              <a:tr h="384092">
                <a:tc>
                  <a:txBody>
                    <a:bodyPr/>
                    <a:lstStyle/>
                    <a:p>
                      <a:pPr lvl="1" algn="l"/>
                      <a:r>
                        <a:rPr lang="es-ES" sz="1600" b="1" dirty="0" smtClean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70% por encima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es-E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No presentado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183562" cy="1050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Otras consideraciones</a:t>
            </a:r>
            <a:endParaRPr lang="es-ES" dirty="0" smtClean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8183562" cy="4187825"/>
          </a:xfrm>
        </p:spPr>
        <p:txBody>
          <a:bodyPr>
            <a:normAutofit fontScale="85000" lnSpcReduction="10000"/>
          </a:bodyPr>
          <a:lstStyle/>
          <a:p>
            <a:pPr marL="266065" indent="-201168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dirty="0" smtClean="0"/>
              <a:t>La asistencia a clase es obligatoria. Los alumnos con más de un </a:t>
            </a:r>
            <a:r>
              <a:rPr lang="es-ES" b="1" dirty="0" smtClean="0"/>
              <a:t>15% de faltas de asistencia </a:t>
            </a:r>
            <a:r>
              <a:rPr lang="es-ES" dirty="0" smtClean="0"/>
              <a:t>por trimestre (justificadas o injustificadas) perderá el derecho a aprobar por parciales.</a:t>
            </a:r>
            <a:endParaRPr lang="es-ES" dirty="0" smtClean="0"/>
          </a:p>
          <a:p>
            <a:pPr marL="266065" indent="-201168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dirty="0" smtClean="0"/>
              <a:t>Es obligatorio </a:t>
            </a:r>
            <a:r>
              <a:rPr lang="es-ES" b="1" dirty="0" smtClean="0"/>
              <a:t>guardar </a:t>
            </a:r>
            <a:r>
              <a:rPr lang="es-ES" b="1" dirty="0" smtClean="0"/>
              <a:t>todos los trabajos </a:t>
            </a:r>
            <a:r>
              <a:rPr lang="es-ES" dirty="0" smtClean="0"/>
              <a:t>realizados </a:t>
            </a:r>
            <a:r>
              <a:rPr lang="es-ES" dirty="0" smtClean="0"/>
              <a:t>(por ejemplo, en </a:t>
            </a:r>
            <a:r>
              <a:rPr lang="es-ES" dirty="0" smtClean="0"/>
              <a:t>un </a:t>
            </a:r>
            <a:r>
              <a:rPr lang="es-ES" dirty="0" err="1" smtClean="0"/>
              <a:t>pendrive</a:t>
            </a:r>
            <a:r>
              <a:rPr lang="es-ES" dirty="0" smtClean="0"/>
              <a:t>) y </a:t>
            </a:r>
            <a:r>
              <a:rPr lang="es-ES" dirty="0" smtClean="0"/>
              <a:t>no borrarlos hasta el final del curso</a:t>
            </a:r>
            <a:r>
              <a:rPr lang="es-ES" dirty="0" smtClean="0"/>
              <a:t>.</a:t>
            </a:r>
            <a:endParaRPr lang="es-ES" dirty="0" smtClean="0"/>
          </a:p>
          <a:p>
            <a:pPr marL="266065" indent="-201168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dirty="0" smtClean="0"/>
              <a:t>Es obligatorio </a:t>
            </a:r>
            <a:r>
              <a:rPr lang="es-ES" b="1" dirty="0" smtClean="0"/>
              <a:t>a</a:t>
            </a:r>
            <a:r>
              <a:rPr lang="es-ES" b="1" dirty="0" smtClean="0"/>
              <a:t>tenerse </a:t>
            </a:r>
            <a:r>
              <a:rPr lang="es-ES" b="1" dirty="0" smtClean="0"/>
              <a:t>a las </a:t>
            </a:r>
            <a:r>
              <a:rPr lang="es-ES" b="1" dirty="0" smtClean="0"/>
              <a:t>versiones de software </a:t>
            </a:r>
            <a:r>
              <a:rPr lang="es-ES" dirty="0" smtClean="0"/>
              <a:t>de las aplicaciones </a:t>
            </a:r>
            <a:r>
              <a:rPr lang="es-ES" dirty="0" smtClean="0"/>
              <a:t>utilizadas en </a:t>
            </a:r>
            <a:r>
              <a:rPr lang="es-ES" dirty="0" smtClean="0"/>
              <a:t>clase.</a:t>
            </a:r>
          </a:p>
          <a:p>
            <a:pPr marL="266065" indent="-201168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dirty="0" smtClean="0"/>
              <a:t>No se corregirá ningún ejercicio, practica o trabajo fuera del plazo </a:t>
            </a:r>
            <a:r>
              <a:rPr lang="es-ES" dirty="0" smtClean="0"/>
              <a:t>de </a:t>
            </a:r>
            <a:r>
              <a:rPr lang="es-ES" dirty="0" smtClean="0"/>
              <a:t>entrega.</a:t>
            </a:r>
            <a:endParaRPr lang="es-ES" dirty="0" smtClean="0"/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s-E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1109</TotalTime>
  <Words>522</Words>
  <Application>Microsoft Office PowerPoint</Application>
  <PresentationFormat>Presentación en pantalla (4:3)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Aspecto</vt:lpstr>
      <vt:lpstr>Ciclo Formativo de Grado Superior  SISTEMAS INFORMÁTICOS</vt:lpstr>
      <vt:lpstr>Presentación</vt:lpstr>
      <vt:lpstr>Horario</vt:lpstr>
      <vt:lpstr>Sistemas informáticos</vt:lpstr>
      <vt:lpstr>Diapositiva 5</vt:lpstr>
      <vt:lpstr>¿Cómo se aprueba?</vt:lpstr>
      <vt:lpstr>¿Cómo se aprueba?</vt:lpstr>
      <vt:lpstr>¿Cómo se aprueba?</vt:lpstr>
      <vt:lpstr>Otras consideraciones</vt:lpstr>
      <vt:lpstr>Libro de texto</vt:lpstr>
    </vt:vector>
  </TitlesOfParts>
  <Company>Dark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del Tutor con los Padres</dc:title>
  <dc:creator>Josegorn</dc:creator>
  <cp:lastModifiedBy>José Manuel Escribano Romero</cp:lastModifiedBy>
  <cp:revision>98</cp:revision>
  <dcterms:created xsi:type="dcterms:W3CDTF">2008-11-05T12:14:43Z</dcterms:created>
  <dcterms:modified xsi:type="dcterms:W3CDTF">2013-09-17T01:08:57Z</dcterms:modified>
</cp:coreProperties>
</file>