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9C5D5DC-6030-46E6-BE39-8B567710FC80}">
          <p14:sldIdLst>
            <p14:sldId id="256"/>
          </p14:sldIdLst>
        </p14:section>
        <p14:section name="Section sans titre" id="{B876889D-2A1C-4395-9513-600C7C1F12D8}">
          <p14:sldIdLst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824"/>
    <a:srgbClr val="E0C088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80786-F022-47F3-AD18-84026BB67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143B5A-592D-42A6-99B9-A817199E0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0E8591-3396-4772-AB4E-D244C2B1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6F31-57C2-40E8-B573-7CCC7BFC03E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4F8B42-6A93-4B75-99CD-186FC8C2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BFCB1E-C94D-4747-8204-3ABCF934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00C6-6D4B-4B40-8863-9F89B4F55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42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45B36-290B-4E86-859B-153C0D25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114ABC-FBD0-45C5-8216-4B42933F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08491E-9CBE-4E93-9DBD-204A6520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6F31-57C2-40E8-B573-7CCC7BFC03E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C59B9-B753-4886-8056-7771E2FB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7C52F3-54F3-4153-9790-D092F051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00C6-6D4B-4B40-8863-9F89B4F55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90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689FFD-BD08-4021-9D8C-F87D1D7D1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BB77DE-2E38-46E0-B420-A2879ED16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B60A96-8413-4CC0-8AC4-63570A19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6F31-57C2-40E8-B573-7CCC7BFC03E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D9B2C9-A02A-49F5-8669-6100FEA4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BA8AB6-D64F-4934-9E0C-9E24D0E8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00C6-6D4B-4B40-8863-9F89B4F55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54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3D757-85A0-434D-B0A3-BFAF16C1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3328F-DC32-4A91-A38D-A8F6C1F4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64BCF0-E4FE-49FE-8B40-32B8CFA4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6F31-57C2-40E8-B573-7CCC7BFC03E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8FB2C6-61F0-41C1-B51D-EB1F3E88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0903FD-8343-48A0-8FBA-B290FFA1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00C6-6D4B-4B40-8863-9F89B4F55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2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D002D-3BF9-4966-98EA-6A8A7188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6CC3B-048A-4ECB-A55D-E75391C8E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EE11D6-33A6-44FF-BA40-8D8EB735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6F31-57C2-40E8-B573-7CCC7BFC03E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496BC2-A363-4FCA-9B85-535C5252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CF30F4-00C8-491D-82A3-F297D5E0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00C6-6D4B-4B40-8863-9F89B4F55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23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C8468-88B2-4949-BDD4-E8CC8D3D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B6633-8CC6-401F-B724-506554873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3179BC-E42A-4582-8E3D-AC453F397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7FA167-FE82-4621-A926-E039C9C3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6F31-57C2-40E8-B573-7CCC7BFC03E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08868-B61C-4EBE-B113-BAFAD524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93ADEB-FB11-4D15-8659-B7F58AB9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00C6-6D4B-4B40-8863-9F89B4F55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87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0DA52-4E80-4D96-986D-19E21455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05EC12-6945-482E-B892-3222FF22D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1E754C-95D0-4DE1-887D-3AC802DDE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9D40ED-8CBF-40EC-816B-FE3A9B9F9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FDEB8E-8CB1-463E-9647-FCAC30C6D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AF37D3-E8F7-431F-B0A2-276F7AA4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6F31-57C2-40E8-B573-7CCC7BFC03E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D43FC6-C680-4856-B897-926B7BA1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2A0C00-09E7-4AB7-85C5-AB2AB815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00C6-6D4B-4B40-8863-9F89B4F55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3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A8BA4-3601-491F-9042-317B9530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8C8C49-1598-4CDE-8AB1-C55512FE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6F31-57C2-40E8-B573-7CCC7BFC03E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221309-E5E8-4237-8E57-8F7576FC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D03C53-7E29-4CEB-B925-C0E47160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00C6-6D4B-4B40-8863-9F89B4F55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6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2048D9-8E7D-4EE0-9379-08D8BCAA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6F31-57C2-40E8-B573-7CCC7BFC03E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E2D8D1-6BA0-4413-BF2C-1B22A780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18B256-23A7-498F-AD35-AE1C3636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00C6-6D4B-4B40-8863-9F89B4F55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57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73D49-EDD5-4E54-B019-30C9A7E0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2B44C5-3F42-42DF-B8A9-B69210492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163037-B345-48C1-A64F-766D09F4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527A4C-782B-4AD2-8818-B0D68ACE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6F31-57C2-40E8-B573-7CCC7BFC03E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69AD70-2B71-4E71-A2AD-40DC1F7A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D308C7-0DEA-4BFD-932F-9FBFF2EB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00C6-6D4B-4B40-8863-9F89B4F55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BEE7F-36AF-489A-B154-06846D1E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3DD4F9-5B36-4741-9038-81C112249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AD9D2A-8E04-4422-AF9C-887DE3715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A2E30C-B45C-41A7-B191-549F7C3B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6F31-57C2-40E8-B573-7CCC7BFC03E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EF1C8B-AD05-49E0-BD22-4B857271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7AD93D-DE0C-424F-92E2-98146267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00C6-6D4B-4B40-8863-9F89B4F55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39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E2A33D-BBAB-4948-9FF5-1D7EE538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C0894-D5E9-4FD8-AEF0-95C9846CB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7E9E01-352E-49E9-B06F-500B1269F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6F31-57C2-40E8-B573-7CCC7BFC03E0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D918F0-4111-4F31-9D74-1BEAF7D82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FB89B-9CAA-4FF3-8393-90904F14E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00C6-6D4B-4B40-8863-9F89B4F55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14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AFE49F-2E82-44A8-B9B5-D0CA5D39F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C55DDB-4268-4ACB-A501-0515EC4C5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E0C088"/>
                </a:solidFill>
              </a:rPr>
              <a:t>Jeu de memory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CC5973-383A-46DF-8F61-EE3EDFF03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E0C088"/>
                </a:solidFill>
              </a:rPr>
              <a:t>Programme créé en HTML 5, CSS 3 et JavaScript</a:t>
            </a:r>
          </a:p>
        </p:txBody>
      </p:sp>
    </p:spTree>
    <p:extLst>
      <p:ext uri="{BB962C8B-B14F-4D97-AF65-F5344CB8AC3E}">
        <p14:creationId xmlns:p14="http://schemas.microsoft.com/office/powerpoint/2010/main" val="418697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867C8-5EC5-4521-9F20-AC302318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C1CA7-C19F-44F9-B6E6-E6A19D6A6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3" y="1915887"/>
            <a:ext cx="5943272" cy="4818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C000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fr-FR" sz="1600" dirty="0"/>
              <a:t>    &lt;div id="</a:t>
            </a:r>
            <a:r>
              <a:rPr lang="fr-FR" sz="1600" dirty="0" err="1"/>
              <a:t>starBackground</a:t>
            </a:r>
            <a:r>
              <a:rPr lang="fr-FR" sz="1600" dirty="0"/>
              <a:t>" class="</a:t>
            </a:r>
            <a:r>
              <a:rPr lang="fr-FR" sz="1600" dirty="0" err="1"/>
              <a:t>rotating</a:t>
            </a:r>
            <a:r>
              <a:rPr lang="fr-FR" sz="1600" dirty="0"/>
              <a:t>"&gt;&lt;/div&gt;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B2BCEC-82D7-4120-9DF4-F2E0340BE186}"/>
              </a:ext>
            </a:extLst>
          </p:cNvPr>
          <p:cNvSpPr/>
          <p:nvPr/>
        </p:nvSpPr>
        <p:spPr>
          <a:xfrm>
            <a:off x="0" y="7999"/>
            <a:ext cx="12192000" cy="1660048"/>
          </a:xfrm>
          <a:prstGeom prst="rect">
            <a:avLst/>
          </a:prstGeom>
          <a:solidFill>
            <a:srgbClr val="191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4E64FE-6678-46F1-A928-A6ABC634B8BB}"/>
              </a:ext>
            </a:extLst>
          </p:cNvPr>
          <p:cNvSpPr txBox="1">
            <a:spLocks/>
          </p:cNvSpPr>
          <p:nvPr/>
        </p:nvSpPr>
        <p:spPr>
          <a:xfrm>
            <a:off x="838200" y="373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E0C088"/>
                </a:solidFill>
              </a:rPr>
              <a:t>La création du fond rotatif</a:t>
            </a:r>
          </a:p>
          <a:p>
            <a:r>
              <a:rPr lang="fr-FR" sz="2800" dirty="0">
                <a:solidFill>
                  <a:srgbClr val="E0C088"/>
                </a:solidFill>
              </a:rPr>
              <a:t>- Le body -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56E3DE-B206-4EF4-A24B-1977DC0BCBCD}"/>
              </a:ext>
            </a:extLst>
          </p:cNvPr>
          <p:cNvSpPr txBox="1"/>
          <p:nvPr/>
        </p:nvSpPr>
        <p:spPr>
          <a:xfrm>
            <a:off x="6096000" y="1977930"/>
            <a:ext cx="60034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fond rotatif est placé entre dans le body, sur une div ayant l’ID </a:t>
            </a:r>
            <a:r>
              <a:rPr lang="fr-FR" dirty="0" err="1">
                <a:solidFill>
                  <a:srgbClr val="C00000"/>
                </a:solidFill>
              </a:rPr>
              <a:t>starBackground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>
                <a:solidFill>
                  <a:srgbClr val="C00000"/>
                </a:solidFill>
              </a:rPr>
              <a:t>fond rotatif</a:t>
            </a:r>
            <a:r>
              <a:rPr lang="fr-FR" dirty="0"/>
              <a:t> est placé en « </a:t>
            </a:r>
            <a:r>
              <a:rPr lang="fr-FR" dirty="0" err="1"/>
              <a:t>display:none</a:t>
            </a:r>
            <a:r>
              <a:rPr lang="fr-FR" dirty="0"/>
              <a:t> » par défaut et ne sera mis en place et animé que lorsque </a:t>
            </a:r>
            <a:r>
              <a:rPr lang="fr-FR" dirty="0" err="1"/>
              <a:t>lécran</a:t>
            </a:r>
            <a:r>
              <a:rPr lang="fr-FR" dirty="0"/>
              <a:t> sera de 1024px de large grâce à un media </a:t>
            </a:r>
            <a:r>
              <a:rPr lang="fr-FR" dirty="0" err="1"/>
              <a:t>query</a:t>
            </a:r>
            <a:r>
              <a:rPr lang="fr-FR" dirty="0"/>
              <a:t>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228800-4EFC-4547-9D5E-CED2A44D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1" y="2857883"/>
            <a:ext cx="2910276" cy="36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0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4F7698-8CD9-4545-BB1C-081A0A4BFE34}"/>
              </a:ext>
            </a:extLst>
          </p:cNvPr>
          <p:cNvSpPr/>
          <p:nvPr/>
        </p:nvSpPr>
        <p:spPr>
          <a:xfrm>
            <a:off x="0" y="0"/>
            <a:ext cx="12192000" cy="1660048"/>
          </a:xfrm>
          <a:prstGeom prst="rect">
            <a:avLst/>
          </a:prstGeom>
          <a:solidFill>
            <a:srgbClr val="191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DA0132-8ABB-4AB1-8425-FB8A24CF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E0C088"/>
                </a:solidFill>
              </a:rPr>
              <a:t>La fonction SHUFFLE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779219-6056-4C6F-B5F0-50006ABA3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17" y="1923737"/>
            <a:ext cx="2815476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err="1"/>
              <a:t>const</a:t>
            </a:r>
            <a:r>
              <a:rPr lang="fr-FR" dirty="0"/>
              <a:t> table = [</a:t>
            </a:r>
          </a:p>
          <a:p>
            <a:pPr marL="0" indent="0">
              <a:buNone/>
            </a:pPr>
            <a:r>
              <a:rPr lang="fr-FR" dirty="0"/>
              <a:t>    ["</a:t>
            </a:r>
            <a:r>
              <a:rPr lang="fr-FR" dirty="0" err="1"/>
              <a:t>img</a:t>
            </a:r>
            <a:r>
              <a:rPr lang="fr-FR" dirty="0"/>
              <a:t>/christal_ball.jpg", 0],</a:t>
            </a:r>
          </a:p>
          <a:p>
            <a:pPr marL="0" indent="0">
              <a:buNone/>
            </a:pPr>
            <a:r>
              <a:rPr lang="fr-FR" dirty="0"/>
              <a:t>    ["</a:t>
            </a:r>
            <a:r>
              <a:rPr lang="fr-FR" dirty="0" err="1"/>
              <a:t>img</a:t>
            </a:r>
            <a:r>
              <a:rPr lang="fr-FR" dirty="0"/>
              <a:t>/christal_ball.jpg", 0],</a:t>
            </a:r>
          </a:p>
          <a:p>
            <a:pPr marL="0" indent="0">
              <a:buNone/>
            </a:pPr>
            <a:r>
              <a:rPr lang="fr-FR" dirty="0"/>
              <a:t>    ["</a:t>
            </a:r>
            <a:r>
              <a:rPr lang="fr-FR" dirty="0" err="1"/>
              <a:t>img</a:t>
            </a:r>
            <a:r>
              <a:rPr lang="fr-FR" dirty="0"/>
              <a:t>/oeil.jpg", 1],</a:t>
            </a:r>
          </a:p>
          <a:p>
            <a:pPr marL="0" indent="0">
              <a:buNone/>
            </a:pPr>
            <a:r>
              <a:rPr lang="fr-FR" dirty="0"/>
              <a:t>    ["</a:t>
            </a:r>
            <a:r>
              <a:rPr lang="fr-FR" dirty="0" err="1"/>
              <a:t>img</a:t>
            </a:r>
            <a:r>
              <a:rPr lang="fr-FR" dirty="0"/>
              <a:t>/oeil.jpg", 1],</a:t>
            </a:r>
          </a:p>
          <a:p>
            <a:pPr marL="0" indent="0">
              <a:buNone/>
            </a:pPr>
            <a:r>
              <a:rPr lang="fr-FR" dirty="0"/>
              <a:t>    ["</a:t>
            </a:r>
            <a:r>
              <a:rPr lang="fr-FR" dirty="0" err="1"/>
              <a:t>img</a:t>
            </a:r>
            <a:r>
              <a:rPr lang="fr-FR" dirty="0"/>
              <a:t>/pendule.jpg", 2],</a:t>
            </a:r>
          </a:p>
          <a:p>
            <a:pPr marL="0" indent="0">
              <a:buNone/>
            </a:pPr>
            <a:r>
              <a:rPr lang="fr-FR" dirty="0"/>
              <a:t>    ["</a:t>
            </a:r>
            <a:r>
              <a:rPr lang="fr-FR" dirty="0" err="1"/>
              <a:t>img</a:t>
            </a:r>
            <a:r>
              <a:rPr lang="fr-FR" dirty="0"/>
              <a:t>/pendule.jpg", 2],</a:t>
            </a:r>
          </a:p>
          <a:p>
            <a:pPr marL="0" indent="0">
              <a:buNone/>
            </a:pPr>
            <a:r>
              <a:rPr lang="fr-FR" dirty="0"/>
              <a:t>    ["</a:t>
            </a:r>
            <a:r>
              <a:rPr lang="fr-FR" dirty="0" err="1"/>
              <a:t>img</a:t>
            </a:r>
            <a:r>
              <a:rPr lang="fr-FR" dirty="0"/>
              <a:t>/saturne.jpg", 3],</a:t>
            </a:r>
          </a:p>
          <a:p>
            <a:pPr marL="0" indent="0">
              <a:buNone/>
            </a:pPr>
            <a:r>
              <a:rPr lang="fr-FR" dirty="0"/>
              <a:t>    ["</a:t>
            </a:r>
            <a:r>
              <a:rPr lang="fr-FR" dirty="0" err="1"/>
              <a:t>img</a:t>
            </a:r>
            <a:r>
              <a:rPr lang="fr-FR" dirty="0"/>
              <a:t>/saturne.jpg", 3],</a:t>
            </a:r>
          </a:p>
          <a:p>
            <a:pPr marL="0" indent="0">
              <a:buNone/>
            </a:pPr>
            <a:r>
              <a:rPr lang="fr-FR" dirty="0"/>
              <a:t>    ["</a:t>
            </a:r>
            <a:r>
              <a:rPr lang="fr-FR" dirty="0" err="1"/>
              <a:t>img</a:t>
            </a:r>
            <a:r>
              <a:rPr lang="fr-FR" dirty="0"/>
              <a:t>/serpent.jpg", 4],</a:t>
            </a:r>
          </a:p>
          <a:p>
            <a:pPr marL="0" indent="0">
              <a:buNone/>
            </a:pPr>
            <a:r>
              <a:rPr lang="fr-FR" dirty="0"/>
              <a:t>    ["</a:t>
            </a:r>
            <a:r>
              <a:rPr lang="fr-FR" dirty="0" err="1"/>
              <a:t>img</a:t>
            </a:r>
            <a:r>
              <a:rPr lang="fr-FR" dirty="0"/>
              <a:t>/serpent.jpg", 4],</a:t>
            </a:r>
          </a:p>
          <a:p>
            <a:pPr marL="0" indent="0">
              <a:buNone/>
            </a:pPr>
            <a:r>
              <a:rPr lang="fr-FR" dirty="0"/>
              <a:t>    ["</a:t>
            </a:r>
            <a:r>
              <a:rPr lang="fr-FR" dirty="0" err="1"/>
              <a:t>img</a:t>
            </a:r>
            <a:r>
              <a:rPr lang="fr-FR" dirty="0"/>
              <a:t>/taureau.jpg", 5],</a:t>
            </a:r>
          </a:p>
          <a:p>
            <a:pPr marL="0" indent="0">
              <a:buNone/>
            </a:pPr>
            <a:r>
              <a:rPr lang="fr-FR" dirty="0"/>
              <a:t>    ["</a:t>
            </a:r>
            <a:r>
              <a:rPr lang="fr-FR" dirty="0" err="1"/>
              <a:t>img</a:t>
            </a:r>
            <a:r>
              <a:rPr lang="fr-FR" dirty="0"/>
              <a:t>/taureau.jpg", 5]</a:t>
            </a:r>
          </a:p>
          <a:p>
            <a:pPr marL="0" indent="0">
              <a:buNone/>
            </a:pPr>
            <a:r>
              <a:rPr lang="fr-FR" dirty="0"/>
              <a:t>];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AADBD0-647B-4C75-9C29-FE133C1EB4F9}"/>
              </a:ext>
            </a:extLst>
          </p:cNvPr>
          <p:cNvSpPr txBox="1"/>
          <p:nvPr/>
        </p:nvSpPr>
        <p:spPr>
          <a:xfrm>
            <a:off x="3728240" y="2055813"/>
            <a:ext cx="7990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but de la fonction sera de prendre l’index actuel des valeurs contenues dans le tableau et de les redistribuer pour placer nos cartes dans le jeu de manière aléatoire.</a:t>
            </a:r>
          </a:p>
          <a:p>
            <a:endParaRPr lang="fr-FR" dirty="0"/>
          </a:p>
          <a:p>
            <a:r>
              <a:rPr lang="fr-FR" dirty="0"/>
              <a:t>Nous commençons par déclarer une constante nommée </a:t>
            </a:r>
            <a:r>
              <a:rPr lang="fr-FR" dirty="0">
                <a:solidFill>
                  <a:srgbClr val="C00000"/>
                </a:solidFill>
              </a:rPr>
              <a:t>table</a:t>
            </a:r>
            <a:r>
              <a:rPr lang="fr-FR" dirty="0"/>
              <a:t>, elle contiendra l’URL de la face cachée de nos cartes ainsi qu’une valeur que nous répétons deux fois afin de nous aider à retrouver nos paires un peu plus tard dans le projet.</a:t>
            </a:r>
          </a:p>
          <a:p>
            <a:endParaRPr lang="fr-FR" dirty="0"/>
          </a:p>
          <a:p>
            <a:r>
              <a:rPr lang="fr-FR" dirty="0"/>
              <a:t>Pour cela, nous déclarons deux variables : </a:t>
            </a:r>
          </a:p>
          <a:p>
            <a:endParaRPr lang="fr-FR" dirty="0"/>
          </a:p>
          <a:p>
            <a:r>
              <a:rPr lang="en-US" dirty="0"/>
              <a:t>let </a:t>
            </a:r>
            <a:r>
              <a:rPr lang="en-US" dirty="0" err="1">
                <a:solidFill>
                  <a:srgbClr val="C00000"/>
                </a:solidFill>
              </a:rPr>
              <a:t>currentIndex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191824"/>
                </a:solidFill>
                <a:sym typeface="Wingdings" panose="05000000000000000000" pitchFamily="2" charset="2"/>
              </a:rPr>
              <a:t>Qui </a:t>
            </a:r>
            <a:r>
              <a:rPr lang="en-US" dirty="0" err="1">
                <a:solidFill>
                  <a:srgbClr val="191824"/>
                </a:solidFill>
                <a:sym typeface="Wingdings" panose="05000000000000000000" pitchFamily="2" charset="2"/>
              </a:rPr>
              <a:t>contient</a:t>
            </a:r>
            <a:r>
              <a:rPr lang="en-US" dirty="0">
                <a:solidFill>
                  <a:srgbClr val="191824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191824"/>
                </a:solidFill>
                <a:sym typeface="Wingdings" panose="05000000000000000000" pitchFamily="2" charset="2"/>
              </a:rPr>
              <a:t>l’index</a:t>
            </a:r>
            <a:r>
              <a:rPr lang="en-US" dirty="0">
                <a:solidFill>
                  <a:srgbClr val="191824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191824"/>
                </a:solidFill>
                <a:sym typeface="Wingdings" panose="05000000000000000000" pitchFamily="2" charset="2"/>
              </a:rPr>
              <a:t>actuel</a:t>
            </a:r>
            <a:r>
              <a:rPr lang="en-US" dirty="0">
                <a:solidFill>
                  <a:srgbClr val="191824"/>
                </a:solidFill>
                <a:sym typeface="Wingdings" panose="05000000000000000000" pitchFamily="2" charset="2"/>
              </a:rPr>
              <a:t> des </a:t>
            </a:r>
            <a:r>
              <a:rPr lang="en-US" dirty="0" err="1">
                <a:solidFill>
                  <a:srgbClr val="191824"/>
                </a:solidFill>
                <a:sym typeface="Wingdings" panose="05000000000000000000" pitchFamily="2" charset="2"/>
              </a:rPr>
              <a:t>élément</a:t>
            </a:r>
            <a:r>
              <a:rPr lang="en-US" dirty="0">
                <a:solidFill>
                  <a:srgbClr val="191824"/>
                </a:solidFill>
                <a:sym typeface="Wingdings" panose="05000000000000000000" pitchFamily="2" charset="2"/>
              </a:rPr>
              <a:t> du tableau</a:t>
            </a:r>
            <a:r>
              <a:rPr lang="en-US" dirty="0">
                <a:solidFill>
                  <a:srgbClr val="191824"/>
                </a:solidFill>
              </a:rPr>
              <a:t> </a:t>
            </a:r>
            <a:r>
              <a:rPr lang="en-US" dirty="0" err="1">
                <a:solidFill>
                  <a:srgbClr val="191824"/>
                </a:solidFill>
              </a:rPr>
              <a:t>allant</a:t>
            </a:r>
            <a:r>
              <a:rPr lang="en-US" dirty="0">
                <a:solidFill>
                  <a:srgbClr val="191824"/>
                </a:solidFill>
              </a:rPr>
              <a:t> </a:t>
            </a:r>
            <a:r>
              <a:rPr lang="en-US" dirty="0" err="1">
                <a:solidFill>
                  <a:srgbClr val="191824"/>
                </a:solidFill>
              </a:rPr>
              <a:t>donc</a:t>
            </a:r>
            <a:r>
              <a:rPr lang="en-US" dirty="0">
                <a:solidFill>
                  <a:srgbClr val="191824"/>
                </a:solidFill>
              </a:rPr>
              <a:t> 		de 0 à 11.</a:t>
            </a:r>
          </a:p>
          <a:p>
            <a:endParaRPr lang="en-US" dirty="0">
              <a:solidFill>
                <a:srgbClr val="191824"/>
              </a:solidFill>
            </a:endParaRPr>
          </a:p>
          <a:p>
            <a:r>
              <a:rPr lang="en-US" dirty="0"/>
              <a:t>let </a:t>
            </a:r>
            <a:r>
              <a:rPr lang="en-US" dirty="0" err="1">
                <a:solidFill>
                  <a:srgbClr val="C00000"/>
                </a:solidFill>
              </a:rPr>
              <a:t>randomIndex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rgbClr val="191824"/>
                </a:solidFill>
                <a:sym typeface="Wingdings" panose="05000000000000000000" pitchFamily="2" charset="2"/>
              </a:rPr>
              <a:t> Qui </a:t>
            </a:r>
            <a:r>
              <a:rPr lang="en-US" dirty="0" err="1">
                <a:solidFill>
                  <a:srgbClr val="191824"/>
                </a:solidFill>
                <a:sym typeface="Wingdings" panose="05000000000000000000" pitchFamily="2" charset="2"/>
              </a:rPr>
              <a:t>contiendra</a:t>
            </a:r>
            <a:r>
              <a:rPr lang="en-US" dirty="0">
                <a:solidFill>
                  <a:srgbClr val="191824"/>
                </a:solidFill>
                <a:sym typeface="Wingdings" panose="05000000000000000000" pitchFamily="2" charset="2"/>
              </a:rPr>
              <a:t> un tableau </a:t>
            </a:r>
            <a:r>
              <a:rPr lang="en-US" dirty="0" err="1">
                <a:solidFill>
                  <a:srgbClr val="191824"/>
                </a:solidFill>
                <a:sym typeface="Wingdings" panose="05000000000000000000" pitchFamily="2" charset="2"/>
              </a:rPr>
              <a:t>ayant</a:t>
            </a:r>
            <a:r>
              <a:rPr lang="en-US" dirty="0">
                <a:solidFill>
                  <a:srgbClr val="191824"/>
                </a:solidFill>
                <a:sym typeface="Wingdings" panose="05000000000000000000" pitchFamily="2" charset="2"/>
              </a:rPr>
              <a:t> le </a:t>
            </a:r>
            <a:r>
              <a:rPr lang="en-US" dirty="0" err="1">
                <a:solidFill>
                  <a:srgbClr val="191824"/>
                </a:solidFill>
                <a:sym typeface="Wingdings" panose="05000000000000000000" pitchFamily="2" charset="2"/>
              </a:rPr>
              <a:t>nouvel</a:t>
            </a:r>
            <a:r>
              <a:rPr lang="en-US" dirty="0">
                <a:solidFill>
                  <a:srgbClr val="191824"/>
                </a:solidFill>
                <a:sym typeface="Wingdings" panose="05000000000000000000" pitchFamily="2" charset="2"/>
              </a:rPr>
              <a:t> index </a:t>
            </a:r>
            <a:r>
              <a:rPr lang="en-US" dirty="0" err="1">
                <a:solidFill>
                  <a:srgbClr val="191824"/>
                </a:solidFill>
                <a:sym typeface="Wingdings" panose="05000000000000000000" pitchFamily="2" charset="2"/>
              </a:rPr>
              <a:t>choisi</a:t>
            </a:r>
            <a:r>
              <a:rPr lang="en-US" dirty="0">
                <a:solidFill>
                  <a:srgbClr val="191824"/>
                </a:solidFill>
                <a:sym typeface="Wingdings" panose="05000000000000000000" pitchFamily="2" charset="2"/>
              </a:rPr>
              <a:t> de 			 manière </a:t>
            </a:r>
            <a:r>
              <a:rPr lang="en-US" dirty="0" err="1">
                <a:solidFill>
                  <a:srgbClr val="191824"/>
                </a:solidFill>
                <a:sym typeface="Wingdings" panose="05000000000000000000" pitchFamily="2" charset="2"/>
              </a:rPr>
              <a:t>aléatoire</a:t>
            </a:r>
            <a:r>
              <a:rPr lang="en-US" dirty="0">
                <a:solidFill>
                  <a:srgbClr val="191824"/>
                </a:solidFill>
                <a:sym typeface="Wingdings" panose="05000000000000000000" pitchFamily="2" charset="2"/>
              </a:rPr>
              <a:t> par la function SHUFFLE.</a:t>
            </a:r>
            <a:endParaRPr lang="fr-FR" dirty="0">
              <a:solidFill>
                <a:srgbClr val="1918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9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647859F-5551-4A4C-A494-1BCD2B556CAE}"/>
              </a:ext>
            </a:extLst>
          </p:cNvPr>
          <p:cNvSpPr txBox="1"/>
          <p:nvPr/>
        </p:nvSpPr>
        <p:spPr>
          <a:xfrm>
            <a:off x="5996580" y="361051"/>
            <a:ext cx="59573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déclarons donc la fonction </a:t>
            </a:r>
            <a:r>
              <a:rPr lang="fr-FR" dirty="0">
                <a:solidFill>
                  <a:srgbClr val="C00000"/>
                </a:solidFill>
              </a:rPr>
              <a:t>SHUFFLE</a:t>
            </a:r>
            <a:r>
              <a:rPr lang="fr-FR" dirty="0"/>
              <a:t> qui prendra en </a:t>
            </a:r>
            <a:r>
              <a:rPr lang="fr-FR" dirty="0">
                <a:solidFill>
                  <a:srgbClr val="C00000"/>
                </a:solidFill>
              </a:rPr>
              <a:t>paramètre</a:t>
            </a:r>
            <a:r>
              <a:rPr lang="fr-FR" dirty="0"/>
              <a:t> l’élément </a:t>
            </a:r>
            <a:r>
              <a:rPr lang="fr-FR" dirty="0" err="1">
                <a:solidFill>
                  <a:srgbClr val="C00000"/>
                </a:solidFill>
              </a:rPr>
              <a:t>array</a:t>
            </a:r>
            <a:r>
              <a:rPr lang="fr-FR" dirty="0"/>
              <a:t> qui correspondra à notre tableau contenu dans la constante </a:t>
            </a:r>
            <a:r>
              <a:rPr lang="fr-FR" dirty="0">
                <a:solidFill>
                  <a:srgbClr val="C00000"/>
                </a:solidFill>
              </a:rPr>
              <a:t>table.</a:t>
            </a:r>
          </a:p>
          <a:p>
            <a:endParaRPr lang="fr-FR" dirty="0">
              <a:solidFill>
                <a:srgbClr val="C00000"/>
              </a:solidFill>
            </a:endParaRPr>
          </a:p>
          <a:p>
            <a:r>
              <a:rPr lang="fr-FR" dirty="0"/>
              <a:t>Nous lui créons une boucle </a:t>
            </a:r>
            <a:r>
              <a:rPr lang="fr-FR" dirty="0">
                <a:solidFill>
                  <a:srgbClr val="C00000"/>
                </a:solidFill>
              </a:rPr>
              <a:t>WHILE</a:t>
            </a:r>
            <a:r>
              <a:rPr lang="fr-FR" dirty="0"/>
              <a:t>. Tant que l’index ne sera pas de zéro, la boucle parcourra les index de notre tableau et changera leur valeur changeant ainsi la place des éléments.</a:t>
            </a:r>
          </a:p>
          <a:p>
            <a:endParaRPr lang="fr-FR" dirty="0"/>
          </a:p>
          <a:p>
            <a:r>
              <a:rPr lang="fr-FR" dirty="0" err="1">
                <a:solidFill>
                  <a:srgbClr val="C00000"/>
                </a:solidFill>
              </a:rPr>
              <a:t>CurrentIndex</a:t>
            </a:r>
            <a:r>
              <a:rPr lang="fr-FR" dirty="0"/>
              <a:t> a pour valeur la longueur du tableau et décrémentera à chaque tour de boucle créant ainsi une nouvelle valeur pour chaque index.</a:t>
            </a:r>
          </a:p>
          <a:p>
            <a:endParaRPr lang="fr-FR" dirty="0"/>
          </a:p>
          <a:p>
            <a:r>
              <a:rPr lang="fr-FR" dirty="0"/>
              <a:t>Puis, pour chaque tour de boucle et donc pour chaque élément du tableau, nous remplacerons sa valeur </a:t>
            </a:r>
            <a:r>
              <a:rPr lang="fr-FR" dirty="0" err="1">
                <a:solidFill>
                  <a:srgbClr val="C00000"/>
                </a:solidFill>
              </a:rPr>
              <a:t>currentIndex</a:t>
            </a:r>
            <a:r>
              <a:rPr lang="fr-FR" dirty="0"/>
              <a:t> par sa nouvelle valeur contenue dans </a:t>
            </a:r>
            <a:r>
              <a:rPr lang="fr-FR" dirty="0" err="1">
                <a:solidFill>
                  <a:srgbClr val="C00000"/>
                </a:solidFill>
              </a:rPr>
              <a:t>randomIndex</a:t>
            </a:r>
            <a:r>
              <a:rPr lang="fr-FR" dirty="0">
                <a:solidFill>
                  <a:srgbClr val="C00000"/>
                </a:solidFill>
              </a:rPr>
              <a:t>.</a:t>
            </a:r>
          </a:p>
          <a:p>
            <a:endParaRPr lang="fr-FR" dirty="0">
              <a:solidFill>
                <a:srgbClr val="C00000"/>
              </a:solidFill>
            </a:endParaRPr>
          </a:p>
          <a:p>
            <a:r>
              <a:rPr lang="fr-FR" dirty="0"/>
              <a:t>Nous retournons donc un nouveau tableau ayant les même valeurs que le tableau </a:t>
            </a:r>
            <a:r>
              <a:rPr lang="fr-FR" dirty="0">
                <a:solidFill>
                  <a:srgbClr val="C00000"/>
                </a:solidFill>
              </a:rPr>
              <a:t>table</a:t>
            </a:r>
            <a:r>
              <a:rPr lang="fr-FR" dirty="0"/>
              <a:t> mais dont les éléments ont été changés de place.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E1D727-7753-43BE-B5FD-2BEEE36EF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5" y="1054372"/>
            <a:ext cx="53816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5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06356-9812-48AD-8F50-9330DABC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BA73D9-CC38-4039-95C0-89C53926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9" y="1770683"/>
            <a:ext cx="5966820" cy="11491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>
                <a:solidFill>
                  <a:srgbClr val="C00000"/>
                </a:solidFill>
              </a:rPr>
              <a:t>id="container" </a:t>
            </a:r>
            <a:r>
              <a:rPr lang="en-US" sz="1800" dirty="0"/>
              <a:t>class="container"&gt;</a:t>
            </a:r>
          </a:p>
          <a:p>
            <a:pPr marL="0" indent="0">
              <a:buNone/>
            </a:pPr>
            <a:r>
              <a:rPr lang="en-US" sz="1800" dirty="0"/>
              <a:t>        &lt;div </a:t>
            </a:r>
            <a:r>
              <a:rPr lang="en-US" sz="1800" dirty="0">
                <a:solidFill>
                  <a:srgbClr val="C00000"/>
                </a:solidFill>
              </a:rPr>
              <a:t>id="deck" </a:t>
            </a:r>
            <a:r>
              <a:rPr lang="en-US" sz="1800" dirty="0"/>
              <a:t>class="row justify-content-evenly"&gt;</a:t>
            </a:r>
          </a:p>
          <a:p>
            <a:pPr marL="0" indent="0">
              <a:buNone/>
            </a:pPr>
            <a:r>
              <a:rPr lang="en-US" sz="1800" dirty="0"/>
              <a:t>        &lt;/div&gt;</a:t>
            </a:r>
          </a:p>
          <a:p>
            <a:pPr marL="0" indent="0">
              <a:buNone/>
            </a:pPr>
            <a:r>
              <a:rPr lang="en-US" sz="1800" dirty="0"/>
              <a:t>&lt;/div&gt;</a:t>
            </a:r>
            <a:endParaRPr lang="fr-FR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ACB4F4-F95D-4BA4-BD8E-D089731C2020}"/>
              </a:ext>
            </a:extLst>
          </p:cNvPr>
          <p:cNvSpPr/>
          <p:nvPr/>
        </p:nvSpPr>
        <p:spPr>
          <a:xfrm>
            <a:off x="0" y="0"/>
            <a:ext cx="12192000" cy="1660048"/>
          </a:xfrm>
          <a:prstGeom prst="rect">
            <a:avLst/>
          </a:prstGeom>
          <a:solidFill>
            <a:srgbClr val="191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946A591-553B-45AE-A7B9-7C62C4FBB22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E0C088"/>
                </a:solidFill>
              </a:rPr>
              <a:t>L’injection des cartes par le JS</a:t>
            </a:r>
          </a:p>
          <a:p>
            <a:r>
              <a:rPr lang="fr-FR" sz="2800" dirty="0">
                <a:solidFill>
                  <a:srgbClr val="E0C088"/>
                </a:solidFill>
              </a:rPr>
              <a:t>- Le conteneur -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A7805DE-EEDB-44DF-B8BB-B82DD14CFC63}"/>
              </a:ext>
            </a:extLst>
          </p:cNvPr>
          <p:cNvSpPr txBox="1"/>
          <p:nvPr/>
        </p:nvSpPr>
        <p:spPr>
          <a:xfrm>
            <a:off x="6012279" y="1887667"/>
            <a:ext cx="5890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</a:t>
            </a:r>
            <a:r>
              <a:rPr lang="fr-FR" dirty="0">
                <a:solidFill>
                  <a:srgbClr val="C00000"/>
                </a:solidFill>
              </a:rPr>
              <a:t>div container</a:t>
            </a:r>
            <a:r>
              <a:rPr lang="fr-FR" dirty="0"/>
              <a:t> est placée en dessous du header, c’est elle qui contiendra le plateau de jeu.</a:t>
            </a:r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dirty="0">
                <a:solidFill>
                  <a:srgbClr val="C00000"/>
                </a:solidFill>
              </a:rPr>
              <a:t>div deck </a:t>
            </a:r>
            <a:r>
              <a:rPr lang="fr-FR" dirty="0"/>
              <a:t>sera le parent des cartes créées de manière dynamique JS par la boucle </a:t>
            </a:r>
            <a:r>
              <a:rPr lang="fr-FR" dirty="0">
                <a:solidFill>
                  <a:srgbClr val="C00000"/>
                </a:solidFill>
              </a:rPr>
              <a:t>FOR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Les cartes sont injectées dans le HTML de manière aléatoire grâce à la fonction SHUFFLE vue au préalable.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254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ADF8E-96FD-4675-9FF5-3E565E0D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F45F27-5806-4D9D-A0E1-FCAB7D8B3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317" y="1825625"/>
            <a:ext cx="6255595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800" dirty="0"/>
              <a:t>La boucle FOR va parcourir le tableau </a:t>
            </a:r>
            <a:r>
              <a:rPr lang="fr-FR" sz="1800" dirty="0">
                <a:solidFill>
                  <a:srgbClr val="C00000"/>
                </a:solidFill>
              </a:rPr>
              <a:t>table</a:t>
            </a:r>
            <a:r>
              <a:rPr lang="fr-FR" sz="1800" dirty="0"/>
              <a:t> et pour chaque index, elle sortira la valeur contenue dans la première dimension, ici l’URL de nos images cachées.</a:t>
            </a:r>
          </a:p>
          <a:p>
            <a:pPr marL="0" indent="0">
              <a:buNone/>
            </a:pPr>
            <a:r>
              <a:rPr lang="fr-FR" sz="1800" dirty="0"/>
              <a:t>Pour la boucle FOR, nous allons créer une variable locale et trois variables globales :</a:t>
            </a:r>
          </a:p>
          <a:p>
            <a:pPr marL="0" indent="0">
              <a:buNone/>
            </a:pPr>
            <a:r>
              <a:rPr lang="fr-FR" sz="1800" dirty="0"/>
              <a:t>let </a:t>
            </a:r>
            <a:r>
              <a:rPr lang="fr-FR" sz="1800" dirty="0">
                <a:solidFill>
                  <a:srgbClr val="C00000"/>
                </a:solidFill>
              </a:rPr>
              <a:t>i</a:t>
            </a:r>
            <a:r>
              <a:rPr lang="fr-FR" sz="1800" dirty="0"/>
              <a:t> = 0;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1800" dirty="0">
                <a:sym typeface="Wingdings" panose="05000000000000000000" pitchFamily="2" charset="2"/>
              </a:rPr>
              <a:t>Elle correspond aux différents index du tableau contenant les URL.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let </a:t>
            </a:r>
            <a:r>
              <a:rPr lang="fr-FR" sz="1800" dirty="0">
                <a:solidFill>
                  <a:srgbClr val="C00000"/>
                </a:solidFill>
              </a:rPr>
              <a:t>deck</a:t>
            </a:r>
            <a:r>
              <a:rPr lang="fr-FR" sz="1800" dirty="0"/>
              <a:t> = </a:t>
            </a:r>
            <a:r>
              <a:rPr lang="fr-FR" sz="1800" dirty="0" err="1"/>
              <a:t>document.getElementById</a:t>
            </a:r>
            <a:r>
              <a:rPr lang="fr-FR" sz="1800" dirty="0"/>
              <a:t>("</a:t>
            </a:r>
            <a:r>
              <a:rPr lang="fr-FR" sz="1800" dirty="0">
                <a:solidFill>
                  <a:srgbClr val="C00000"/>
                </a:solidFill>
              </a:rPr>
              <a:t>deck</a:t>
            </a:r>
            <a:r>
              <a:rPr lang="fr-FR" sz="1800" dirty="0"/>
              <a:t>");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1800" dirty="0">
                <a:sym typeface="Wingdings" panose="05000000000000000000" pitchFamily="2" charset="2"/>
              </a:rPr>
              <a:t>Elle sera le parent dans lequel le html sera injecté.</a:t>
            </a:r>
          </a:p>
          <a:p>
            <a:pPr>
              <a:buFont typeface="Wingdings" panose="05000000000000000000" pitchFamily="2" charset="2"/>
              <a:buChar char="è"/>
            </a:pP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800" dirty="0"/>
              <a:t>let </a:t>
            </a:r>
            <a:r>
              <a:rPr lang="fr-FR" sz="1800" dirty="0" err="1">
                <a:solidFill>
                  <a:srgbClr val="C00000"/>
                </a:solidFill>
              </a:rPr>
              <a:t>beginCard</a:t>
            </a:r>
            <a:r>
              <a:rPr lang="fr-FR" sz="1800" dirty="0"/>
              <a:t>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1800" dirty="0">
                <a:sym typeface="Wingdings" panose="05000000000000000000" pitchFamily="2" charset="2"/>
              </a:rPr>
              <a:t>Elle contiendra tout le HTML (brut, sans espaces et sans saut de ligne) à injecter </a:t>
            </a:r>
            <a:r>
              <a:rPr lang="fr-FR" sz="1800" dirty="0">
                <a:solidFill>
                  <a:srgbClr val="C00000"/>
                </a:solidFill>
                <a:sym typeface="Wingdings" panose="05000000000000000000" pitchFamily="2" charset="2"/>
              </a:rPr>
              <a:t>avant</a:t>
            </a:r>
            <a:r>
              <a:rPr lang="fr-FR" sz="1800" dirty="0">
                <a:sym typeface="Wingdings" panose="05000000000000000000" pitchFamily="2" charset="2"/>
              </a:rPr>
              <a:t> l’insertion de l’URL de l’image.</a:t>
            </a:r>
          </a:p>
          <a:p>
            <a:pPr>
              <a:buFont typeface="Wingdings" panose="05000000000000000000" pitchFamily="2" charset="2"/>
              <a:buChar char="è"/>
            </a:pP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1800" dirty="0"/>
              <a:t>let </a:t>
            </a:r>
            <a:r>
              <a:rPr lang="da-DK" sz="1800" dirty="0">
                <a:solidFill>
                  <a:srgbClr val="C00000"/>
                </a:solidFill>
              </a:rPr>
              <a:t>endCard</a:t>
            </a:r>
            <a:r>
              <a:rPr lang="da-DK" sz="1800" dirty="0"/>
              <a:t> </a:t>
            </a:r>
          </a:p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 Elle contiendra tout le HTML (brut, sans espaces et sans saut de ligne) à injecter </a:t>
            </a:r>
            <a:r>
              <a:rPr lang="fr-FR" sz="1800" dirty="0">
                <a:solidFill>
                  <a:srgbClr val="C00000"/>
                </a:solidFill>
                <a:sym typeface="Wingdings" panose="05000000000000000000" pitchFamily="2" charset="2"/>
              </a:rPr>
              <a:t>après</a:t>
            </a:r>
            <a:r>
              <a:rPr lang="fr-FR" sz="1800" dirty="0">
                <a:sym typeface="Wingdings" panose="05000000000000000000" pitchFamily="2" charset="2"/>
              </a:rPr>
              <a:t> l’insertion de l’URL de l’image.</a:t>
            </a:r>
            <a:endParaRPr lang="fr-FR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982F59-B720-40AE-97CA-0CC4CCA2226D}"/>
              </a:ext>
            </a:extLst>
          </p:cNvPr>
          <p:cNvSpPr/>
          <p:nvPr/>
        </p:nvSpPr>
        <p:spPr>
          <a:xfrm>
            <a:off x="0" y="0"/>
            <a:ext cx="12192000" cy="1660048"/>
          </a:xfrm>
          <a:prstGeom prst="rect">
            <a:avLst/>
          </a:prstGeom>
          <a:solidFill>
            <a:srgbClr val="191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28392C3-97D0-40F7-B4FD-EAAAC6E750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E0C088"/>
                </a:solidFill>
              </a:rPr>
              <a:t>L’injection des cartes par le JS</a:t>
            </a:r>
          </a:p>
          <a:p>
            <a:r>
              <a:rPr lang="fr-FR" sz="2800" dirty="0">
                <a:solidFill>
                  <a:srgbClr val="E0C088"/>
                </a:solidFill>
              </a:rPr>
              <a:t>- La boucle FOR -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9B9FED2-B3DD-497E-8D26-46BAE03FB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53" y="1948884"/>
            <a:ext cx="5110776" cy="71567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48F6842-5D96-4D6F-92D0-C2FBA5525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3" y="3143866"/>
            <a:ext cx="5248275" cy="177538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AA768D8-823D-4693-BB9A-01484B4030BF}"/>
              </a:ext>
            </a:extLst>
          </p:cNvPr>
          <p:cNvSpPr txBox="1"/>
          <p:nvPr/>
        </p:nvSpPr>
        <p:spPr>
          <a:xfrm>
            <a:off x="206872" y="4900157"/>
            <a:ext cx="61025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Voici le HTML une fois une carte injectée.</a:t>
            </a:r>
          </a:p>
        </p:txBody>
      </p:sp>
    </p:spTree>
    <p:extLst>
      <p:ext uri="{BB962C8B-B14F-4D97-AF65-F5344CB8AC3E}">
        <p14:creationId xmlns:p14="http://schemas.microsoft.com/office/powerpoint/2010/main" val="306368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CBF22-CB27-4B99-96AB-4F77EAA6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398C69-B536-42AC-9ED6-7AA6EAEE3E70}"/>
              </a:ext>
            </a:extLst>
          </p:cNvPr>
          <p:cNvSpPr/>
          <p:nvPr/>
        </p:nvSpPr>
        <p:spPr>
          <a:xfrm>
            <a:off x="0" y="-7848"/>
            <a:ext cx="12192000" cy="1660048"/>
          </a:xfrm>
          <a:prstGeom prst="rect">
            <a:avLst/>
          </a:prstGeom>
          <a:solidFill>
            <a:srgbClr val="191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36133C2-BAE7-41FE-A885-067227A175A0}"/>
              </a:ext>
            </a:extLst>
          </p:cNvPr>
          <p:cNvSpPr txBox="1">
            <a:spLocks/>
          </p:cNvSpPr>
          <p:nvPr/>
        </p:nvSpPr>
        <p:spPr>
          <a:xfrm>
            <a:off x="838200" y="247241"/>
            <a:ext cx="10515600" cy="132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E0C088"/>
                </a:solidFill>
              </a:rPr>
              <a:t>La fonction FLIPCARD</a:t>
            </a:r>
          </a:p>
          <a:p>
            <a:r>
              <a:rPr lang="fr-FR" sz="2800" dirty="0">
                <a:solidFill>
                  <a:srgbClr val="E0C088"/>
                </a:solidFill>
              </a:rPr>
              <a:t>- Déclaration des variables -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52A63B-A7C8-4850-A4EB-FB59ED23D043}"/>
              </a:ext>
            </a:extLst>
          </p:cNvPr>
          <p:cNvSpPr txBox="1"/>
          <p:nvPr/>
        </p:nvSpPr>
        <p:spPr>
          <a:xfrm>
            <a:off x="5686548" y="1871969"/>
            <a:ext cx="63497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la fonction </a:t>
            </a:r>
            <a:r>
              <a:rPr lang="fr-FR" dirty="0" err="1">
                <a:solidFill>
                  <a:srgbClr val="C00000"/>
                </a:solidFill>
              </a:rPr>
              <a:t>flipCard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nous allons créer des fonctions globales : </a:t>
            </a:r>
          </a:p>
          <a:p>
            <a:endParaRPr lang="fr-FR" dirty="0"/>
          </a:p>
          <a:p>
            <a:r>
              <a:rPr lang="fr-FR" dirty="0"/>
              <a:t>let </a:t>
            </a:r>
            <a:r>
              <a:rPr lang="fr-FR" dirty="0" err="1">
                <a:solidFill>
                  <a:srgbClr val="C00000"/>
                </a:solidFill>
              </a:rPr>
              <a:t>flipCardInner</a:t>
            </a:r>
            <a:r>
              <a:rPr lang="fr-F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Elle récupèrera et stockera tous les éléments du HTML ayant la classe : « flip-</a:t>
            </a:r>
            <a:r>
              <a:rPr lang="fr-FR" dirty="0" err="1">
                <a:sym typeface="Wingdings" panose="05000000000000000000" pitchFamily="2" charset="2"/>
              </a:rPr>
              <a:t>card</a:t>
            </a:r>
            <a:r>
              <a:rPr lang="fr-FR" dirty="0">
                <a:sym typeface="Wingdings" panose="05000000000000000000" pitchFamily="2" charset="2"/>
              </a:rPr>
              <a:t>-</a:t>
            </a:r>
            <a:r>
              <a:rPr lang="fr-FR" dirty="0" err="1">
                <a:sym typeface="Wingdings" panose="05000000000000000000" pitchFamily="2" charset="2"/>
              </a:rPr>
              <a:t>inner</a:t>
            </a:r>
            <a:r>
              <a:rPr lang="fr-FR" dirty="0">
                <a:sym typeface="Wingdings" panose="05000000000000000000" pitchFamily="2" charset="2"/>
              </a:rPr>
              <a:t> » ;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let </a:t>
            </a:r>
            <a:r>
              <a:rPr lang="fr-FR" dirty="0" err="1">
                <a:solidFill>
                  <a:srgbClr val="C00000"/>
                </a:solidFill>
                <a:sym typeface="Wingdings" panose="05000000000000000000" pitchFamily="2" charset="2"/>
              </a:rPr>
              <a:t>numberReturnedCards</a:t>
            </a:r>
            <a:r>
              <a:rPr lang="fr-FR" dirty="0">
                <a:sym typeface="Wingdings" panose="05000000000000000000" pitchFamily="2" charset="2"/>
              </a:rPr>
              <a:t> = 0;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Elle calculera le nombre de cartes ayant la classe « </a:t>
            </a:r>
            <a:r>
              <a:rPr lang="fr-FR" dirty="0" err="1">
                <a:sym typeface="Wingdings" panose="05000000000000000000" pitchFamily="2" charset="2"/>
              </a:rPr>
              <a:t>returned</a:t>
            </a:r>
            <a:r>
              <a:rPr lang="fr-FR" dirty="0">
                <a:sym typeface="Wingdings" panose="05000000000000000000" pitchFamily="2" charset="2"/>
              </a:rPr>
              <a:t> » et que nous incrémenterons à chaque fois qu’une carte obtiendra la classe « </a:t>
            </a:r>
            <a:r>
              <a:rPr lang="fr-FR" dirty="0" err="1">
                <a:sym typeface="Wingdings" panose="05000000000000000000" pitchFamily="2" charset="2"/>
              </a:rPr>
              <a:t>returned</a:t>
            </a:r>
            <a:r>
              <a:rPr lang="fr-FR" dirty="0">
                <a:sym typeface="Wingdings" panose="05000000000000000000" pitchFamily="2" charset="2"/>
              </a:rPr>
              <a:t> ».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Puis des variables locales :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let </a:t>
            </a:r>
            <a:r>
              <a:rPr lang="fr-FR" dirty="0" err="1">
                <a:solidFill>
                  <a:srgbClr val="C00000"/>
                </a:solidFill>
              </a:rPr>
              <a:t>firstCard</a:t>
            </a:r>
            <a:r>
              <a:rPr lang="fr-FR" dirty="0">
                <a:solidFill>
                  <a:srgbClr val="C00000"/>
                </a:solidFill>
              </a:rPr>
              <a:t>; </a:t>
            </a:r>
            <a:r>
              <a:rPr lang="fr-FR" dirty="0"/>
              <a:t>let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secondCard</a:t>
            </a:r>
            <a:r>
              <a:rPr lang="fr-FR" dirty="0">
                <a:solidFill>
                  <a:srgbClr val="C00000"/>
                </a:solidFill>
              </a:rPr>
              <a:t>;</a:t>
            </a:r>
            <a:r>
              <a:rPr lang="fr-F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Elles prendront la valeur de la première ou de la deuxième carte retournée et deviendra le </a:t>
            </a:r>
            <a:r>
              <a:rPr lang="fr-FR" dirty="0" err="1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fr-F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sur lequel s’applique la fonction</a:t>
            </a:r>
            <a:r>
              <a:rPr lang="fr-F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rgbClr val="C00000"/>
                </a:solidFill>
                <a:sym typeface="Wingdings" panose="05000000000000000000" pitchFamily="2" charset="2"/>
              </a:rPr>
              <a:t>flipcard</a:t>
            </a:r>
            <a:r>
              <a:rPr lang="fr-FR" dirty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8C9C54-BCFA-4449-9038-7C93430A4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1" y="2652446"/>
            <a:ext cx="5050785" cy="45764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F728025-346D-45DA-B8F0-754CB72CA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03" y="4110341"/>
            <a:ext cx="2628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59359-8A7D-402D-9EA4-D6AB1481E26D}"/>
              </a:ext>
            </a:extLst>
          </p:cNvPr>
          <p:cNvSpPr/>
          <p:nvPr/>
        </p:nvSpPr>
        <p:spPr>
          <a:xfrm>
            <a:off x="0" y="-7848"/>
            <a:ext cx="12192000" cy="1660048"/>
          </a:xfrm>
          <a:prstGeom prst="rect">
            <a:avLst/>
          </a:prstGeom>
          <a:solidFill>
            <a:srgbClr val="191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F123C7D-6A8F-4762-A1F3-3D4FE14CD2A6}"/>
              </a:ext>
            </a:extLst>
          </p:cNvPr>
          <p:cNvSpPr txBox="1">
            <a:spLocks/>
          </p:cNvSpPr>
          <p:nvPr/>
        </p:nvSpPr>
        <p:spPr>
          <a:xfrm>
            <a:off x="838200" y="247241"/>
            <a:ext cx="10515600" cy="132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E0C088"/>
                </a:solidFill>
              </a:rPr>
              <a:t>La fonction FLIPCARD</a:t>
            </a:r>
          </a:p>
          <a:p>
            <a:r>
              <a:rPr lang="fr-FR" sz="2800" dirty="0">
                <a:solidFill>
                  <a:srgbClr val="E0C088"/>
                </a:solidFill>
              </a:rPr>
              <a:t>- Retournement des cartes-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033277-72CB-4D91-9143-DD473191A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71" y="4977510"/>
            <a:ext cx="3994756" cy="168592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D39015D-72D1-41DB-95DF-20E21FC63829}"/>
              </a:ext>
            </a:extLst>
          </p:cNvPr>
          <p:cNvSpPr txBox="1"/>
          <p:nvPr/>
        </p:nvSpPr>
        <p:spPr>
          <a:xfrm>
            <a:off x="6365474" y="1958021"/>
            <a:ext cx="58199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fonction </a:t>
            </a:r>
            <a:r>
              <a:rPr lang="fr-FR" dirty="0" err="1">
                <a:solidFill>
                  <a:srgbClr val="C00000"/>
                </a:solidFill>
              </a:rPr>
              <a:t>flipCard</a:t>
            </a:r>
            <a:r>
              <a:rPr lang="fr-FR" dirty="0"/>
              <a:t> contient un premier </a:t>
            </a:r>
            <a:r>
              <a:rPr lang="fr-FR" dirty="0">
                <a:solidFill>
                  <a:srgbClr val="C00000"/>
                </a:solidFill>
              </a:rPr>
              <a:t>IF</a:t>
            </a:r>
            <a:r>
              <a:rPr lang="fr-FR" dirty="0"/>
              <a:t> qui conditionne le retournement des cartes à un maximum de deux cartes et qui contient les instructions à appliquer aux </a:t>
            </a:r>
            <a:r>
              <a:rPr lang="fr-FR" dirty="0" err="1">
                <a:solidFill>
                  <a:srgbClr val="C00000"/>
                </a:solidFill>
              </a:rPr>
              <a:t>this</a:t>
            </a:r>
            <a:r>
              <a:rPr lang="fr-FR" dirty="0"/>
              <a:t> définis ensuite.</a:t>
            </a:r>
          </a:p>
          <a:p>
            <a:endParaRPr lang="fr-FR" dirty="0"/>
          </a:p>
          <a:p>
            <a:r>
              <a:rPr lang="fr-FR" dirty="0"/>
              <a:t>Ce </a:t>
            </a:r>
            <a:r>
              <a:rPr lang="fr-FR" dirty="0">
                <a:solidFill>
                  <a:srgbClr val="C00000"/>
                </a:solidFill>
              </a:rPr>
              <a:t>IF</a:t>
            </a:r>
            <a:r>
              <a:rPr lang="fr-FR" dirty="0"/>
              <a:t> là contient à nouveau deux </a:t>
            </a:r>
            <a:r>
              <a:rPr lang="fr-FR" dirty="0">
                <a:solidFill>
                  <a:srgbClr val="C00000"/>
                </a:solidFill>
              </a:rPr>
              <a:t>IF</a:t>
            </a:r>
            <a:r>
              <a:rPr lang="fr-FR" dirty="0"/>
              <a:t>, deux conditions 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/>
              <a:t>s’il s’agit de la première carte retournée alors celle-ci sera contenue dans </a:t>
            </a:r>
            <a:r>
              <a:rPr lang="fr-FR" dirty="0" err="1">
                <a:solidFill>
                  <a:srgbClr val="C00000"/>
                </a:solidFill>
              </a:rPr>
              <a:t>firstCard</a:t>
            </a:r>
            <a:r>
              <a:rPr lang="fr-FR" dirty="0"/>
              <a:t> et deviendra </a:t>
            </a:r>
            <a:r>
              <a:rPr lang="fr-FR" dirty="0" err="1">
                <a:solidFill>
                  <a:srgbClr val="C00000"/>
                </a:solidFill>
              </a:rPr>
              <a:t>this</a:t>
            </a:r>
            <a:r>
              <a:rPr lang="fr-F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/>
              <a:t>s’il s’agit de la deuxième carte retournée alors celle-ci sera contenue dans </a:t>
            </a:r>
            <a:r>
              <a:rPr lang="fr-FR" dirty="0" err="1">
                <a:solidFill>
                  <a:srgbClr val="C00000"/>
                </a:solidFill>
              </a:rPr>
              <a:t>secondCard</a:t>
            </a:r>
            <a:r>
              <a:rPr lang="fr-FR" dirty="0"/>
              <a:t> et deviendra </a:t>
            </a:r>
            <a:r>
              <a:rPr lang="fr-FR" dirty="0" err="1">
                <a:solidFill>
                  <a:srgbClr val="C00000"/>
                </a:solidFill>
              </a:rPr>
              <a:t>this</a:t>
            </a:r>
            <a:r>
              <a:rPr lang="fr-F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fr-FR" dirty="0"/>
          </a:p>
          <a:p>
            <a:r>
              <a:rPr lang="fr-FR" dirty="0"/>
              <a:t>La fonction </a:t>
            </a:r>
            <a:r>
              <a:rPr lang="fr-FR" dirty="0" err="1">
                <a:solidFill>
                  <a:srgbClr val="C00000"/>
                </a:solidFill>
              </a:rPr>
              <a:t>flipCard</a:t>
            </a:r>
            <a:r>
              <a:rPr lang="fr-FR" dirty="0"/>
              <a:t> sera lancée au clic par un </a:t>
            </a:r>
            <a:r>
              <a:rPr lang="fr-FR" dirty="0" err="1"/>
              <a:t>addEventListener</a:t>
            </a:r>
            <a:r>
              <a:rPr lang="fr-FR" dirty="0"/>
              <a:t> placé sur chaque « </a:t>
            </a:r>
            <a:r>
              <a:rPr lang="fr-FR" dirty="0">
                <a:solidFill>
                  <a:srgbClr val="C00000"/>
                </a:solidFill>
              </a:rPr>
              <a:t>flip-</a:t>
            </a:r>
            <a:r>
              <a:rPr lang="fr-FR" dirty="0" err="1">
                <a:solidFill>
                  <a:srgbClr val="C00000"/>
                </a:solidFill>
              </a:rPr>
              <a:t>card</a:t>
            </a:r>
            <a:r>
              <a:rPr lang="fr-FR" dirty="0">
                <a:solidFill>
                  <a:srgbClr val="C00000"/>
                </a:solidFill>
              </a:rPr>
              <a:t>-</a:t>
            </a:r>
            <a:r>
              <a:rPr lang="fr-FR" dirty="0" err="1">
                <a:solidFill>
                  <a:srgbClr val="C00000"/>
                </a:solidFill>
              </a:rPr>
              <a:t>inner</a:t>
            </a:r>
            <a:r>
              <a:rPr lang="fr-FR" dirty="0"/>
              <a:t> » récupéré dans la let </a:t>
            </a:r>
            <a:r>
              <a:rPr lang="fr-FR" dirty="0" err="1">
                <a:solidFill>
                  <a:srgbClr val="C00000"/>
                </a:solidFill>
              </a:rPr>
              <a:t>flipCardInner</a:t>
            </a:r>
            <a:r>
              <a:rPr lang="fr-F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fr-FR" dirty="0"/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3FD8686-077C-45BA-82FF-72EB04357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5" y="1919738"/>
            <a:ext cx="5568147" cy="27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6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CD2958-C05C-4A26-BE02-C819A151403B}"/>
              </a:ext>
            </a:extLst>
          </p:cNvPr>
          <p:cNvSpPr/>
          <p:nvPr/>
        </p:nvSpPr>
        <p:spPr>
          <a:xfrm>
            <a:off x="0" y="-7848"/>
            <a:ext cx="12192000" cy="1660048"/>
          </a:xfrm>
          <a:prstGeom prst="rect">
            <a:avLst/>
          </a:prstGeom>
          <a:solidFill>
            <a:srgbClr val="191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F1D38AD-2158-409A-B336-765503664F88}"/>
              </a:ext>
            </a:extLst>
          </p:cNvPr>
          <p:cNvSpPr txBox="1">
            <a:spLocks/>
          </p:cNvSpPr>
          <p:nvPr/>
        </p:nvSpPr>
        <p:spPr>
          <a:xfrm>
            <a:off x="838200" y="247241"/>
            <a:ext cx="10515600" cy="132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E0C088"/>
                </a:solidFill>
              </a:rPr>
              <a:t>La fonction CHECKMATCH</a:t>
            </a:r>
          </a:p>
          <a:p>
            <a:r>
              <a:rPr lang="fr-FR" sz="2800" dirty="0">
                <a:solidFill>
                  <a:srgbClr val="E0C088"/>
                </a:solidFill>
              </a:rPr>
              <a:t>- Vérification du match -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F81A0BD-AE51-4B94-B538-569328B13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8" y="2214073"/>
            <a:ext cx="5942742" cy="394229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9776969-74B4-49C3-855B-87BEBA05F554}"/>
              </a:ext>
            </a:extLst>
          </p:cNvPr>
          <p:cNvSpPr txBox="1"/>
          <p:nvPr/>
        </p:nvSpPr>
        <p:spPr>
          <a:xfrm>
            <a:off x="6239897" y="2170229"/>
            <a:ext cx="60094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fonction </a:t>
            </a:r>
            <a:r>
              <a:rPr lang="fr-FR" dirty="0" err="1">
                <a:solidFill>
                  <a:srgbClr val="C00000"/>
                </a:solidFill>
              </a:rPr>
              <a:t>checkMatch</a:t>
            </a:r>
            <a:r>
              <a:rPr lang="fr-FR" dirty="0"/>
              <a:t> va comparer </a:t>
            </a:r>
            <a:r>
              <a:rPr lang="fr-FR" dirty="0" err="1">
                <a:solidFill>
                  <a:srgbClr val="C00000"/>
                </a:solidFill>
              </a:rPr>
              <a:t>firstCard</a:t>
            </a:r>
            <a:r>
              <a:rPr lang="fr-FR" dirty="0"/>
              <a:t> et </a:t>
            </a:r>
            <a:r>
              <a:rPr lang="fr-FR" dirty="0" err="1">
                <a:solidFill>
                  <a:srgbClr val="C00000"/>
                </a:solidFill>
              </a:rPr>
              <a:t>secondCard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Si les variables ont la </a:t>
            </a:r>
            <a:r>
              <a:rPr lang="fr-FR" dirty="0">
                <a:solidFill>
                  <a:srgbClr val="C00000"/>
                </a:solidFill>
              </a:rPr>
              <a:t>même URL de background </a:t>
            </a:r>
            <a:r>
              <a:rPr lang="fr-FR" dirty="0"/>
              <a:t>ajoutée à leur</a:t>
            </a:r>
          </a:p>
          <a:p>
            <a:r>
              <a:rPr lang="fr-FR" dirty="0"/>
              <a:t>Style alors les cartes resteront tournées avec leur </a:t>
            </a:r>
            <a:r>
              <a:rPr lang="fr-FR" dirty="0">
                <a:solidFill>
                  <a:srgbClr val="C00000"/>
                </a:solidFill>
              </a:rPr>
              <a:t>face visible</a:t>
            </a:r>
            <a:r>
              <a:rPr lang="fr-FR" dirty="0"/>
              <a:t>.</a:t>
            </a:r>
          </a:p>
          <a:p>
            <a:r>
              <a:rPr lang="fr-FR" dirty="0"/>
              <a:t>Sinon (ELSE) elles se retourneront à nouveau </a:t>
            </a:r>
            <a:r>
              <a:rPr lang="fr-FR" dirty="0">
                <a:solidFill>
                  <a:srgbClr val="C00000"/>
                </a:solidFill>
              </a:rPr>
              <a:t>face cachée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La fonction </a:t>
            </a:r>
            <a:r>
              <a:rPr lang="fr-FR" dirty="0" err="1">
                <a:solidFill>
                  <a:srgbClr val="C00000"/>
                </a:solidFill>
              </a:rPr>
              <a:t>checkMatch</a:t>
            </a:r>
            <a:r>
              <a:rPr lang="fr-FR" dirty="0"/>
              <a:t> sera appelée à la fin de la fonction </a:t>
            </a:r>
          </a:p>
          <a:p>
            <a:r>
              <a:rPr lang="fr-FR" dirty="0" err="1">
                <a:solidFill>
                  <a:srgbClr val="C00000"/>
                </a:solidFill>
              </a:rPr>
              <a:t>flipCard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et prendra en paramètre </a:t>
            </a:r>
            <a:r>
              <a:rPr lang="fr-FR" dirty="0" err="1">
                <a:solidFill>
                  <a:srgbClr val="C00000"/>
                </a:solidFill>
              </a:rPr>
              <a:t>firstCard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et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secondCard</a:t>
            </a:r>
            <a:r>
              <a:rPr lang="fr-FR" dirty="0"/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DD557BB-02CC-40C2-89EC-76201AADE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123" y="4603458"/>
            <a:ext cx="4147013" cy="20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82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1017</Words>
  <Application>Microsoft Office PowerPoint</Application>
  <PresentationFormat>Grand écran</PresentationFormat>
  <Paragraphs>103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Jeu de memory</vt:lpstr>
      <vt:lpstr>Présentation PowerPoint</vt:lpstr>
      <vt:lpstr>La fonction SHUFFLE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de memory</dc:title>
  <dc:creator>Laurina Toussaint</dc:creator>
  <cp:lastModifiedBy>Laurina Toussaint</cp:lastModifiedBy>
  <cp:revision>7</cp:revision>
  <dcterms:created xsi:type="dcterms:W3CDTF">2021-11-08T09:30:40Z</dcterms:created>
  <dcterms:modified xsi:type="dcterms:W3CDTF">2021-11-08T12:29:51Z</dcterms:modified>
</cp:coreProperties>
</file>