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4.png" ContentType="image/png"/>
  <Override PartName="/ppt/media/image8.png" ContentType="image/png"/>
  <Override PartName="/ppt/media/image1.jpeg" ContentType="image/jpeg"/>
  <Override PartName="/ppt/media/image3.png" ContentType="image/png"/>
  <Override PartName="/ppt/media/image7.png" ContentType="image/png"/>
  <Override PartName="/ppt/media/image2.jpeg" ContentType="image/jpeg"/>
  <Override PartName="/ppt/media/image6.png" ContentType="image/png"/>
  <Override PartName="/ppt/media/image10.jpeg" ContentType="image/jpeg"/>
  <Override PartName="/ppt/media/image1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Click to edit the notes format</a:t>
            </a:r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&lt;header&gt;</a:t>
            </a:r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"/>
              <a:t>&lt;date/time&gt;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"/>
              <a:t>&lt;footer&gt;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C1216131-81F1-41C1-A1A1-21D1B13101E1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And for absolute values:</a:t>
            </a:r>
            <a:endParaRPr/>
          </a:p>
          <a:p>
            <a:endParaRPr/>
          </a:p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RNN by far the fastest,</a:t>
            </a:r>
            <a:endParaRPr/>
          </a:p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GG and SM similar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91B1F1-C1F1-4121-8151-11B100B151E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What else?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21E1B1-4111-4171-8121-C18111F121A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StarSymbol"/>
              <a:buChar char="-"/>
            </a:pPr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example taken from course slides</a:t>
            </a:r>
            <a:endParaRPr/>
          </a:p>
          <a:p>
            <a:pPr>
              <a:buFont typeface="StarSymbol"/>
              <a:buChar char="-"/>
            </a:pPr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global greedy approach (discussed in class)</a:t>
            </a:r>
            <a:endParaRPr/>
          </a:p>
          <a:p>
            <a:pPr>
              <a:buFont typeface="StarSymbol"/>
              <a:buChar char="-"/>
            </a:pPr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in this case correct solution</a:t>
            </a:r>
            <a:endParaRPr/>
          </a:p>
          <a:p>
            <a:pPr>
              <a:buFont typeface="StarSymbol"/>
              <a:buChar char="-"/>
            </a:pPr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Other requirements! (e.g. women / man matching)</a:t>
            </a:r>
            <a:endParaRPr/>
          </a:p>
          <a:p>
            <a:pPr>
              <a:buFont typeface="StarSymbol"/>
              <a:buChar char="-"/>
            </a:pPr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other/better ways to do the matching?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D1E1A1-21B1-4111-8121-A1112191B1C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-selects only if unique smallest value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0F151F1-A121-41A1-A151-41A1115151C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-sorts values and tries to assign if still possible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4141A1-C191-4121-B1E1-E161D1C1D1F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-tries to find a stable matching</a:t>
            </a:r>
            <a:endParaRPr/>
          </a:p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-global greedy is always stable</a:t>
            </a:r>
            <a:endParaRPr/>
          </a:p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-we think (but did not prove) that the results for unique row/col entries are always unique</a:t>
            </a:r>
            <a:endParaRPr/>
          </a:p>
          <a:p>
            <a:endParaRPr/>
          </a:p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-this result is not stable (explain!)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710111-31E1-41E1-8151-41A1419191D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-tries to find the optimal solution (e.g. minimizing the sum of the distances), while matching as many entries as possible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417121-7161-41A1-9161-011171A1D17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Explain differences between HA and SM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618171-F191-4191-8191-00719121D13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-selects only if unique smallest value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F15171-7151-4101-91A1-B10191D1E11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-RNN high precision</a:t>
            </a:r>
            <a:endParaRPr/>
          </a:p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-other algorithms performed similar</a:t>
            </a:r>
            <a:endParaRPr/>
          </a:p>
          <a:p>
            <a:r>
              <a:rPr lang="en">
                <a:solidFill>
                  <a:srgbClr val="000000"/>
                </a:solidFill>
                <a:latin typeface="+mn-lt"/>
                <a:ea typeface="+mn-ea"/>
              </a:rPr>
              <a:t>-HA might be a tiny bit better, usually not worth the increased cost though (as we will see)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0219151-7161-41E1-B121-F141118121F1}" type="slidenum">
              <a:rPr lang="e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35680" y="3954960"/>
            <a:ext cx="749772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277600" y="395496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435680" y="395496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97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435680" y="395496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277600" y="395496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35680" y="3954960"/>
            <a:ext cx="749736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35680" y="3954960"/>
            <a:ext cx="749772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277600" y="395496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435680" y="395496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97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435680" y="395496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277600" y="395496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35680" y="3954960"/>
            <a:ext cx="7497360" cy="22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blockArc">
            <a:avLst>
              <a:gd fmla="val 0" name="adj1"/>
              <a:gd fmla="val 1080424" name="adj2"/>
            </a:avLst>
          </a:prstGeom>
          <a:solidFill>
            <a:srgbClr val="fcfaf4"/>
          </a:solidFill>
          <a:ln w="3240">
            <a:solidFill>
              <a:srgbClr val="d1c3a0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ln w="27360">
            <a:solidFill>
              <a:srgbClr val="fff4dd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649800" y="824400"/>
            <a:ext cx="1125360" cy="1102320"/>
          </a:xfrm>
          <a:prstGeom prst="donut">
            <a:avLst>
              <a:gd fmla="val 2366" name="adj"/>
            </a:avLst>
          </a:prstGeom>
          <a:gradFill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>
            <a:solidFill>
              <a:srgbClr val="c6b792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Gill Sans MT"/>
              </a:rPr>
              <a:t>6/5/12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F19191-8101-4101-91E1-F1A1E1614161}" type="slidenum">
              <a:rPr lang="en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>
            <a:gsLst>
              <a:gs pos="0">
                <a:srgbClr val="daf5fe"/>
              </a:gs>
              <a:gs pos="100000">
                <a:srgbClr val="00aad4"/>
              </a:gs>
            </a:gsLst>
            <a:path path="circle"/>
          </a:gradFill>
          <a:ln w="2160">
            <a:solidFill>
              <a:srgbClr val="308da4"/>
            </a:solidFill>
            <a:round/>
          </a:ln>
        </p:spPr>
      </p:sp>
      <p:sp>
        <p:nvSpPr>
          <p:cNvPr id="10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ln w="12600">
            <a:solidFill>
              <a:srgbClr val="317f93"/>
            </a:solidFill>
            <a:round/>
          </a:ln>
        </p:spPr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de-DE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de-DE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815760" y="-815760"/>
            <a:ext cx="1638360" cy="1638360"/>
          </a:xfrm>
          <a:prstGeom prst="blockArc">
            <a:avLst>
              <a:gd fmla="val 0" name="adj1"/>
              <a:gd fmla="val 1080424" name="adj2"/>
            </a:avLst>
          </a:prstGeom>
          <a:solidFill>
            <a:srgbClr val="fcfaf4"/>
          </a:solidFill>
          <a:ln w="3240">
            <a:solidFill>
              <a:srgbClr val="d1c3a0"/>
            </a:solidFill>
            <a:round/>
          </a:ln>
        </p:spPr>
      </p:sp>
      <p:sp>
        <p:nvSpPr>
          <p:cNvPr id="45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ln w="27360">
            <a:solidFill>
              <a:srgbClr val="fff4dd"/>
            </a:solidFill>
            <a:round/>
          </a:ln>
        </p:spPr>
      </p:sp>
      <p:sp>
        <p:nvSpPr>
          <p:cNvPr id="46" name="CustomShape 3"/>
          <p:cNvSpPr/>
          <p:nvPr/>
        </p:nvSpPr>
        <p:spPr>
          <a:xfrm>
            <a:off x="649800" y="824400"/>
            <a:ext cx="1125360" cy="1102320"/>
          </a:xfrm>
          <a:prstGeom prst="donut">
            <a:avLst>
              <a:gd fmla="val 2366" name="adj"/>
            </a:avLst>
          </a:prstGeom>
          <a:gradFill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>
            <a:solidFill>
              <a:srgbClr val="c6b792"/>
            </a:solidFill>
            <a:round/>
          </a:ln>
        </p:spPr>
      </p:sp>
      <p:sp>
        <p:nvSpPr>
          <p:cNvPr id="47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8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Gill Sans MT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Gill Sans MT"/>
              </a:rPr>
              <a:t>Eighth Outline Level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Gill Sans MT"/>
              </a:rPr>
              <a:t>Ninth Outline LevelClick to edit Master text styles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Gill Sans MT"/>
              </a:rPr>
              <a:t>Second level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>
                <a:solidFill>
                  <a:srgbClr val="000000"/>
                </a:solidFill>
                <a:latin typeface="Gill Sans MT"/>
              </a:rPr>
              <a:t>6/5/12</a:t>
            </a:r>
            <a:endParaRPr/>
          </a:p>
        </p:txBody>
      </p:sp>
      <p:sp>
        <p:nvSpPr>
          <p:cNvPr id="52" name="PlaceHolder 9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3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A15191-5191-41F1-A101-31918191E141}" type="slidenum">
              <a:rPr lang="en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de-DE" sz="3600">
                <a:solidFill>
                  <a:srgbClr val="572314"/>
                </a:solidFill>
                <a:latin typeface="Gill Sans MT"/>
              </a:rPr>
              <a:t>Comparison of Matching Algorithms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1432440" y="1850040"/>
            <a:ext cx="7406280" cy="175212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</a:pPr>
            <a:r>
              <a:rPr lang="en" sz="2600">
                <a:solidFill>
                  <a:srgbClr val="361309"/>
                </a:solidFill>
                <a:latin typeface="Gill Sans MT"/>
              </a:rPr>
              <a:t>Laura Bledaite and Lukas Siemon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pic>
        <p:nvPicPr>
          <p:cNvPr descr="" id="9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716000" y="3861000"/>
            <a:ext cx="3236760" cy="2147760"/>
          </a:xfrm>
          <a:prstGeom prst="rect">
            <a:avLst/>
          </a:prstGeom>
          <a:ln w="190440">
            <a:solidFill>
              <a:srgbClr val="ffffff"/>
            </a:solidFill>
            <a:miter/>
          </a:ln>
        </p:spPr>
      </p:pic>
      <p:sp>
        <p:nvSpPr>
          <p:cNvPr id="95" name="CustomShape 4"/>
          <p:cNvSpPr/>
          <p:nvPr/>
        </p:nvSpPr>
        <p:spPr>
          <a:xfrm>
            <a:off x="5096520" y="6283800"/>
            <a:ext cx="2853720" cy="425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" sz="1100">
                <a:solidFill>
                  <a:srgbClr val="808080"/>
                </a:solidFill>
                <a:latin typeface="Gill Sans MT"/>
              </a:rPr>
              <a:t>Source: http://news-accounts.com/wp-content/</a:t>
            </a:r>
            <a:endParaRPr/>
          </a:p>
          <a:p>
            <a:r>
              <a:rPr lang="en" sz="1100">
                <a:solidFill>
                  <a:srgbClr val="808080"/>
                </a:solidFill>
                <a:latin typeface="Gill Sans MT"/>
              </a:rPr>
              <a:t>uploads/2011/10/matching-puzzle-pieces-sky.jpg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Runtime Testing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RNN O(N^2)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GG O(N^2 * log(N))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SM O(N^2 * log(N))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HA O(N^4)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Conclusion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RNN good if you want high insurance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GG, SM, HA similar F-1 value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4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051640" y="1628640"/>
            <a:ext cx="6046200" cy="4359960"/>
          </a:xfrm>
          <a:prstGeom prst="rect">
            <a:avLst/>
          </a:prstGeom>
        </p:spPr>
      </p:pic>
      <p:sp>
        <p:nvSpPr>
          <p:cNvPr id="12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Demo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2098800" y="6596280"/>
            <a:ext cx="5153400" cy="257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" sz="1100">
                <a:solidFill>
                  <a:srgbClr val="808080"/>
                </a:solidFill>
                <a:latin typeface="Gill Sans MT"/>
              </a:rPr>
              <a:t>Source: http://www.payperhead101.com/wp-content/uploads/2012/03/free-pph-demo.jpg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Problem Definition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Why do we need matching?</a:t>
            </a:r>
            <a:endParaRPr/>
          </a:p>
        </p:txBody>
      </p:sp>
      <p:pic>
        <p:nvPicPr>
          <p:cNvPr descr="" id="9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640" y="2853000"/>
            <a:ext cx="7085160" cy="226440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The Algorithms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Reverse Nearest Neighbor</a:t>
            </a:r>
            <a:endParaRPr/>
          </a:p>
        </p:txBody>
      </p:sp>
      <p:pic>
        <p:nvPicPr>
          <p:cNvPr descr="" id="1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640" y="2853000"/>
            <a:ext cx="7105320" cy="22762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The Algorithms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Global Greedy</a:t>
            </a:r>
            <a:endParaRPr/>
          </a:p>
        </p:txBody>
      </p:sp>
      <p:pic>
        <p:nvPicPr>
          <p:cNvPr descr="" id="10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640" y="2997000"/>
            <a:ext cx="6409080" cy="2048400"/>
          </a:xfrm>
          <a:prstGeom prst="rect">
            <a:avLst/>
          </a:prstGeom>
        </p:spPr>
      </p:pic>
      <p:sp>
        <p:nvSpPr>
          <p:cNvPr id="105" name="CustomShape 3"/>
          <p:cNvSpPr/>
          <p:nvPr/>
        </p:nvSpPr>
        <p:spPr>
          <a:xfrm>
            <a:off x="7776000" y="2565000"/>
            <a:ext cx="1367640" cy="37479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" sz="2400">
                <a:solidFill>
                  <a:srgbClr val="000000"/>
                </a:solidFill>
                <a:latin typeface="Gill Sans MT"/>
              </a:rPr>
              <a:t>0.2357</a:t>
            </a:r>
            <a:endParaRPr/>
          </a:p>
          <a:p>
            <a:r>
              <a:rPr lang="en" sz="2400">
                <a:solidFill>
                  <a:srgbClr val="000000"/>
                </a:solidFill>
                <a:latin typeface="Gill Sans MT"/>
              </a:rPr>
              <a:t>0.4241</a:t>
            </a:r>
            <a:endParaRPr/>
          </a:p>
          <a:p>
            <a:r>
              <a:rPr lang="en" sz="2400">
                <a:solidFill>
                  <a:srgbClr val="000000"/>
                </a:solidFill>
                <a:latin typeface="Gill Sans MT"/>
              </a:rPr>
              <a:t>0.5736</a:t>
            </a:r>
            <a:endParaRPr/>
          </a:p>
          <a:p>
            <a:r>
              <a:rPr lang="en" sz="2400">
                <a:solidFill>
                  <a:srgbClr val="000000"/>
                </a:solidFill>
                <a:latin typeface="Gill Sans MT"/>
              </a:rPr>
              <a:t>0.6796</a:t>
            </a:r>
            <a:endParaRPr/>
          </a:p>
          <a:p>
            <a:r>
              <a:rPr lang="en" sz="2400">
                <a:solidFill>
                  <a:srgbClr val="000000"/>
                </a:solidFill>
                <a:latin typeface="Gill Sans MT"/>
              </a:rPr>
              <a:t>0.7071</a:t>
            </a:r>
            <a:endParaRPr/>
          </a:p>
          <a:p>
            <a:r>
              <a:rPr lang="en" sz="2400">
                <a:solidFill>
                  <a:srgbClr val="000000"/>
                </a:solidFill>
                <a:latin typeface="Gill Sans MT"/>
              </a:rPr>
              <a:t>0.7454</a:t>
            </a:r>
            <a:endParaRPr/>
          </a:p>
          <a:p>
            <a:r>
              <a:rPr lang="en" sz="2400">
                <a:solidFill>
                  <a:srgbClr val="000000"/>
                </a:solidFill>
                <a:latin typeface="Gill Sans MT"/>
              </a:rPr>
              <a:t>0.7647</a:t>
            </a:r>
            <a:endParaRPr/>
          </a:p>
          <a:p>
            <a:r>
              <a:rPr lang="en" sz="2400">
                <a:solidFill>
                  <a:srgbClr val="000000"/>
                </a:solidFill>
                <a:latin typeface="Gill Sans MT"/>
              </a:rPr>
              <a:t>0.7761</a:t>
            </a:r>
            <a:endParaRPr/>
          </a:p>
          <a:p>
            <a:r>
              <a:rPr lang="en" sz="2400">
                <a:solidFill>
                  <a:srgbClr val="000000"/>
                </a:solidFill>
                <a:latin typeface="Gill Sans MT"/>
              </a:rPr>
              <a:t>0.7767</a:t>
            </a:r>
            <a:endParaRPr/>
          </a:p>
          <a:p>
            <a:r>
              <a:rPr lang="en" sz="2400">
                <a:solidFill>
                  <a:srgbClr val="000000"/>
                </a:solidFill>
                <a:latin typeface="Gill Sans MT"/>
              </a:rPr>
              <a:t>…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The Algorithms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Stable Marriage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The Algorithms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Hungarian</a:t>
            </a:r>
            <a:endParaRPr/>
          </a:p>
        </p:txBody>
      </p:sp>
      <p:pic>
        <p:nvPicPr>
          <p:cNvPr descr="" id="11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2997000"/>
            <a:ext cx="6409080" cy="20484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The Algorithms</a:t>
            </a:r>
            <a:endParaRPr/>
          </a:p>
        </p:txBody>
      </p:sp>
      <p:pic>
        <p:nvPicPr>
          <p:cNvPr descr="" id="11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11640" y="2061000"/>
            <a:ext cx="5081400" cy="381132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The Algorithms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Reverse Nearest Neighbor</a:t>
            </a:r>
            <a:endParaRPr/>
          </a:p>
        </p:txBody>
      </p:sp>
      <p:pic>
        <p:nvPicPr>
          <p:cNvPr descr="" id="11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640" y="2853000"/>
            <a:ext cx="7105320" cy="227628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300">
                <a:solidFill>
                  <a:srgbClr val="572314"/>
                </a:solidFill>
                <a:latin typeface="Gill Sans MT"/>
              </a:rPr>
              <a:t>Quality Testing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Used some real world data sets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Checked Recall and Precision</a:t>
            </a:r>
            <a:endParaRPr/>
          </a:p>
        </p:txBody>
      </p:sp>
      <p:pic>
        <p:nvPicPr>
          <p:cNvPr descr="" id="11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372360" y="4653000"/>
            <a:ext cx="2295000" cy="1990440"/>
          </a:xfrm>
          <a:prstGeom prst="rect">
            <a:avLst/>
          </a:prstGeom>
        </p:spPr>
      </p:pic>
      <p:sp>
        <p:nvSpPr>
          <p:cNvPr id="119" name="CustomShape 3"/>
          <p:cNvSpPr/>
          <p:nvPr/>
        </p:nvSpPr>
        <p:spPr>
          <a:xfrm>
            <a:off x="8649720" y="6791400"/>
            <a:ext cx="3781800" cy="425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" sz="1100">
                <a:solidFill>
                  <a:srgbClr val="808080"/>
                </a:solidFill>
                <a:latin typeface="Gill Sans MT"/>
              </a:rPr>
              <a:t>Source: http://t3.gstatic.com/images?q=tbn:ANd9GcRUI0FuGF1i</a:t>
            </a:r>
            <a:endParaRPr/>
          </a:p>
          <a:p>
            <a:r>
              <a:rPr lang="en" sz="1100">
                <a:solidFill>
                  <a:srgbClr val="808080"/>
                </a:solidFill>
                <a:latin typeface="Gill Sans MT"/>
              </a:rPr>
              <a:t>YiRXSFOpfVo9YYB5_88qObv4bDUgkXo4LBtejkybmny0fka_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