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4" r:id="rId6"/>
    <p:sldId id="263" r:id="rId7"/>
    <p:sldId id="266" r:id="rId8"/>
    <p:sldId id="265" r:id="rId9"/>
    <p:sldId id="267" r:id="rId10"/>
    <p:sldId id="260" r:id="rId11"/>
    <p:sldId id="259" r:id="rId12"/>
    <p:sldId id="261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28" autoAdjust="0"/>
  </p:normalViewPr>
  <p:slideViewPr>
    <p:cSldViewPr>
      <p:cViewPr>
        <p:scale>
          <a:sx n="66" d="100"/>
          <a:sy n="66" d="100"/>
        </p:scale>
        <p:origin x="-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ADF8-A956-42B8-83A8-EB8A923FF774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5991-1322-4FB0-86FC-7102C48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Lukas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for absolute values:</a:t>
            </a:r>
          </a:p>
          <a:p>
            <a:endParaRPr lang="en-US" dirty="0" smtClean="0"/>
          </a:p>
          <a:p>
            <a:r>
              <a:rPr lang="en-US" dirty="0" smtClean="0"/>
              <a:t>RNN by far the fastest,</a:t>
            </a:r>
          </a:p>
          <a:p>
            <a:r>
              <a:rPr lang="en-US" dirty="0" smtClean="0"/>
              <a:t>GG and SM </a:t>
            </a:r>
            <a:r>
              <a:rPr lang="en-US" dirty="0" smtClean="0"/>
              <a:t>similar</a:t>
            </a:r>
          </a:p>
          <a:p>
            <a:r>
              <a:rPr lang="en-US" dirty="0" smtClean="0"/>
              <a:t>Original</a:t>
            </a:r>
            <a:r>
              <a:rPr lang="en-US" baseline="0" dirty="0" smtClean="0"/>
              <a:t> GG is N^2, but we have to do preprocessing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baseline="0" dirty="0" smtClean="0"/>
              <a:t>Lukas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example </a:t>
            </a:r>
            <a:r>
              <a:rPr lang="en-US" baseline="0" dirty="0" smtClean="0"/>
              <a:t>taken from course slides</a:t>
            </a:r>
          </a:p>
          <a:p>
            <a:pPr>
              <a:buFontTx/>
              <a:buChar char="-"/>
            </a:pPr>
            <a:r>
              <a:rPr lang="en-US" baseline="0" dirty="0" smtClean="0"/>
              <a:t>global greedy approach (discussed in class)</a:t>
            </a:r>
          </a:p>
          <a:p>
            <a:pPr>
              <a:buFontTx/>
              <a:buChar char="-"/>
            </a:pPr>
            <a:r>
              <a:rPr lang="en-US" dirty="0" smtClean="0"/>
              <a:t>in this case correct solution</a:t>
            </a:r>
          </a:p>
          <a:p>
            <a:pPr>
              <a:buFontTx/>
              <a:buChar char="-"/>
            </a:pPr>
            <a:r>
              <a:rPr lang="en-US" dirty="0" smtClean="0"/>
              <a:t>Other</a:t>
            </a:r>
            <a:r>
              <a:rPr lang="en-US" baseline="0" dirty="0" smtClean="0"/>
              <a:t> requirements! (e.g. women / man matching)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other/better ways to do the matching?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Lukas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selects</a:t>
            </a:r>
            <a:r>
              <a:rPr lang="en-US" baseline="0" dirty="0" smtClean="0"/>
              <a:t> only if unique smallest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tries to find a stable matching</a:t>
            </a:r>
          </a:p>
          <a:p>
            <a:r>
              <a:rPr lang="en-US" dirty="0" smtClean="0"/>
              <a:t>-global greedy is always stable</a:t>
            </a:r>
          </a:p>
          <a:p>
            <a:r>
              <a:rPr lang="en-US" dirty="0" smtClean="0"/>
              <a:t>-we</a:t>
            </a:r>
            <a:r>
              <a:rPr lang="en-US" baseline="0" dirty="0" smtClean="0"/>
              <a:t> think (but did not prove) that the results for unique row/</a:t>
            </a:r>
            <a:r>
              <a:rPr lang="en-US" baseline="0" dirty="0" err="1" smtClean="0"/>
              <a:t>col</a:t>
            </a:r>
            <a:r>
              <a:rPr lang="en-US" baseline="0" dirty="0" smtClean="0"/>
              <a:t> entries are always unique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-this result is not stable (explain</a:t>
            </a:r>
            <a:r>
              <a:rPr lang="en-US" baseline="0" dirty="0" smtClean="0"/>
              <a:t>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GG = 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sorts values and tries to assign if still</a:t>
            </a:r>
            <a:r>
              <a:rPr lang="en-US" baseline="0" dirty="0" smtClean="0"/>
              <a:t>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-”</a:t>
            </a:r>
            <a:r>
              <a:rPr lang="en-US" dirty="0" smtClean="0"/>
              <a:t>strange” things can happen</a:t>
            </a:r>
          </a:p>
          <a:p>
            <a:r>
              <a:rPr lang="en-US" dirty="0" smtClean="0"/>
              <a:t>-this</a:t>
            </a:r>
            <a:r>
              <a:rPr lang="en-US" baseline="0" dirty="0" smtClean="0"/>
              <a:t> is a stable match even though w3 would rather be with m3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Lukas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tries to find the optimal solution (e.g.</a:t>
            </a:r>
            <a:r>
              <a:rPr lang="en-US" baseline="0" dirty="0" smtClean="0"/>
              <a:t> minimizing the sum of the distances), while matching as many entries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Lukas</a:t>
            </a:r>
          </a:p>
          <a:p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 smtClean="0"/>
              <a:t>differences between HA and 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Lukas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RNN high precision</a:t>
            </a:r>
          </a:p>
          <a:p>
            <a:r>
              <a:rPr lang="en-US" dirty="0" smtClean="0"/>
              <a:t>-other algorithms performed</a:t>
            </a:r>
            <a:r>
              <a:rPr lang="en-US" baseline="0" dirty="0" smtClean="0"/>
              <a:t> similar</a:t>
            </a:r>
          </a:p>
          <a:p>
            <a:r>
              <a:rPr lang="en-US" baseline="0" dirty="0" smtClean="0"/>
              <a:t>-HA might be a tiny bit better, usually not worth the increased cost though (as we will see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-Bolzano address tree distances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06.06.2012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Comparison of Matching Algorithms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Bledaite and Lukas Siemon</a:t>
            </a:r>
            <a:endParaRPr lang="en-US" dirty="0"/>
          </a:p>
        </p:txBody>
      </p:sp>
      <p:sp>
        <p:nvSpPr>
          <p:cNvPr id="27650" name="AutoShape 2" descr="http://news-accounts.com/wp-content/uploads/2011/10/matching-puzzle-pieces-sk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861048"/>
            <a:ext cx="3237260" cy="21480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 rot="21344680">
            <a:off x="5086157" y="6177479"/>
            <a:ext cx="2898550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http://news-accounts.com/wp-content/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uploads/2011/10/matching-puzzle-pieces-sky.jpg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some real world data sets</a:t>
            </a:r>
          </a:p>
          <a:p>
            <a:r>
              <a:rPr lang="en-US" dirty="0" smtClean="0"/>
              <a:t>Checked Recall and Precision</a:t>
            </a:r>
            <a:endParaRPr lang="en-US" dirty="0"/>
          </a:p>
        </p:txBody>
      </p:sp>
      <p:pic>
        <p:nvPicPr>
          <p:cNvPr id="12289" name="Picture 1" descr="C:\Users\ls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653136"/>
            <a:ext cx="2295525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16200000">
            <a:off x="6945300" y="4684700"/>
            <a:ext cx="383951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http://t3.gstatic.com/images?q=tbn:ANd9GcRUI0FuGF1i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YiRXSFOpfVo9YYB5_88qObv4bDUgkXo4LBtejkybmny0fka_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O(N^2)</a:t>
            </a:r>
          </a:p>
          <a:p>
            <a:r>
              <a:rPr lang="en-US" dirty="0" smtClean="0"/>
              <a:t>GG O(N^2 * log(N))</a:t>
            </a:r>
          </a:p>
          <a:p>
            <a:r>
              <a:rPr lang="en-US" dirty="0" smtClean="0"/>
              <a:t>SM O(N^2 * log(N))</a:t>
            </a:r>
          </a:p>
          <a:p>
            <a:r>
              <a:rPr lang="en-US" dirty="0" smtClean="0"/>
              <a:t>HA O(N^4)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good if you want high insurance</a:t>
            </a:r>
          </a:p>
          <a:p>
            <a:r>
              <a:rPr lang="en-US" dirty="0" smtClean="0"/>
              <a:t>GG, SM, HA similar F-1 value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6046665" cy="4360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6596390"/>
            <a:ext cx="5248553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http://www.payperhead101.com/wp-content/uploads/2012/03/free-pph-demo.jpg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- Reverse Nearest Neighbor</a:t>
            </a:r>
            <a:br>
              <a:rPr lang="en-US" dirty="0" smtClean="0"/>
            </a:br>
            <a:r>
              <a:rPr lang="en-US" dirty="0" smtClean="0"/>
              <a:t>- Global Greedy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Stable Marriage</a:t>
            </a:r>
            <a:br>
              <a:rPr lang="en-US" dirty="0" smtClean="0"/>
            </a:br>
            <a:r>
              <a:rPr lang="en-US" dirty="0" smtClean="0"/>
              <a:t>- Hungarian Algorithm</a:t>
            </a:r>
          </a:p>
          <a:p>
            <a:r>
              <a:rPr lang="en-US" dirty="0" smtClean="0"/>
              <a:t>Tests</a:t>
            </a:r>
          </a:p>
          <a:p>
            <a:r>
              <a:rPr lang="en-US" dirty="0" err="1" smtClean="0"/>
              <a:t>Conclustions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matching?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7085484" cy="22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71056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048000"/>
          <a:ext cx="4099520" cy="2253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4880"/>
                <a:gridCol w="1024880"/>
                <a:gridCol w="1024880"/>
                <a:gridCol w="1024880"/>
              </a:tblGrid>
              <a:tr h="563302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0.25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0.28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0.26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0.32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0.33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409607" cy="20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775848" y="2564904"/>
            <a:ext cx="13681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0.2357</a:t>
            </a:r>
          </a:p>
          <a:p>
            <a:r>
              <a:rPr lang="en-US" sz="2400" dirty="0" smtClean="0"/>
              <a:t>0.4241</a:t>
            </a:r>
          </a:p>
          <a:p>
            <a:r>
              <a:rPr lang="en-US" sz="2400" dirty="0" smtClean="0"/>
              <a:t>0.5736</a:t>
            </a:r>
          </a:p>
          <a:p>
            <a:r>
              <a:rPr lang="en-US" sz="2400" dirty="0" smtClean="0"/>
              <a:t>0.6796</a:t>
            </a:r>
          </a:p>
          <a:p>
            <a:r>
              <a:rPr lang="en-US" sz="2400" dirty="0" smtClean="0"/>
              <a:t>0.7071</a:t>
            </a:r>
          </a:p>
          <a:p>
            <a:r>
              <a:rPr lang="en-US" sz="2400" dirty="0" smtClean="0"/>
              <a:t>0.7454</a:t>
            </a:r>
          </a:p>
          <a:p>
            <a:r>
              <a:rPr lang="en-US" sz="2400" dirty="0" smtClean="0"/>
              <a:t>0.7647</a:t>
            </a:r>
          </a:p>
          <a:p>
            <a:r>
              <a:rPr lang="en-US" sz="2400" dirty="0" smtClean="0"/>
              <a:t>0.7761</a:t>
            </a:r>
          </a:p>
          <a:p>
            <a:r>
              <a:rPr lang="en-US" sz="2400" dirty="0" smtClean="0"/>
              <a:t>0.7767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Marriage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80928"/>
            <a:ext cx="6769997" cy="31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87824" y="5949280"/>
            <a:ext cx="4224233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http://iqua.ece.toronto.edu/wp-content/uploads/2011/05/sm.gif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Hungarian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996952"/>
            <a:ext cx="6409607" cy="20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HA and SM</a:t>
            </a:r>
            <a:endParaRPr lang="en-US" dirty="0"/>
          </a:p>
        </p:txBody>
      </p:sp>
      <p:pic>
        <p:nvPicPr>
          <p:cNvPr id="1026" name="Picture 2" descr="C:\Users\ls\workspace\Project SimSearch\presentation\difference_SM_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060848"/>
            <a:ext cx="5081588" cy="3811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</TotalTime>
  <Words>367</Words>
  <Application>Microsoft Office PowerPoint</Application>
  <PresentationFormat>On-screen Show (4:3)</PresentationFormat>
  <Paragraphs>118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Comparison of Matching Algorithms</vt:lpstr>
      <vt:lpstr>Outline</vt:lpstr>
      <vt:lpstr>Problem Definition</vt:lpstr>
      <vt:lpstr>Reverse Nearest Neighbor</vt:lpstr>
      <vt:lpstr>Stability</vt:lpstr>
      <vt:lpstr>Global Greedy</vt:lpstr>
      <vt:lpstr>Stable Marriage</vt:lpstr>
      <vt:lpstr>Hungarian Algorithm</vt:lpstr>
      <vt:lpstr>Difference HA and SM</vt:lpstr>
      <vt:lpstr>Quality Testing</vt:lpstr>
      <vt:lpstr>Runtime Testing</vt:lpstr>
      <vt:lpstr>Conclusion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Matching Algorithms</dc:title>
  <dc:creator>ls</dc:creator>
  <cp:lastModifiedBy>ls</cp:lastModifiedBy>
  <cp:revision>10</cp:revision>
  <dcterms:created xsi:type="dcterms:W3CDTF">2012-05-31T20:40:49Z</dcterms:created>
  <dcterms:modified xsi:type="dcterms:W3CDTF">2012-06-06T12:23:19Z</dcterms:modified>
</cp:coreProperties>
</file>