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4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0052"/>
    <a:srgbClr val="CEE8F0"/>
    <a:srgbClr val="FFD9E0"/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4660"/>
  </p:normalViewPr>
  <p:slideViewPr>
    <p:cSldViewPr snapToGrid="0">
      <p:cViewPr>
        <p:scale>
          <a:sx n="75" d="100"/>
          <a:sy n="75" d="100"/>
        </p:scale>
        <p:origin x="192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719C51-D1CD-40D7-BB19-DF1087293E4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2F4318-1785-46A2-9BF6-50BEEF29577A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75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318-1785-46A2-9BF6-50BEEF2957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45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EDC54-276A-38A0-50C4-6974165FF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3ED4BEB2-A531-3C69-58F7-EECC469473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D57C993F-FFF9-A071-294A-DEB235D45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373C07C9-9D9E-C6D0-06B1-E381B38068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318-1785-46A2-9BF6-50BEEF2957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679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318-1785-46A2-9BF6-50BEEF2957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49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C0A44-EC52-323F-5644-AD378C67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71BF22A6-B62C-A9D0-9F2A-DBC793920F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AC66F5EF-6DB1-87C7-EE36-5ACD4CEA6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C059C4AD-352D-36B9-F62C-044EE13A0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318-1785-46A2-9BF6-50BEEF295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6200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268C8-2FF5-2188-AD06-9027BF0E6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>
            <a:extLst>
              <a:ext uri="{FF2B5EF4-FFF2-40B4-BE49-F238E27FC236}">
                <a16:creationId xmlns:a16="http://schemas.microsoft.com/office/drawing/2014/main" id="{E69CD10A-8E0F-ECB9-B505-B6B4882792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>
            <a:extLst>
              <a:ext uri="{FF2B5EF4-FFF2-40B4-BE49-F238E27FC236}">
                <a16:creationId xmlns:a16="http://schemas.microsoft.com/office/drawing/2014/main" id="{1DA83A12-7732-5B71-FABF-E876BA019A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BD8B8E5-7B80-93D7-1E4D-898BBAE3B6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2F4318-1785-46A2-9BF6-50BEEF2957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73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ED51C0-AE25-4A54-724F-89C21D8F6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254C33B-56AB-D370-3D00-6DE8BCDEE4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D53ADD8-BC63-FC78-ECE8-D6CA70D92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DF8F178-3970-D0E1-4954-81B615D0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4211F36-3404-1278-BE19-712D35B9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76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F884DC-AAB1-06D7-89E2-E1E9877C9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C6C24B89-5783-5C49-B38B-2753DE45F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A9E6399-FA3C-89DA-AA6D-CE1D34F2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5B887A3-0EF8-3E33-556C-65788B71C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10AF19-90CD-F3B0-B9AF-65CC360E5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9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D9F0D0D-CB4B-5D3D-A9C7-8CCAFD62D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AA479F3F-2CBC-7019-B9B1-4D35B3B2E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C502476-E82A-D806-8BFD-1D7C54F1B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5F71D5D-7525-2C78-F8B3-0B599A647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0B3873E-D7AD-5284-494E-7DB06350D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41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615392-8133-C00E-FB43-BAA916016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7DF804D-C3FC-0A91-16B2-7912AEBBA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D267CBF-392B-3556-9C4A-1F0F49AD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14FABD2-71BF-7656-AE03-48AAB505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D856BB3-9B5D-9DF8-B2C9-7F1E8DBC9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086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80F303-18ED-08C2-A2C1-6809A9A0E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8BD943-F2BE-BD0F-84F0-99B34B863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05AA52-BCD1-27AE-DB29-AEEEF503B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A1433BA-6DAD-B0CD-DA1E-D5E251FB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7364D5-F639-3B21-4BDC-8647C1C5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212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273E62-3DED-DFB7-F8DC-6974BE358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177F31C-2440-6966-6FF3-C4DDBD900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51B5635A-BAC3-3288-44B7-D9A1A91C5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F8F76681-E805-E530-6034-5E4BD0CE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7BB2C2B-F765-D1D9-C573-958041B0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9995E6B-A8F0-D599-4833-7E98B4462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83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C5B097-F496-D862-3D2F-AAECBFC6E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3FC188F-7528-C235-87EE-60C1712B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C4FE525-76D2-ABAE-827D-B4FC6DF78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A54DCAE4-A61E-7270-24FA-8D99E057E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5BB5FA87-AC15-2C07-68D4-DC99461D1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98E14EBF-A5F6-8535-5FC4-64FE1B61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5B00E7D4-BBD2-8326-DA72-559D867D9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8FB5315-345F-30AB-01A7-5E378C82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82641A-7FCD-DDD7-8008-060E5A97E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31CEA59-9DA3-0A00-37FE-DB413F70B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9602D19-5765-152F-94C7-532EBB8AB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6CE72CA9-A399-5A40-E129-6BA68B27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E7F4960A-E5A1-D279-1E66-FEE47B859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C5DC2081-670F-F70B-224E-A861D7633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89A83BD9-05F1-270C-1581-0B1979E4B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9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9265B5-8033-A852-7072-F1FEE59B0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544BE2D-3BA9-966B-A40C-D76EA1657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D358DFA-36AA-F546-4205-C98171178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E9325EE-C304-6FBE-975D-EB5B07A7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3D5CD60-EA26-5B9C-F25D-8AEE5015D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ABDD348A-264A-1E39-B61F-9470A463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38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6E0737-3C7C-8546-E884-E8EF4EB6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C036571-9A3C-3001-FED3-51F49F1A7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9C5C897-15EC-821F-CE4B-95F8CCA442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B9ADC8A-0B2C-C37C-71A8-5AC722B8D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7919375F-A045-A575-5358-A23FC05CD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F14C199-9483-623E-C496-3C34F867A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51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4A893DC-6A33-8C4F-1D3E-8A5578AE5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5D6D365-15E7-E3B4-AEEA-488DC515D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10F873BA-CD07-B729-3656-22920E5475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D25180-EDF7-4077-90ED-EE14E810ADCF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F5F78A2-C015-E0D2-CE0D-FEE131143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1E2BF4E-9542-5110-F1D8-93BDDC1D0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608126-D539-4AC5-BFFD-E7F4DCBB560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0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Undertitel 2">
                <a:extLst>
                  <a:ext uri="{FF2B5EF4-FFF2-40B4-BE49-F238E27FC236}">
                    <a16:creationId xmlns:a16="http://schemas.microsoft.com/office/drawing/2014/main" id="{7C3D3583-CE0F-3EA2-1BD1-5AFCB7C470E4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2589088"/>
                <a:ext cx="9144000" cy="2668712"/>
              </a:xfrm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𝑜𝑑𝑑𝑠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𝐵𝑖𝑎𝑠</m:t>
                      </m:r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𝑓𝑒𝑎𝑡𝑢𝑟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𝑤𝑒𝑖𝑔h</m:t>
                          </m:r>
                          <m:sSub>
                            <m:sSubPr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e>
                      </m:nary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𝐵𝑒𝑟𝑛𝑜𝑢𝑙𝑙𝑖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𝐺𝑜𝑜𝑑</m:t>
                              </m:r>
                            </m:num>
                            <m:den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𝐵𝑎𝑑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Undertitel 2">
                <a:extLst>
                  <a:ext uri="{FF2B5EF4-FFF2-40B4-BE49-F238E27FC236}">
                    <a16:creationId xmlns:a16="http://schemas.microsoft.com/office/drawing/2014/main" id="{7C3D3583-CE0F-3EA2-1BD1-5AFCB7C470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2589088"/>
                <a:ext cx="9144000" cy="2668712"/>
              </a:xfrm>
              <a:blipFill>
                <a:blip r:embed="rId2"/>
                <a:stretch>
                  <a:fillRect t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ge pilforbindelse 4">
            <a:extLst>
              <a:ext uri="{FF2B5EF4-FFF2-40B4-BE49-F238E27FC236}">
                <a16:creationId xmlns:a16="http://schemas.microsoft.com/office/drawing/2014/main" id="{79EC3CE2-0FC9-BDD0-36AB-7F835DEB728E}"/>
              </a:ext>
            </a:extLst>
          </p:cNvPr>
          <p:cNvCxnSpPr/>
          <p:nvPr/>
        </p:nvCxnSpPr>
        <p:spPr>
          <a:xfrm>
            <a:off x="5907640" y="3678148"/>
            <a:ext cx="0" cy="44178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311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CA60B069-2E4B-4A14-77ED-9CCE07B88E52}"/>
              </a:ext>
            </a:extLst>
          </p:cNvPr>
          <p:cNvSpPr/>
          <p:nvPr/>
        </p:nvSpPr>
        <p:spPr>
          <a:xfrm>
            <a:off x="1682724" y="2859405"/>
            <a:ext cx="3945260" cy="3470602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E64B5F80-AA93-8AE0-46DF-96970AF5D971}"/>
              </a:ext>
            </a:extLst>
          </p:cNvPr>
          <p:cNvSpPr/>
          <p:nvPr/>
        </p:nvSpPr>
        <p:spPr>
          <a:xfrm>
            <a:off x="2975945" y="1575127"/>
            <a:ext cx="2283051" cy="4418223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191B9B1-265F-090F-E783-9EBE723CA3CD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3700166" y="3361470"/>
                <a:ext cx="720000" cy="7200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191B9B1-265F-090F-E783-9EBE723CA3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3700166" y="3361470"/>
                <a:ext cx="720000" cy="72000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3EED72B-93BE-05EA-73D8-18F7446C793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50012" y="4588064"/>
                <a:ext cx="1379838" cy="932935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𝐷𝑎𝑛𝑔𝑒𝑟</m:t>
                      </m:r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Subtitle 2">
                <a:extLst>
                  <a:ext uri="{FF2B5EF4-FFF2-40B4-BE49-F238E27FC236}">
                    <a16:creationId xmlns:a16="http://schemas.microsoft.com/office/drawing/2014/main" id="{F3EED72B-93BE-05EA-73D8-18F7446C79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012" y="4588064"/>
                <a:ext cx="1379838" cy="932935"/>
              </a:xfrm>
              <a:prstGeom prst="rect">
                <a:avLst/>
              </a:prstGeom>
              <a:blipFill>
                <a:blip r:embed="rId3"/>
                <a:stretch>
                  <a:fillRect l="-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10856608-8D6A-6425-40F7-53643AACC6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03379" y="1824224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10856608-8D6A-6425-40F7-53643AACC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3379" y="1824224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7AA7DE25-517E-FBDB-75F8-10A6DD07A07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295354" y="1824224"/>
                <a:ext cx="720000" cy="720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Subtitle 2">
                <a:extLst>
                  <a:ext uri="{FF2B5EF4-FFF2-40B4-BE49-F238E27FC236}">
                    <a16:creationId xmlns:a16="http://schemas.microsoft.com/office/drawing/2014/main" id="{7AA7DE25-517E-FBDB-75F8-10A6DD07A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354" y="1824224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CFD1C77B-DA79-FEF6-5A88-38D0D2793D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75758" y="3361470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Subtitle 2">
                <a:extLst>
                  <a:ext uri="{FF2B5EF4-FFF2-40B4-BE49-F238E27FC236}">
                    <a16:creationId xmlns:a16="http://schemas.microsoft.com/office/drawing/2014/main" id="{CFD1C77B-DA79-FEF6-5A88-38D0D279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758" y="3361470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DAF3803-51A1-392D-27E2-1A6A88D9440B}"/>
              </a:ext>
            </a:extLst>
          </p:cNvPr>
          <p:cNvCxnSpPr>
            <a:cxnSpLocks/>
            <a:stCxn id="19" idx="2"/>
            <a:endCxn id="3" idx="0"/>
          </p:cNvCxnSpPr>
          <p:nvPr/>
        </p:nvCxnSpPr>
        <p:spPr>
          <a:xfrm>
            <a:off x="3655354" y="2544224"/>
            <a:ext cx="404812" cy="81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DC491AF-F113-906F-7A42-FB7EBCBF3922}"/>
              </a:ext>
            </a:extLst>
          </p:cNvPr>
          <p:cNvCxnSpPr>
            <a:cxnSpLocks/>
            <a:stCxn id="10" idx="2"/>
            <a:endCxn id="3" idx="0"/>
          </p:cNvCxnSpPr>
          <p:nvPr/>
        </p:nvCxnSpPr>
        <p:spPr>
          <a:xfrm flipH="1">
            <a:off x="4060166" y="2544224"/>
            <a:ext cx="503213" cy="8172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988431F-8947-F3C9-6FBC-EE7585C74D34}"/>
              </a:ext>
            </a:extLst>
          </p:cNvPr>
          <p:cNvCxnSpPr>
            <a:cxnSpLocks/>
            <a:stCxn id="20" idx="3"/>
            <a:endCxn id="3" idx="1"/>
          </p:cNvCxnSpPr>
          <p:nvPr/>
        </p:nvCxnSpPr>
        <p:spPr>
          <a:xfrm>
            <a:off x="2695758" y="3721470"/>
            <a:ext cx="1004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B8CE3A-2B0F-53BC-126D-452A1D8A9803}"/>
              </a:ext>
            </a:extLst>
          </p:cNvPr>
          <p:cNvCxnSpPr>
            <a:cxnSpLocks/>
            <a:stCxn id="3" idx="2"/>
            <a:endCxn id="5" idx="0"/>
          </p:cNvCxnSpPr>
          <p:nvPr/>
        </p:nvCxnSpPr>
        <p:spPr>
          <a:xfrm flipH="1">
            <a:off x="4039931" y="4081470"/>
            <a:ext cx="20235" cy="506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E03881-5FB0-EC69-C0BE-76B1AAF8852E}"/>
                  </a:ext>
                </a:extLst>
              </p:cNvPr>
              <p:cNvSpPr txBox="1"/>
              <p:nvPr/>
            </p:nvSpPr>
            <p:spPr>
              <a:xfrm>
                <a:off x="5828333" y="3091470"/>
                <a:ext cx="4881179" cy="1871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= Feature represented as [-1, 1]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= reinforcement learning (inside the subject – updated by different levels)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= Bias in log-odds space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 ~ </m:t>
                    </m:r>
                    <m:r>
                      <a:rPr lang="da-DK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𝑙𝑜𝑔𝑜𝑑𝑑𝑠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  <m:r>
                      <a:rPr lang="en-GB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𝐷𝑎𝑛𝑔𝑒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𝑓𝑠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 ~ </m:t>
                      </m:r>
                      <m:r>
                        <m:rPr>
                          <m:nor/>
                        </m:rPr>
                        <a:rPr lang="da-DK" b="0" i="0" smtClean="0"/>
                        <m:t>Bernoulli</m:t>
                      </m:r>
                      <m:r>
                        <m:rPr>
                          <m:nor/>
                        </m:rPr>
                        <a:rPr lang="en-GB" b="0" i="0" smtClean="0"/>
                        <m:t>(</m:t>
                      </m:r>
                      <m:sSub>
                        <m:sSubPr>
                          <m:ctrlPr>
                            <a:rPr lang="da-DK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volini" panose="020B0502040204020203" pitchFamily="66" charset="0"/>
                            </a:rPr>
                            <m:t>θ</m:t>
                          </m:r>
                        </m:e>
                        <m:sub>
                          <m:r>
                            <a:rPr lang="da-DK" b="0" i="1" dirty="0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  <a:cs typeface="Cavolini" panose="020B0502040204020203" pitchFamily="66" charset="0"/>
                            </a:rPr>
                            <m:t>𝑓𝑠</m:t>
                          </m:r>
                        </m:sub>
                      </m:sSub>
                      <m:r>
                        <m:rPr>
                          <m:nor/>
                        </m:rPr>
                        <a:rPr lang="en-GB" b="0" i="0" smtClean="0"/>
                        <m:t>)</m:t>
                      </m:r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6E03881-5FB0-EC69-C0BE-76B1AAF88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33" y="3091470"/>
                <a:ext cx="4881179" cy="1871666"/>
              </a:xfrm>
              <a:prstGeom prst="rect">
                <a:avLst/>
              </a:prstGeom>
              <a:blipFill>
                <a:blip r:embed="rId7"/>
                <a:stretch>
                  <a:fillRect l="-999" t="-1954" r="-375" b="-18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kstfelt 27">
            <a:extLst>
              <a:ext uri="{FF2B5EF4-FFF2-40B4-BE49-F238E27FC236}">
                <a16:creationId xmlns:a16="http://schemas.microsoft.com/office/drawing/2014/main" id="{C865D3ED-796B-7985-7218-DD7D9C5BCFEE}"/>
              </a:ext>
            </a:extLst>
          </p:cNvPr>
          <p:cNvSpPr txBox="1"/>
          <p:nvPr/>
        </p:nvSpPr>
        <p:spPr>
          <a:xfrm>
            <a:off x="4221861" y="5661833"/>
            <a:ext cx="99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feature f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5644C8E9-B1E9-CDF3-D1A0-E04B659416DF}"/>
              </a:ext>
            </a:extLst>
          </p:cNvPr>
          <p:cNvSpPr txBox="1"/>
          <p:nvPr/>
        </p:nvSpPr>
        <p:spPr>
          <a:xfrm>
            <a:off x="4606227" y="5977014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subject s</a:t>
            </a:r>
          </a:p>
        </p:txBody>
      </p:sp>
    </p:spTree>
    <p:extLst>
      <p:ext uri="{BB962C8B-B14F-4D97-AF65-F5344CB8AC3E}">
        <p14:creationId xmlns:p14="http://schemas.microsoft.com/office/powerpoint/2010/main" val="99201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A618-A5EC-2BF7-3649-31452B27A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ktangel 32">
            <a:extLst>
              <a:ext uri="{FF2B5EF4-FFF2-40B4-BE49-F238E27FC236}">
                <a16:creationId xmlns:a16="http://schemas.microsoft.com/office/drawing/2014/main" id="{785059F7-1EAD-D353-5A7A-841D18E7BD5A}"/>
              </a:ext>
            </a:extLst>
          </p:cNvPr>
          <p:cNvSpPr/>
          <p:nvPr/>
        </p:nvSpPr>
        <p:spPr>
          <a:xfrm>
            <a:off x="1015998" y="1553420"/>
            <a:ext cx="4171952" cy="3968618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ktangel 26">
            <a:extLst>
              <a:ext uri="{FF2B5EF4-FFF2-40B4-BE49-F238E27FC236}">
                <a16:creationId xmlns:a16="http://schemas.microsoft.com/office/drawing/2014/main" id="{2D9AFD34-834D-4615-D8B0-B25DFB1D59C3}"/>
              </a:ext>
            </a:extLst>
          </p:cNvPr>
          <p:cNvSpPr/>
          <p:nvPr/>
        </p:nvSpPr>
        <p:spPr>
          <a:xfrm>
            <a:off x="3488893" y="405974"/>
            <a:ext cx="1161874" cy="2470576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2D0A5F8-2245-F2AA-4040-538C8D814EC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181476" y="4622038"/>
                <a:ext cx="1426108" cy="720000"/>
              </a:xfr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 anchorCtr="1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(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𝐴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|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B2D0A5F8-2245-F2AA-4040-538C8D814E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181476" y="4622038"/>
                <a:ext cx="1426108" cy="720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27C41C49-124E-BF5E-2F49-2FF03A3BB9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16447" y="1684766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𝑓𝑠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Subtitle 2">
                <a:extLst>
                  <a:ext uri="{FF2B5EF4-FFF2-40B4-BE49-F238E27FC236}">
                    <a16:creationId xmlns:a16="http://schemas.microsoft.com/office/drawing/2014/main" id="{27C41C49-124E-BF5E-2F49-2FF03A3BB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6447" y="1684766"/>
                <a:ext cx="720000" cy="720000"/>
              </a:xfrm>
              <a:prstGeom prst="rect">
                <a:avLst/>
              </a:prstGeom>
              <a:blipFill>
                <a:blip r:embed="rId4"/>
                <a:stretch>
                  <a:fillRect l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0789B43-5289-4C45-B5AE-1CA1FEA41935}"/>
              </a:ext>
            </a:extLst>
          </p:cNvPr>
          <p:cNvCxnSpPr>
            <a:cxnSpLocks/>
            <a:stCxn id="13" idx="2"/>
            <a:endCxn id="3" idx="0"/>
          </p:cNvCxnSpPr>
          <p:nvPr/>
        </p:nvCxnSpPr>
        <p:spPr>
          <a:xfrm>
            <a:off x="2894530" y="4011001"/>
            <a:ext cx="0" cy="611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9BCE39-94EB-37C8-6105-8FC842EF9180}"/>
              </a:ext>
            </a:extLst>
          </p:cNvPr>
          <p:cNvCxnSpPr>
            <a:cxnSpLocks/>
            <a:stCxn id="10" idx="1"/>
            <a:endCxn id="7" idx="3"/>
          </p:cNvCxnSpPr>
          <p:nvPr/>
        </p:nvCxnSpPr>
        <p:spPr>
          <a:xfrm flipH="1" flipV="1">
            <a:off x="3246225" y="2030528"/>
            <a:ext cx="470222" cy="142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Tekstfelt 27">
            <a:extLst>
              <a:ext uri="{FF2B5EF4-FFF2-40B4-BE49-F238E27FC236}">
                <a16:creationId xmlns:a16="http://schemas.microsoft.com/office/drawing/2014/main" id="{2C623B46-FBE5-7337-7501-46006C26F83A}"/>
              </a:ext>
            </a:extLst>
          </p:cNvPr>
          <p:cNvSpPr txBox="1"/>
          <p:nvPr/>
        </p:nvSpPr>
        <p:spPr>
          <a:xfrm>
            <a:off x="3705576" y="2530134"/>
            <a:ext cx="99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feature f</a:t>
            </a:r>
          </a:p>
        </p:txBody>
      </p:sp>
      <p:sp>
        <p:nvSpPr>
          <p:cNvPr id="34" name="Tekstfelt 33">
            <a:extLst>
              <a:ext uri="{FF2B5EF4-FFF2-40B4-BE49-F238E27FC236}">
                <a16:creationId xmlns:a16="http://schemas.microsoft.com/office/drawing/2014/main" id="{DF7F2BD1-AB6F-E99F-DBD6-C7904C723E0F}"/>
              </a:ext>
            </a:extLst>
          </p:cNvPr>
          <p:cNvSpPr txBox="1"/>
          <p:nvPr/>
        </p:nvSpPr>
        <p:spPr>
          <a:xfrm>
            <a:off x="4082760" y="5152706"/>
            <a:ext cx="1302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subject 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E3C93C8-750F-1A4E-E134-9CF0D2F38E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26225" y="1670528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𝑖𝑗𝑠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Subtitle 2">
                <a:extLst>
                  <a:ext uri="{FF2B5EF4-FFF2-40B4-BE49-F238E27FC236}">
                    <a16:creationId xmlns:a16="http://schemas.microsoft.com/office/drawing/2014/main" id="{2E3C93C8-750F-1A4E-E134-9CF0D2F38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225" y="1670528"/>
                <a:ext cx="720000" cy="720000"/>
              </a:xfrm>
              <a:prstGeom prst="rect">
                <a:avLst/>
              </a:prstGeom>
              <a:blipFill>
                <a:blip r:embed="rId5"/>
                <a:stretch>
                  <a:fillRect l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866D5026-9FE6-CDE2-78E6-2BC8A67557C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34530" y="3291001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𝜂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𝑖𝑗𝑠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3" name="Subtitle 2">
                <a:extLst>
                  <a:ext uri="{FF2B5EF4-FFF2-40B4-BE49-F238E27FC236}">
                    <a16:creationId xmlns:a16="http://schemas.microsoft.com/office/drawing/2014/main" id="{866D5026-9FE6-CDE2-78E6-2BC8A6755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530" y="3291001"/>
                <a:ext cx="720000" cy="720000"/>
              </a:xfrm>
              <a:prstGeom prst="rect">
                <a:avLst/>
              </a:prstGeom>
              <a:blipFill>
                <a:blip r:embed="rId6"/>
                <a:stretch>
                  <a:fillRect l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25">
            <a:extLst>
              <a:ext uri="{FF2B5EF4-FFF2-40B4-BE49-F238E27FC236}">
                <a16:creationId xmlns:a16="http://schemas.microsoft.com/office/drawing/2014/main" id="{E893CB60-0C7D-006B-CD22-3A153B0F871E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2886225" y="2390528"/>
            <a:ext cx="8305" cy="900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3F43C1FE-A551-0AA8-F17B-01FB2703C47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01123" y="707492"/>
                <a:ext cx="720000" cy="720000"/>
              </a:xfrm>
              <a:prstGeom prst="rect">
                <a:avLst/>
              </a:prstGeom>
              <a:solidFill>
                <a:srgbClr val="E8E8E8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0" name="Subtitle 2">
                <a:extLst>
                  <a:ext uri="{FF2B5EF4-FFF2-40B4-BE49-F238E27FC236}">
                    <a16:creationId xmlns:a16="http://schemas.microsoft.com/office/drawing/2014/main" id="{3F43C1FE-A551-0AA8-F17B-01FB2703C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1123" y="707492"/>
                <a:ext cx="720000" cy="72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25">
            <a:extLst>
              <a:ext uri="{FF2B5EF4-FFF2-40B4-BE49-F238E27FC236}">
                <a16:creationId xmlns:a16="http://schemas.microsoft.com/office/drawing/2014/main" id="{99E54134-5106-F969-0DB5-D94171A19B97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3254530" y="1067492"/>
            <a:ext cx="446593" cy="6030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Subtitle 2">
                <a:extLst>
                  <a:ext uri="{FF2B5EF4-FFF2-40B4-BE49-F238E27FC236}">
                    <a16:creationId xmlns:a16="http://schemas.microsoft.com/office/drawing/2014/main" id="{C27306A1-2C69-770A-42A3-F4BE38D77CB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26940" y="3291001"/>
                <a:ext cx="720000" cy="7200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vert="horz" lIns="91440" tIns="45720" rIns="91440" bIns="45720" rtlCol="0" anchor="ctr" anchorCtr="1">
                <a:norm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7" name="Subtitle 2">
                <a:extLst>
                  <a:ext uri="{FF2B5EF4-FFF2-40B4-BE49-F238E27FC236}">
                    <a16:creationId xmlns:a16="http://schemas.microsoft.com/office/drawing/2014/main" id="{C27306A1-2C69-770A-42A3-F4BE38D7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940" y="3291001"/>
                <a:ext cx="720000" cy="72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21">
            <a:extLst>
              <a:ext uri="{FF2B5EF4-FFF2-40B4-BE49-F238E27FC236}">
                <a16:creationId xmlns:a16="http://schemas.microsoft.com/office/drawing/2014/main" id="{D0ED04A6-7D5C-EC35-BECF-77F9DD336BB8}"/>
              </a:ext>
            </a:extLst>
          </p:cNvPr>
          <p:cNvCxnSpPr>
            <a:cxnSpLocks/>
            <a:stCxn id="57" idx="3"/>
            <a:endCxn id="13" idx="1"/>
          </p:cNvCxnSpPr>
          <p:nvPr/>
        </p:nvCxnSpPr>
        <p:spPr>
          <a:xfrm>
            <a:off x="1846940" y="3651001"/>
            <a:ext cx="6875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5" name="Rektangel 74">
            <a:extLst>
              <a:ext uri="{FF2B5EF4-FFF2-40B4-BE49-F238E27FC236}">
                <a16:creationId xmlns:a16="http://schemas.microsoft.com/office/drawing/2014/main" id="{1F83FC99-FB37-5E91-7E7C-75C903035C74}"/>
              </a:ext>
            </a:extLst>
          </p:cNvPr>
          <p:cNvSpPr/>
          <p:nvPr/>
        </p:nvSpPr>
        <p:spPr>
          <a:xfrm>
            <a:off x="2044700" y="133354"/>
            <a:ext cx="3341010" cy="5784846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kstfelt 75">
            <a:extLst>
              <a:ext uri="{FF2B5EF4-FFF2-40B4-BE49-F238E27FC236}">
                <a16:creationId xmlns:a16="http://schemas.microsoft.com/office/drawing/2014/main" id="{F97EBB3B-16C5-387F-E832-21F2A0204EC0}"/>
              </a:ext>
            </a:extLst>
          </p:cNvPr>
          <p:cNvSpPr txBox="1"/>
          <p:nvPr/>
        </p:nvSpPr>
        <p:spPr>
          <a:xfrm>
            <a:off x="3842060" y="5595777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current item 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Box 50">
                <a:extLst>
                  <a:ext uri="{FF2B5EF4-FFF2-40B4-BE49-F238E27FC236}">
                    <a16:creationId xmlns:a16="http://schemas.microsoft.com/office/drawing/2014/main" id="{570FA7BD-0470-ED56-9598-7B72094909DB}"/>
                  </a:ext>
                </a:extLst>
              </p:cNvPr>
              <p:cNvSpPr txBox="1"/>
              <p:nvPr/>
            </p:nvSpPr>
            <p:spPr>
              <a:xfrm>
                <a:off x="5514075" y="500283"/>
                <a:ext cx="6569975" cy="5889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= Binary features-vector of length f</a:t>
                </a:r>
              </a:p>
              <a:p>
                <a:endParaRPr lang="en-GB" i="1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𝑓</m:t>
                        </m:r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= Importance scaler of feature f as perceived by subject, restricted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𝑓𝑠</m:t>
                            </m:r>
                          </m:sub>
                        </m:sSub>
                      </m:e>
                    </m:nary>
                    <m:r>
                      <a:rPr lang="da-D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𝑖𝑗𝑠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Weighted distance between current item i  and exemplars j</a:t>
                </a:r>
              </a:p>
              <a:p>
                <a:r>
                  <a:rPr lang="da-DK" dirty="0"/>
                  <a:t>given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da-D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da-DK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da-DK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da-DK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∗(|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𝑓𝑖</m:t>
                            </m:r>
                          </m:sub>
                        </m:sSub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𝑓𝑗</m:t>
                            </m:r>
                          </m:sub>
                        </m:sSub>
                        <m:r>
                          <a:rPr lang="da-DK" i="1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nary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</a:t>
                </a:r>
              </a:p>
              <a:p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da-DK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Sensitivity parameter describing a linear attention scaling of distances d.</a:t>
                </a:r>
              </a:p>
              <a:p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𝑖𝑗𝑠</m:t>
                        </m:r>
                      </m:sub>
                    </m:sSub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  <a:cs typeface="Cavolini" panose="020B0502040204020203" pitchFamily="66" charset="0"/>
                  </a:rPr>
                  <a:t> = Mental similarity between two items perceived by the agent,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a-DK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da-DK" b="0" i="0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  <a:ea typeface="Cambria" panose="02040503050406030204" pitchFamily="18" charset="0"/>
                              </a:rPr>
                              <m:t>𝑖𝑗𝑠</m:t>
                            </m:r>
                          </m:sub>
                        </m:sSub>
                      </m:sup>
                    </m:sSup>
                  </m:oMath>
                </a14:m>
                <a:endParaRPr lang="da-DK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𝐴</m:t>
                        </m:r>
                      </m:e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da-DK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=</m:t>
                    </m:r>
                  </m:oMath>
                </a14:m>
                <a:r>
                  <a:rPr lang="en-GB" dirty="0">
                    <a:latin typeface="Cambria" panose="02040503050406030204" pitchFamily="18" charset="0"/>
                    <a:ea typeface="Cambria" panose="02040503050406030204" pitchFamily="18" charset="0"/>
                  </a:rPr>
                  <a:t> Probability of item I belonging to group A, given distance to exemplars in group A and group B 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da-DK" b="0" i="0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d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𝐴</m:t>
                          </m:r>
                        </m:e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a-DK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da-DK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a-DK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a-DK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𝑖𝑗𝑠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𝐴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𝑖𝑗𝑠</m:t>
                                  </m:r>
                                </m:sub>
                              </m:sSub>
                            </m:e>
                          </m:nary>
                          <m:r>
                            <a:rPr lang="da-DK" b="0" i="1" smtClean="0">
                              <a:latin typeface="Cambria Math" panose="02040503050406030204" pitchFamily="18" charset="0"/>
                              <a:ea typeface="Cambria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𝑗</m:t>
                              </m:r>
                              <m:r>
                                <a:rPr lang="da-DK" i="1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∈</m:t>
                              </m:r>
                              <m:r>
                                <a:rPr lang="da-DK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𝐵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da-DK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𝜂</m:t>
                                  </m:r>
                                </m:e>
                                <m:sub>
                                  <m:r>
                                    <a:rPr lang="da-DK" i="1">
                                      <a:latin typeface="Cambria Math" panose="02040503050406030204" pitchFamily="18" charset="0"/>
                                      <a:ea typeface="Cambria" panose="02040503050406030204" pitchFamily="18" charset="0"/>
                                    </a:rPr>
                                    <m:t>𝑖𝑗𝑠</m:t>
                                  </m:r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  <a:p>
                <a:endParaRPr lang="en-GB" dirty="0">
                  <a:latin typeface="Cambria" panose="02040503050406030204" pitchFamily="18" charset="0"/>
                  <a:ea typeface="Cambria" panose="02040503050406030204" pitchFamily="18" charset="0"/>
                  <a:cs typeface="Cavolini" panose="020B0502040204020203" pitchFamily="66" charset="0"/>
                </a:endParaRPr>
              </a:p>
            </p:txBody>
          </p:sp>
        </mc:Choice>
        <mc:Fallback>
          <p:sp>
            <p:nvSpPr>
              <p:cNvPr id="78" name="TextBox 50">
                <a:extLst>
                  <a:ext uri="{FF2B5EF4-FFF2-40B4-BE49-F238E27FC236}">
                    <a16:creationId xmlns:a16="http://schemas.microsoft.com/office/drawing/2014/main" id="{570FA7BD-0470-ED56-9598-7B7209490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075" y="500283"/>
                <a:ext cx="6569975" cy="5889882"/>
              </a:xfrm>
              <a:prstGeom prst="rect">
                <a:avLst/>
              </a:prstGeom>
              <a:blipFill>
                <a:blip r:embed="rId9"/>
                <a:stretch>
                  <a:fillRect l="-836" t="-621" r="-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ktangel 88">
            <a:extLst>
              <a:ext uri="{FF2B5EF4-FFF2-40B4-BE49-F238E27FC236}">
                <a16:creationId xmlns:a16="http://schemas.microsoft.com/office/drawing/2014/main" id="{5AB0E077-9074-A56D-053E-EB0D5C5E1011}"/>
              </a:ext>
            </a:extLst>
          </p:cNvPr>
          <p:cNvSpPr/>
          <p:nvPr/>
        </p:nvSpPr>
        <p:spPr>
          <a:xfrm>
            <a:off x="2151247" y="296326"/>
            <a:ext cx="2846203" cy="3893600"/>
          </a:xfrm>
          <a:prstGeom prst="rect">
            <a:avLst/>
          </a:prstGeom>
          <a:noFill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Tekstfelt 89">
            <a:extLst>
              <a:ext uri="{FF2B5EF4-FFF2-40B4-BE49-F238E27FC236}">
                <a16:creationId xmlns:a16="http://schemas.microsoft.com/office/drawing/2014/main" id="{7DBD42E4-B873-50A1-EB6E-4852B4355263}"/>
              </a:ext>
            </a:extLst>
          </p:cNvPr>
          <p:cNvSpPr txBox="1"/>
          <p:nvPr/>
        </p:nvSpPr>
        <p:spPr>
          <a:xfrm>
            <a:off x="3668713" y="3820594"/>
            <a:ext cx="1784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exemplar j</a:t>
            </a:r>
          </a:p>
        </p:txBody>
      </p:sp>
    </p:spTree>
    <p:extLst>
      <p:ext uri="{BB962C8B-B14F-4D97-AF65-F5344CB8AC3E}">
        <p14:creationId xmlns:p14="http://schemas.microsoft.com/office/powerpoint/2010/main" val="3811903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C7BB90-E357-96EB-A25E-17B8DC42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F99B85-F618-B640-9B70-5DB76F107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79" y="58893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Weight recovery for Skewed3, at four different c-values:</a:t>
            </a:r>
            <a:br>
              <a:rPr lang="en-US" sz="2400" b="1" dirty="0">
                <a:latin typeface="Georgia" panose="02040502050405020303" pitchFamily="18" charset="0"/>
              </a:rPr>
            </a:br>
            <a:r>
              <a:rPr lang="en-US" sz="2400" dirty="0">
                <a:latin typeface="Georgia" panose="02040502050405020303" pitchFamily="18" charset="0"/>
              </a:rPr>
              <a:t>c(0.5, .125, .125, .125, .125)</a:t>
            </a:r>
            <a:br>
              <a:rPr lang="en-US" sz="2400" dirty="0">
                <a:latin typeface="Georgia" panose="02040502050405020303" pitchFamily="18" charset="0"/>
              </a:rPr>
            </a:br>
            <a:r>
              <a:rPr lang="en-US" sz="2400" b="1" dirty="0">
                <a:latin typeface="Georgia" panose="02040502050405020303" pitchFamily="18" charset="0"/>
              </a:rPr>
              <a:t>c = 2.8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1E291F1-A3C4-8BC7-A11A-3926FC08AA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40" y="2370341"/>
            <a:ext cx="3773959" cy="233176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C4229E45-86B0-3545-D14A-DF4056985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0000" y="2344526"/>
            <a:ext cx="3773958" cy="233176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2E117BEA-8137-FF8E-5FD1-9338F2DD5BE7}"/>
              </a:ext>
            </a:extLst>
          </p:cNvPr>
          <p:cNvSpPr/>
          <p:nvPr/>
        </p:nvSpPr>
        <p:spPr>
          <a:xfrm>
            <a:off x="1092200" y="1832666"/>
            <a:ext cx="360000" cy="360000"/>
          </a:xfrm>
          <a:prstGeom prst="rect">
            <a:avLst/>
          </a:prstGeom>
          <a:solidFill>
            <a:srgbClr val="FFD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ECF802BC-78EC-98CA-0BBF-AC536E737A63}"/>
              </a:ext>
            </a:extLst>
          </p:cNvPr>
          <p:cNvSpPr txBox="1"/>
          <p:nvPr/>
        </p:nvSpPr>
        <p:spPr>
          <a:xfrm>
            <a:off x="1452200" y="1812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prior distribution</a:t>
            </a:r>
            <a:endParaRPr lang="en-US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565E59DE-7E1A-F00E-A190-2BC2E3F133AD}"/>
              </a:ext>
            </a:extLst>
          </p:cNvPr>
          <p:cNvSpPr/>
          <p:nvPr/>
        </p:nvSpPr>
        <p:spPr>
          <a:xfrm>
            <a:off x="3810000" y="1806741"/>
            <a:ext cx="360000" cy="360000"/>
          </a:xfrm>
          <a:prstGeom prst="rect">
            <a:avLst/>
          </a:prstGeom>
          <a:solidFill>
            <a:srgbClr val="CEE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72D9A251-DAB7-5E27-34A9-B76E14745542}"/>
              </a:ext>
            </a:extLst>
          </p:cNvPr>
          <p:cNvSpPr txBox="1"/>
          <p:nvPr/>
        </p:nvSpPr>
        <p:spPr>
          <a:xfrm>
            <a:off x="4170000" y="1817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posterior distribution</a:t>
            </a:r>
            <a:endParaRPr lang="en-US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8DCB7F75-A780-687E-27DD-85C8872F4130}"/>
              </a:ext>
            </a:extLst>
          </p:cNvPr>
          <p:cNvSpPr txBox="1"/>
          <p:nvPr/>
        </p:nvSpPr>
        <p:spPr>
          <a:xfrm>
            <a:off x="7368200" y="1812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true value</a:t>
            </a:r>
            <a:endParaRPr lang="en-US" dirty="0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5392C968-0C86-06D3-CEB6-FB1503F2C44A}"/>
              </a:ext>
            </a:extLst>
          </p:cNvPr>
          <p:cNvCxnSpPr>
            <a:stCxn id="12" idx="0"/>
          </p:cNvCxnSpPr>
          <p:nvPr/>
        </p:nvCxnSpPr>
        <p:spPr>
          <a:xfrm>
            <a:off x="7218000" y="1817700"/>
            <a:ext cx="0" cy="3640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998EF8F-16B1-A000-DE54-2E70BDD06DD7}"/>
              </a:ext>
            </a:extLst>
          </p:cNvPr>
          <p:cNvSpPr txBox="1"/>
          <p:nvPr/>
        </p:nvSpPr>
        <p:spPr>
          <a:xfrm>
            <a:off x="5397500" y="4530143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w[2] =.125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D3349FCA-C803-CF1A-2B8D-36B96C826E47}"/>
              </a:ext>
            </a:extLst>
          </p:cNvPr>
          <p:cNvSpPr txBox="1"/>
          <p:nvPr/>
        </p:nvSpPr>
        <p:spPr>
          <a:xfrm>
            <a:off x="1750650" y="455595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w[1] =.</a:t>
            </a:r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307FA2EF-B0D6-E39C-BC71-A2FD25B02A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036" y="2370341"/>
            <a:ext cx="3773958" cy="2331767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41D8FA80-5E0D-61DC-8506-EA338769BD42}"/>
              </a:ext>
            </a:extLst>
          </p:cNvPr>
          <p:cNvSpPr txBox="1"/>
          <p:nvPr/>
        </p:nvSpPr>
        <p:spPr>
          <a:xfrm>
            <a:off x="9138536" y="455595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lang="en-US" sz="1800" b="1" dirty="0">
                <a:latin typeface="Georgia" panose="02040502050405020303" pitchFamily="18" charset="0"/>
              </a:rPr>
              <a:t> =2.8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344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A56699-DE55-EB8A-2005-1D4AF2B2C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518" y="-347784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c = 1.9:</a:t>
            </a:r>
            <a:br>
              <a:rPr lang="en-US" sz="2400" b="1" dirty="0">
                <a:latin typeface="Georgia" panose="02040502050405020303" pitchFamily="18" charset="0"/>
              </a:rPr>
            </a:b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502B8792-4D42-350A-E9E5-F17964DF90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40" y="853698"/>
            <a:ext cx="3773959" cy="233176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D2AABF34-623F-CEBC-D38D-15E01CCF09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6800" y="827883"/>
            <a:ext cx="3773959" cy="233176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1380DBEA-4145-EAFE-74CB-99A9484558E8}"/>
              </a:ext>
            </a:extLst>
          </p:cNvPr>
          <p:cNvSpPr/>
          <p:nvPr/>
        </p:nvSpPr>
        <p:spPr>
          <a:xfrm>
            <a:off x="889000" y="316023"/>
            <a:ext cx="360000" cy="360000"/>
          </a:xfrm>
          <a:prstGeom prst="rect">
            <a:avLst/>
          </a:prstGeom>
          <a:solidFill>
            <a:srgbClr val="FFD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A3E09CC1-3139-2DC9-51AB-41AF1DF01995}"/>
              </a:ext>
            </a:extLst>
          </p:cNvPr>
          <p:cNvSpPr txBox="1"/>
          <p:nvPr/>
        </p:nvSpPr>
        <p:spPr>
          <a:xfrm>
            <a:off x="1249000" y="2957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prior distribution</a:t>
            </a:r>
            <a:endParaRPr lang="en-US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C3098D23-AD6F-242F-2EB7-68AB90BC9506}"/>
              </a:ext>
            </a:extLst>
          </p:cNvPr>
          <p:cNvSpPr/>
          <p:nvPr/>
        </p:nvSpPr>
        <p:spPr>
          <a:xfrm>
            <a:off x="3606800" y="290098"/>
            <a:ext cx="360000" cy="360000"/>
          </a:xfrm>
          <a:prstGeom prst="rect">
            <a:avLst/>
          </a:prstGeom>
          <a:solidFill>
            <a:srgbClr val="CEE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2C30503D-8D68-839B-8E45-A16828DC28E1}"/>
              </a:ext>
            </a:extLst>
          </p:cNvPr>
          <p:cNvSpPr txBox="1"/>
          <p:nvPr/>
        </p:nvSpPr>
        <p:spPr>
          <a:xfrm>
            <a:off x="3966800" y="3010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posterior distribution</a:t>
            </a:r>
            <a:endParaRPr lang="en-US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B9F92722-5859-66F7-5ABE-237846AB862E}"/>
              </a:ext>
            </a:extLst>
          </p:cNvPr>
          <p:cNvSpPr txBox="1"/>
          <p:nvPr/>
        </p:nvSpPr>
        <p:spPr>
          <a:xfrm>
            <a:off x="7165000" y="295732"/>
            <a:ext cx="2372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true value</a:t>
            </a:r>
            <a:endParaRPr lang="en-US" dirty="0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55D46567-5BC2-4D9C-AFB1-006369438A67}"/>
              </a:ext>
            </a:extLst>
          </p:cNvPr>
          <p:cNvCxnSpPr>
            <a:stCxn id="12" idx="0"/>
          </p:cNvCxnSpPr>
          <p:nvPr/>
        </p:nvCxnSpPr>
        <p:spPr>
          <a:xfrm>
            <a:off x="7014800" y="301057"/>
            <a:ext cx="0" cy="3640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7444FEEF-A043-80D9-19D1-CE670A3E762C}"/>
              </a:ext>
            </a:extLst>
          </p:cNvPr>
          <p:cNvSpPr txBox="1"/>
          <p:nvPr/>
        </p:nvSpPr>
        <p:spPr>
          <a:xfrm>
            <a:off x="5194300" y="3013500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w[2] =.125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0D1EB19-A910-B968-735C-6698B5E41CB9}"/>
              </a:ext>
            </a:extLst>
          </p:cNvPr>
          <p:cNvSpPr txBox="1"/>
          <p:nvPr/>
        </p:nvSpPr>
        <p:spPr>
          <a:xfrm>
            <a:off x="1547450" y="3039315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w[1] =.</a:t>
            </a:r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5DE4E465-5EF8-409D-27DB-D6A4AA84D9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7836" y="853698"/>
            <a:ext cx="3773959" cy="2331767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32424477-1C64-5007-7E4F-27748828CBD2}"/>
              </a:ext>
            </a:extLst>
          </p:cNvPr>
          <p:cNvSpPr txBox="1"/>
          <p:nvPr/>
        </p:nvSpPr>
        <p:spPr>
          <a:xfrm>
            <a:off x="8935336" y="3039315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lang="en-US" sz="1800" b="1" dirty="0">
                <a:latin typeface="Georgia" panose="02040502050405020303" pitchFamily="18" charset="0"/>
              </a:rPr>
              <a:t> =1.9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38" name="Titel 1">
            <a:extLst>
              <a:ext uri="{FF2B5EF4-FFF2-40B4-BE49-F238E27FC236}">
                <a16:creationId xmlns:a16="http://schemas.microsoft.com/office/drawing/2014/main" id="{1D88FFC6-86A3-E01C-A111-50730D0E1CAA}"/>
              </a:ext>
            </a:extLst>
          </p:cNvPr>
          <p:cNvSpPr txBox="1">
            <a:spLocks/>
          </p:cNvSpPr>
          <p:nvPr/>
        </p:nvSpPr>
        <p:spPr>
          <a:xfrm>
            <a:off x="742950" y="289203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latin typeface="Georgia" panose="02040502050405020303" pitchFamily="18" charset="0"/>
              </a:rPr>
              <a:t>c = 1.0: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39" name="Pladsholder til indhold 4">
            <a:extLst>
              <a:ext uri="{FF2B5EF4-FFF2-40B4-BE49-F238E27FC236}">
                <a16:creationId xmlns:a16="http://schemas.microsoft.com/office/drawing/2014/main" id="{D9DF82B9-2076-83A3-B29C-D698AB2E0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2841" y="4230501"/>
            <a:ext cx="3773959" cy="2331768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C635ADF6-63BC-5D22-691A-16B06CA7613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6801" y="4204686"/>
            <a:ext cx="3773958" cy="2331767"/>
          </a:xfrm>
          <a:prstGeom prst="rect">
            <a:avLst/>
          </a:prstGeom>
        </p:spPr>
      </p:pic>
      <p:sp>
        <p:nvSpPr>
          <p:cNvPr id="41" name="Rektangel 40">
            <a:extLst>
              <a:ext uri="{FF2B5EF4-FFF2-40B4-BE49-F238E27FC236}">
                <a16:creationId xmlns:a16="http://schemas.microsoft.com/office/drawing/2014/main" id="{542A43A6-A9AD-A30B-6427-A408358629BE}"/>
              </a:ext>
            </a:extLst>
          </p:cNvPr>
          <p:cNvSpPr/>
          <p:nvPr/>
        </p:nvSpPr>
        <p:spPr>
          <a:xfrm>
            <a:off x="889001" y="3692826"/>
            <a:ext cx="360000" cy="360000"/>
          </a:xfrm>
          <a:prstGeom prst="rect">
            <a:avLst/>
          </a:prstGeom>
          <a:solidFill>
            <a:srgbClr val="FFD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kstfelt 41">
            <a:extLst>
              <a:ext uri="{FF2B5EF4-FFF2-40B4-BE49-F238E27FC236}">
                <a16:creationId xmlns:a16="http://schemas.microsoft.com/office/drawing/2014/main" id="{6F2431F2-82DC-B603-415A-96FFCB8B6A87}"/>
              </a:ext>
            </a:extLst>
          </p:cNvPr>
          <p:cNvSpPr txBox="1"/>
          <p:nvPr/>
        </p:nvSpPr>
        <p:spPr>
          <a:xfrm>
            <a:off x="1249001" y="36725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prior distribution</a:t>
            </a:r>
            <a:endParaRPr lang="en-US" dirty="0"/>
          </a:p>
        </p:txBody>
      </p:sp>
      <p:sp>
        <p:nvSpPr>
          <p:cNvPr id="43" name="Rektangel 42">
            <a:extLst>
              <a:ext uri="{FF2B5EF4-FFF2-40B4-BE49-F238E27FC236}">
                <a16:creationId xmlns:a16="http://schemas.microsoft.com/office/drawing/2014/main" id="{C983703A-AC0A-7494-3CFF-C6D06AF7383A}"/>
              </a:ext>
            </a:extLst>
          </p:cNvPr>
          <p:cNvSpPr/>
          <p:nvPr/>
        </p:nvSpPr>
        <p:spPr>
          <a:xfrm>
            <a:off x="3606801" y="3666901"/>
            <a:ext cx="360000" cy="360000"/>
          </a:xfrm>
          <a:prstGeom prst="rect">
            <a:avLst/>
          </a:prstGeom>
          <a:solidFill>
            <a:srgbClr val="CEE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kstfelt 43">
            <a:extLst>
              <a:ext uri="{FF2B5EF4-FFF2-40B4-BE49-F238E27FC236}">
                <a16:creationId xmlns:a16="http://schemas.microsoft.com/office/drawing/2014/main" id="{3B792EB7-51E8-08DF-6953-CFCA523EAD93}"/>
              </a:ext>
            </a:extLst>
          </p:cNvPr>
          <p:cNvSpPr txBox="1"/>
          <p:nvPr/>
        </p:nvSpPr>
        <p:spPr>
          <a:xfrm>
            <a:off x="3966801" y="36778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posterior distribution</a:t>
            </a:r>
            <a:endParaRPr lang="en-US" dirty="0"/>
          </a:p>
        </p:txBody>
      </p:sp>
      <p:sp>
        <p:nvSpPr>
          <p:cNvPr id="45" name="Tekstfelt 44">
            <a:extLst>
              <a:ext uri="{FF2B5EF4-FFF2-40B4-BE49-F238E27FC236}">
                <a16:creationId xmlns:a16="http://schemas.microsoft.com/office/drawing/2014/main" id="{B72C029A-8ADD-F921-BB67-014E549D9243}"/>
              </a:ext>
            </a:extLst>
          </p:cNvPr>
          <p:cNvSpPr txBox="1"/>
          <p:nvPr/>
        </p:nvSpPr>
        <p:spPr>
          <a:xfrm>
            <a:off x="7165001" y="3672535"/>
            <a:ext cx="362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true value</a:t>
            </a:r>
            <a:endParaRPr lang="en-US" dirty="0"/>
          </a:p>
        </p:txBody>
      </p:sp>
      <p:cxnSp>
        <p:nvCxnSpPr>
          <p:cNvPr id="46" name="Lige forbindelse 45">
            <a:extLst>
              <a:ext uri="{FF2B5EF4-FFF2-40B4-BE49-F238E27FC236}">
                <a16:creationId xmlns:a16="http://schemas.microsoft.com/office/drawing/2014/main" id="{C2C048D6-ACDD-88A9-92EA-27B9F9411581}"/>
              </a:ext>
            </a:extLst>
          </p:cNvPr>
          <p:cNvCxnSpPr>
            <a:stCxn id="44" idx="0"/>
          </p:cNvCxnSpPr>
          <p:nvPr/>
        </p:nvCxnSpPr>
        <p:spPr>
          <a:xfrm>
            <a:off x="7014801" y="3677860"/>
            <a:ext cx="0" cy="3640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kstfelt 46">
            <a:extLst>
              <a:ext uri="{FF2B5EF4-FFF2-40B4-BE49-F238E27FC236}">
                <a16:creationId xmlns:a16="http://schemas.microsoft.com/office/drawing/2014/main" id="{7496C10C-44C8-D675-F3C9-5E9FF8529B37}"/>
              </a:ext>
            </a:extLst>
          </p:cNvPr>
          <p:cNvSpPr txBox="1"/>
          <p:nvPr/>
        </p:nvSpPr>
        <p:spPr>
          <a:xfrm>
            <a:off x="5194301" y="6390303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w[2] =.125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48" name="Tekstfelt 47">
            <a:extLst>
              <a:ext uri="{FF2B5EF4-FFF2-40B4-BE49-F238E27FC236}">
                <a16:creationId xmlns:a16="http://schemas.microsoft.com/office/drawing/2014/main" id="{D63CBD19-3B77-0332-5DF7-7CEE09808691}"/>
              </a:ext>
            </a:extLst>
          </p:cNvPr>
          <p:cNvSpPr txBox="1"/>
          <p:nvPr/>
        </p:nvSpPr>
        <p:spPr>
          <a:xfrm>
            <a:off x="1547451" y="641611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w[1] =.</a:t>
            </a:r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pic>
        <p:nvPicPr>
          <p:cNvPr id="49" name="Billede 48">
            <a:extLst>
              <a:ext uri="{FF2B5EF4-FFF2-40B4-BE49-F238E27FC236}">
                <a16:creationId xmlns:a16="http://schemas.microsoft.com/office/drawing/2014/main" id="{F7285FDE-82D5-A87F-9F4A-F6961FF58D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7837" y="4230501"/>
            <a:ext cx="3773958" cy="2331767"/>
          </a:xfrm>
          <a:prstGeom prst="rect">
            <a:avLst/>
          </a:prstGeom>
        </p:spPr>
      </p:pic>
      <p:sp>
        <p:nvSpPr>
          <p:cNvPr id="50" name="Tekstfelt 49">
            <a:extLst>
              <a:ext uri="{FF2B5EF4-FFF2-40B4-BE49-F238E27FC236}">
                <a16:creationId xmlns:a16="http://schemas.microsoft.com/office/drawing/2014/main" id="{34A30998-024A-11CA-EE6B-84218DCD7E93}"/>
              </a:ext>
            </a:extLst>
          </p:cNvPr>
          <p:cNvSpPr txBox="1"/>
          <p:nvPr/>
        </p:nvSpPr>
        <p:spPr>
          <a:xfrm>
            <a:off x="8935337" y="641611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lang="en-US" sz="1800" b="1" dirty="0">
                <a:latin typeface="Georgia" panose="02040502050405020303" pitchFamily="18" charset="0"/>
              </a:rPr>
              <a:t> =1.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45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1E76-389E-6288-D1AB-CEB3D3DF5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FE3575-8EB0-2EBC-E94A-675A3942C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179" y="588936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c = 1.0: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BDD7E4C-4A23-B94F-E7AF-1059192041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40" y="2370341"/>
            <a:ext cx="3773959" cy="233176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965CDB72-227E-A181-5318-7386BA35C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0000" y="2344526"/>
            <a:ext cx="3773958" cy="233176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71BB4352-4390-B1A0-8615-EB958E26BEE8}"/>
              </a:ext>
            </a:extLst>
          </p:cNvPr>
          <p:cNvSpPr/>
          <p:nvPr/>
        </p:nvSpPr>
        <p:spPr>
          <a:xfrm>
            <a:off x="1092200" y="1832666"/>
            <a:ext cx="360000" cy="360000"/>
          </a:xfrm>
          <a:prstGeom prst="rect">
            <a:avLst/>
          </a:prstGeom>
          <a:solidFill>
            <a:srgbClr val="FFD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3F766824-A182-1175-A842-98D36F683EAF}"/>
              </a:ext>
            </a:extLst>
          </p:cNvPr>
          <p:cNvSpPr txBox="1"/>
          <p:nvPr/>
        </p:nvSpPr>
        <p:spPr>
          <a:xfrm>
            <a:off x="1452200" y="1812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prior distribution</a:t>
            </a:r>
            <a:endParaRPr lang="en-US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17E1FEB3-3052-75AC-2FC7-3E8498DD45F5}"/>
              </a:ext>
            </a:extLst>
          </p:cNvPr>
          <p:cNvSpPr/>
          <p:nvPr/>
        </p:nvSpPr>
        <p:spPr>
          <a:xfrm>
            <a:off x="3810000" y="1806741"/>
            <a:ext cx="360000" cy="360000"/>
          </a:xfrm>
          <a:prstGeom prst="rect">
            <a:avLst/>
          </a:prstGeom>
          <a:solidFill>
            <a:srgbClr val="CEE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D24E1088-FB95-14D3-4FAC-28D1C886B636}"/>
              </a:ext>
            </a:extLst>
          </p:cNvPr>
          <p:cNvSpPr txBox="1"/>
          <p:nvPr/>
        </p:nvSpPr>
        <p:spPr>
          <a:xfrm>
            <a:off x="4170000" y="1817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posterior distribution</a:t>
            </a:r>
            <a:endParaRPr lang="en-US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0F122DAE-4B1B-32EC-4484-01EC3B84ECAB}"/>
              </a:ext>
            </a:extLst>
          </p:cNvPr>
          <p:cNvSpPr txBox="1"/>
          <p:nvPr/>
        </p:nvSpPr>
        <p:spPr>
          <a:xfrm>
            <a:off x="7368200" y="1812375"/>
            <a:ext cx="36299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true value</a:t>
            </a:r>
            <a:endParaRPr lang="en-US" dirty="0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B93B17D1-28B7-EF9C-66FF-9F939B1DE01A}"/>
              </a:ext>
            </a:extLst>
          </p:cNvPr>
          <p:cNvCxnSpPr>
            <a:stCxn id="12" idx="0"/>
          </p:cNvCxnSpPr>
          <p:nvPr/>
        </p:nvCxnSpPr>
        <p:spPr>
          <a:xfrm>
            <a:off x="7218000" y="1817700"/>
            <a:ext cx="0" cy="3640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D537FFE0-69D6-68CC-797F-E096BB2FE092}"/>
              </a:ext>
            </a:extLst>
          </p:cNvPr>
          <p:cNvSpPr txBox="1"/>
          <p:nvPr/>
        </p:nvSpPr>
        <p:spPr>
          <a:xfrm>
            <a:off x="5397500" y="4530143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w[2] =.125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11B197FC-6D1E-5DCA-014B-A638DE95FCE6}"/>
              </a:ext>
            </a:extLst>
          </p:cNvPr>
          <p:cNvSpPr txBox="1"/>
          <p:nvPr/>
        </p:nvSpPr>
        <p:spPr>
          <a:xfrm>
            <a:off x="1750650" y="455595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w[1] =.</a:t>
            </a:r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4021BCB9-4FAA-CA00-E38A-37C33B3F0E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036" y="2370341"/>
            <a:ext cx="3773958" cy="2331767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57F3A43A-A209-C937-AD84-6BA9C93A03EC}"/>
              </a:ext>
            </a:extLst>
          </p:cNvPr>
          <p:cNvSpPr txBox="1"/>
          <p:nvPr/>
        </p:nvSpPr>
        <p:spPr>
          <a:xfrm>
            <a:off x="9138536" y="455595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lang="en-US" sz="1800" b="1" dirty="0">
                <a:latin typeface="Georgia" panose="02040502050405020303" pitchFamily="18" charset="0"/>
              </a:rPr>
              <a:t> =1.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679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9E2AC-A558-33CA-3D77-60A5BF7BF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44D28B-DFE6-31B4-2195-1084416D4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477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latin typeface="Georgia" panose="02040502050405020303" pitchFamily="18" charset="0"/>
              </a:rPr>
              <a:t>c = 0.4:</a:t>
            </a:r>
            <a:endParaRPr lang="en-US" sz="2400" dirty="0">
              <a:latin typeface="Georgia" panose="02040502050405020303" pitchFamily="18" charset="0"/>
            </a:endParaRP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C02BD76F-07F7-2050-6115-48D7A5A1C2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040" y="2370341"/>
            <a:ext cx="3773959" cy="2331768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EACCE1D3-5BF1-BBD2-67C5-1ACD438134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0000" y="2344526"/>
            <a:ext cx="3773958" cy="2331767"/>
          </a:xfrm>
          <a:prstGeom prst="rect">
            <a:avLst/>
          </a:prstGeom>
        </p:spPr>
      </p:pic>
      <p:sp>
        <p:nvSpPr>
          <p:cNvPr id="8" name="Rektangel 7">
            <a:extLst>
              <a:ext uri="{FF2B5EF4-FFF2-40B4-BE49-F238E27FC236}">
                <a16:creationId xmlns:a16="http://schemas.microsoft.com/office/drawing/2014/main" id="{4294D6C8-0DE4-BC14-0675-4E7BF326A1F0}"/>
              </a:ext>
            </a:extLst>
          </p:cNvPr>
          <p:cNvSpPr/>
          <p:nvPr/>
        </p:nvSpPr>
        <p:spPr>
          <a:xfrm>
            <a:off x="1092200" y="1832666"/>
            <a:ext cx="360000" cy="360000"/>
          </a:xfrm>
          <a:prstGeom prst="rect">
            <a:avLst/>
          </a:prstGeom>
          <a:solidFill>
            <a:srgbClr val="FFD9E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568433CF-A853-11A8-52AE-6D38BF917B00}"/>
              </a:ext>
            </a:extLst>
          </p:cNvPr>
          <p:cNvSpPr txBox="1"/>
          <p:nvPr/>
        </p:nvSpPr>
        <p:spPr>
          <a:xfrm>
            <a:off x="1452200" y="1812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prior distribution</a:t>
            </a:r>
            <a:endParaRPr lang="en-US" dirty="0"/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2287F9B1-17FD-B820-A45F-2CA1895C2A18}"/>
              </a:ext>
            </a:extLst>
          </p:cNvPr>
          <p:cNvSpPr/>
          <p:nvPr/>
        </p:nvSpPr>
        <p:spPr>
          <a:xfrm>
            <a:off x="3810000" y="1806741"/>
            <a:ext cx="360000" cy="360000"/>
          </a:xfrm>
          <a:prstGeom prst="rect">
            <a:avLst/>
          </a:prstGeom>
          <a:solidFill>
            <a:srgbClr val="CEE8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2E53DFEF-941A-7DFE-A1C5-7FC8D40281E8}"/>
              </a:ext>
            </a:extLst>
          </p:cNvPr>
          <p:cNvSpPr txBox="1"/>
          <p:nvPr/>
        </p:nvSpPr>
        <p:spPr>
          <a:xfrm>
            <a:off x="4170000" y="18177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posterior distribution</a:t>
            </a:r>
            <a:endParaRPr lang="en-US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F25D337-2C96-BB30-0936-8AFC9AB922D9}"/>
              </a:ext>
            </a:extLst>
          </p:cNvPr>
          <p:cNvSpPr txBox="1"/>
          <p:nvPr/>
        </p:nvSpPr>
        <p:spPr>
          <a:xfrm>
            <a:off x="7368200" y="181237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Georgia" panose="02040502050405020303" pitchFamily="18" charset="0"/>
              </a:rPr>
              <a:t>= true value</a:t>
            </a:r>
            <a:endParaRPr lang="en-US" dirty="0"/>
          </a:p>
        </p:txBody>
      </p: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46CD58DB-3CD7-0A74-D812-270EA2C69B83}"/>
              </a:ext>
            </a:extLst>
          </p:cNvPr>
          <p:cNvCxnSpPr>
            <a:stCxn id="12" idx="0"/>
          </p:cNvCxnSpPr>
          <p:nvPr/>
        </p:nvCxnSpPr>
        <p:spPr>
          <a:xfrm>
            <a:off x="7218000" y="1817700"/>
            <a:ext cx="0" cy="364007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F78F71DE-5133-9AEF-6577-0CAF4DC7414F}"/>
              </a:ext>
            </a:extLst>
          </p:cNvPr>
          <p:cNvSpPr txBox="1"/>
          <p:nvPr/>
        </p:nvSpPr>
        <p:spPr>
          <a:xfrm>
            <a:off x="5397500" y="4530143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w[2] =.125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C208BA97-1552-DA44-D08C-F90DE8385239}"/>
              </a:ext>
            </a:extLst>
          </p:cNvPr>
          <p:cNvSpPr txBox="1"/>
          <p:nvPr/>
        </p:nvSpPr>
        <p:spPr>
          <a:xfrm>
            <a:off x="1750650" y="455595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800" b="1" dirty="0">
                <a:latin typeface="Georgia" panose="02040502050405020303" pitchFamily="18" charset="0"/>
              </a:rPr>
              <a:t>w[1] =.</a:t>
            </a:r>
            <a:r>
              <a:rPr lang="en-US" b="1" dirty="0">
                <a:latin typeface="Georgia" panose="02040502050405020303" pitchFamily="18" charset="0"/>
              </a:rPr>
              <a:t>5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  <p:pic>
        <p:nvPicPr>
          <p:cNvPr id="21" name="Billede 20">
            <a:extLst>
              <a:ext uri="{FF2B5EF4-FFF2-40B4-BE49-F238E27FC236}">
                <a16:creationId xmlns:a16="http://schemas.microsoft.com/office/drawing/2014/main" id="{2F798904-7C8B-011C-0762-E4DD800E4A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11036" y="2370341"/>
            <a:ext cx="3773958" cy="2331767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4375410E-4B38-7E04-DA2F-31C1ED6487E7}"/>
              </a:ext>
            </a:extLst>
          </p:cNvPr>
          <p:cNvSpPr txBox="1"/>
          <p:nvPr/>
        </p:nvSpPr>
        <p:spPr>
          <a:xfrm>
            <a:off x="9138536" y="4555958"/>
            <a:ext cx="1612900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b="1" dirty="0">
                <a:latin typeface="Georgia" panose="02040502050405020303" pitchFamily="18" charset="0"/>
              </a:rPr>
              <a:t>c</a:t>
            </a:r>
            <a:r>
              <a:rPr lang="en-US" sz="1800" b="1" dirty="0">
                <a:latin typeface="Georgia" panose="02040502050405020303" pitchFamily="18" charset="0"/>
              </a:rPr>
              <a:t> =</a:t>
            </a:r>
            <a:r>
              <a:rPr lang="en-US" b="1" dirty="0">
                <a:latin typeface="Georgia" panose="02040502050405020303" pitchFamily="18" charset="0"/>
              </a:rPr>
              <a:t>0.4</a:t>
            </a:r>
            <a:r>
              <a:rPr lang="en-US" sz="1800" dirty="0">
                <a:latin typeface="Georgia" panose="02040502050405020303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8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Widescreen</PresentationFormat>
  <Paragraphs>78</Paragraphs>
  <Slides>7</Slides>
  <Notes>5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Cambria</vt:lpstr>
      <vt:lpstr>Cambria Math</vt:lpstr>
      <vt:lpstr>Georgia</vt:lpstr>
      <vt:lpstr>Office-tema</vt:lpstr>
      <vt:lpstr>PowerPoint-præsentation</vt:lpstr>
      <vt:lpstr>PowerPoint-præsentation</vt:lpstr>
      <vt:lpstr>PowerPoint-præsentation</vt:lpstr>
      <vt:lpstr>Weight recovery for Skewed3, at four different c-values: c(0.5, .125, .125, .125, .125) c = 2.8</vt:lpstr>
      <vt:lpstr>c = 1.9: </vt:lpstr>
      <vt:lpstr>c = 1.0:</vt:lpstr>
      <vt:lpstr>c = 0.4: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Laurits Wieslander Lyngbæk</dc:creator>
  <cp:lastModifiedBy>Laurits Wieslander Lyngbæk</cp:lastModifiedBy>
  <cp:revision>3</cp:revision>
  <dcterms:created xsi:type="dcterms:W3CDTF">2025-04-29T06:54:08Z</dcterms:created>
  <dcterms:modified xsi:type="dcterms:W3CDTF">2025-05-13T22:00:03Z</dcterms:modified>
</cp:coreProperties>
</file>