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9" r:id="rId3"/>
    <p:sldId id="266" r:id="rId4"/>
    <p:sldId id="267" r:id="rId5"/>
    <p:sldId id="348" r:id="rId6"/>
    <p:sldId id="258" r:id="rId7"/>
    <p:sldId id="345" r:id="rId8"/>
    <p:sldId id="260" r:id="rId9"/>
    <p:sldId id="262" r:id="rId10"/>
    <p:sldId id="351" r:id="rId11"/>
    <p:sldId id="263" r:id="rId12"/>
    <p:sldId id="280" r:id="rId13"/>
    <p:sldId id="268" r:id="rId14"/>
    <p:sldId id="277" r:id="rId15"/>
    <p:sldId id="352" r:id="rId16"/>
    <p:sldId id="276" r:id="rId17"/>
    <p:sldId id="282"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5"/>
    <p:restoredTop sz="94674"/>
  </p:normalViewPr>
  <p:slideViewPr>
    <p:cSldViewPr snapToGrid="0" snapToObjects="1">
      <p:cViewPr varScale="1">
        <p:scale>
          <a:sx n="74" d="100"/>
          <a:sy n="74" d="100"/>
        </p:scale>
        <p:origin x="176"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0351E7-EB09-4E01-9944-2EA8AC86C51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0300F594-30B6-427F-A211-D3ABDC918B02}">
      <dgm:prSet/>
      <dgm:spPr/>
      <dgm:t>
        <a:bodyPr/>
        <a:lstStyle/>
        <a:p>
          <a:r>
            <a:rPr lang="en-GB" b="1"/>
            <a:t>Knowledge</a:t>
          </a:r>
          <a:r>
            <a:rPr lang="en-GB"/>
            <a:t>:</a:t>
          </a:r>
          <a:endParaRPr lang="en-US"/>
        </a:p>
      </dgm:t>
    </dgm:pt>
    <dgm:pt modelId="{1BBB6220-CBF7-4F97-BB42-9490403FF4C1}" type="parTrans" cxnId="{39B779E0-1D04-4069-B32E-2096A75F8D40}">
      <dgm:prSet/>
      <dgm:spPr/>
      <dgm:t>
        <a:bodyPr/>
        <a:lstStyle/>
        <a:p>
          <a:endParaRPr lang="en-US"/>
        </a:p>
      </dgm:t>
    </dgm:pt>
    <dgm:pt modelId="{96DD5AAB-7B8E-4869-890B-885B6666C6FA}" type="sibTrans" cxnId="{39B779E0-1D04-4069-B32E-2096A75F8D40}">
      <dgm:prSet/>
      <dgm:spPr/>
      <dgm:t>
        <a:bodyPr/>
        <a:lstStyle/>
        <a:p>
          <a:endParaRPr lang="en-US"/>
        </a:p>
      </dgm:t>
    </dgm:pt>
    <dgm:pt modelId="{627AFAF3-9E75-4EC8-B966-05EB1F2A1BC5}">
      <dgm:prSet/>
      <dgm:spPr/>
      <dgm:t>
        <a:bodyPr/>
        <a:lstStyle/>
        <a:p>
          <a:r>
            <a:rPr lang="en-GB" dirty="0"/>
            <a:t>demonstrate understanding of statistical techniques relying on the Generalised Linear Model</a:t>
          </a:r>
          <a:endParaRPr lang="en-US" dirty="0"/>
        </a:p>
      </dgm:t>
    </dgm:pt>
    <dgm:pt modelId="{00EA0C4D-3436-43C6-AB0E-1D7D11331863}" type="parTrans" cxnId="{E7CCF59E-48A8-4900-ACA6-1D1BAE7DD5F5}">
      <dgm:prSet/>
      <dgm:spPr/>
      <dgm:t>
        <a:bodyPr/>
        <a:lstStyle/>
        <a:p>
          <a:endParaRPr lang="en-US"/>
        </a:p>
      </dgm:t>
    </dgm:pt>
    <dgm:pt modelId="{E60C3466-78C5-4D45-A55E-870F27833193}" type="sibTrans" cxnId="{E7CCF59E-48A8-4900-ACA6-1D1BAE7DD5F5}">
      <dgm:prSet/>
      <dgm:spPr/>
      <dgm:t>
        <a:bodyPr/>
        <a:lstStyle/>
        <a:p>
          <a:endParaRPr lang="en-US"/>
        </a:p>
      </dgm:t>
    </dgm:pt>
    <dgm:pt modelId="{6E8AB61D-1779-4A8F-AC99-67AA7A30E54B}">
      <dgm:prSet/>
      <dgm:spPr/>
      <dgm:t>
        <a:bodyPr/>
        <a:lstStyle/>
        <a:p>
          <a:r>
            <a:rPr lang="en-GB" dirty="0"/>
            <a:t>demonstrate understanding of hierarchical </a:t>
          </a:r>
          <a:r>
            <a:rPr lang="en-GB" dirty="0" err="1"/>
            <a:t>modeling</a:t>
          </a:r>
          <a:r>
            <a:rPr lang="en-GB" dirty="0"/>
            <a:t> methods</a:t>
          </a:r>
          <a:endParaRPr lang="en-US" dirty="0"/>
        </a:p>
      </dgm:t>
    </dgm:pt>
    <dgm:pt modelId="{68DFE2D8-496A-440B-9BEB-D2DF9E1B5F0E}" type="parTrans" cxnId="{CC358C06-1C91-40D2-80AE-ABC73BD0FB4F}">
      <dgm:prSet/>
      <dgm:spPr/>
      <dgm:t>
        <a:bodyPr/>
        <a:lstStyle/>
        <a:p>
          <a:endParaRPr lang="en-US"/>
        </a:p>
      </dgm:t>
    </dgm:pt>
    <dgm:pt modelId="{52F6AC54-62F3-481D-8D2E-DFAFF0B8CEE6}" type="sibTrans" cxnId="{CC358C06-1C91-40D2-80AE-ABC73BD0FB4F}">
      <dgm:prSet/>
      <dgm:spPr/>
      <dgm:t>
        <a:bodyPr/>
        <a:lstStyle/>
        <a:p>
          <a:endParaRPr lang="en-US"/>
        </a:p>
      </dgm:t>
    </dgm:pt>
    <dgm:pt modelId="{3596DDF5-5656-4612-8DAD-EC43BA1735F2}">
      <dgm:prSet/>
      <dgm:spPr/>
      <dgm:t>
        <a:bodyPr/>
        <a:lstStyle/>
        <a:p>
          <a:r>
            <a:rPr lang="en-GB" dirty="0"/>
            <a:t>demonstrate understanding of basic machine learning concepts. </a:t>
          </a:r>
          <a:endParaRPr lang="en-US" dirty="0"/>
        </a:p>
      </dgm:t>
    </dgm:pt>
    <dgm:pt modelId="{E352C74E-70E4-49E0-90FD-4ADA48F16430}" type="parTrans" cxnId="{E51F8993-38CB-4782-8512-51883B8D8893}">
      <dgm:prSet/>
      <dgm:spPr/>
      <dgm:t>
        <a:bodyPr/>
        <a:lstStyle/>
        <a:p>
          <a:endParaRPr lang="en-US"/>
        </a:p>
      </dgm:t>
    </dgm:pt>
    <dgm:pt modelId="{01FC74F1-672B-4A5A-BF02-C60BEB142933}" type="sibTrans" cxnId="{E51F8993-38CB-4782-8512-51883B8D8893}">
      <dgm:prSet/>
      <dgm:spPr/>
      <dgm:t>
        <a:bodyPr/>
        <a:lstStyle/>
        <a:p>
          <a:endParaRPr lang="en-US"/>
        </a:p>
      </dgm:t>
    </dgm:pt>
    <dgm:pt modelId="{E7A22033-100B-4347-B0AF-90F6143B660D}">
      <dgm:prSet/>
      <dgm:spPr/>
      <dgm:t>
        <a:bodyPr/>
        <a:lstStyle/>
        <a:p>
          <a:r>
            <a:rPr lang="en-GB" b="1"/>
            <a:t>Skills</a:t>
          </a:r>
          <a:r>
            <a:rPr lang="en-GB"/>
            <a:t>:</a:t>
          </a:r>
          <a:endParaRPr lang="en-US"/>
        </a:p>
      </dgm:t>
    </dgm:pt>
    <dgm:pt modelId="{7A28657D-9BD3-4F31-8FFD-461489EF0502}" type="parTrans" cxnId="{0E25CA83-63F6-4BA1-91A6-8F5743699D07}">
      <dgm:prSet/>
      <dgm:spPr/>
      <dgm:t>
        <a:bodyPr/>
        <a:lstStyle/>
        <a:p>
          <a:endParaRPr lang="en-US"/>
        </a:p>
      </dgm:t>
    </dgm:pt>
    <dgm:pt modelId="{11F972A9-D54C-4862-B471-0B977F7F726B}" type="sibTrans" cxnId="{0E25CA83-63F6-4BA1-91A6-8F5743699D07}">
      <dgm:prSet/>
      <dgm:spPr/>
      <dgm:t>
        <a:bodyPr/>
        <a:lstStyle/>
        <a:p>
          <a:endParaRPr lang="en-US"/>
        </a:p>
      </dgm:t>
    </dgm:pt>
    <dgm:pt modelId="{D2C56FCF-A5CB-4C03-8319-743563881C9F}">
      <dgm:prSet/>
      <dgm:spPr/>
      <dgm:t>
        <a:bodyPr/>
        <a:lstStyle/>
        <a:p>
          <a:r>
            <a:rPr lang="en-GB" dirty="0"/>
            <a:t>build and evaluate models of hierarchically structured data</a:t>
          </a:r>
          <a:endParaRPr lang="en-US" dirty="0"/>
        </a:p>
      </dgm:t>
    </dgm:pt>
    <dgm:pt modelId="{522C2651-4C1D-4ED7-B6A9-B9C03A91B3EC}" type="parTrans" cxnId="{9F4CD521-D604-4B21-A4CA-904FA49C4E45}">
      <dgm:prSet/>
      <dgm:spPr/>
      <dgm:t>
        <a:bodyPr/>
        <a:lstStyle/>
        <a:p>
          <a:endParaRPr lang="en-US"/>
        </a:p>
      </dgm:t>
    </dgm:pt>
    <dgm:pt modelId="{E4F1224A-37DA-4C14-92CD-8B06F9FD2B53}" type="sibTrans" cxnId="{9F4CD521-D604-4B21-A4CA-904FA49C4E45}">
      <dgm:prSet/>
      <dgm:spPr/>
      <dgm:t>
        <a:bodyPr/>
        <a:lstStyle/>
        <a:p>
          <a:endParaRPr lang="en-US"/>
        </a:p>
      </dgm:t>
    </dgm:pt>
    <dgm:pt modelId="{6C58B7EE-C751-458E-9FC9-47BAF2829979}">
      <dgm:prSet/>
      <dgm:spPr/>
      <dgm:t>
        <a:bodyPr/>
        <a:lstStyle/>
        <a:p>
          <a:r>
            <a:rPr lang="en-GB" dirty="0"/>
            <a:t>integrate machine learning procedures in data analysis</a:t>
          </a:r>
          <a:endParaRPr lang="en-US" dirty="0"/>
        </a:p>
      </dgm:t>
    </dgm:pt>
    <dgm:pt modelId="{FB2C98DB-1550-4F78-AD16-09750E0F8A1F}" type="parTrans" cxnId="{DF6CCEDC-6344-44FB-94EC-A6F199694CDB}">
      <dgm:prSet/>
      <dgm:spPr/>
      <dgm:t>
        <a:bodyPr/>
        <a:lstStyle/>
        <a:p>
          <a:endParaRPr lang="en-US"/>
        </a:p>
      </dgm:t>
    </dgm:pt>
    <dgm:pt modelId="{FA05489C-E9D4-4479-8DF7-FB50632182E1}" type="sibTrans" cxnId="{DF6CCEDC-6344-44FB-94EC-A6F199694CDB}">
      <dgm:prSet/>
      <dgm:spPr/>
      <dgm:t>
        <a:bodyPr/>
        <a:lstStyle/>
        <a:p>
          <a:endParaRPr lang="en-US"/>
        </a:p>
      </dgm:t>
    </dgm:pt>
    <dgm:pt modelId="{1AC808D4-9475-4860-8C6D-51544569D779}">
      <dgm:prSet/>
      <dgm:spPr/>
      <dgm:t>
        <a:bodyPr/>
        <a:lstStyle/>
        <a:p>
          <a:r>
            <a:rPr lang="en-GB" dirty="0"/>
            <a:t>communicate analysis processes, results and interpretation.</a:t>
          </a:r>
          <a:endParaRPr lang="en-US" dirty="0"/>
        </a:p>
      </dgm:t>
    </dgm:pt>
    <dgm:pt modelId="{900B6C96-6375-4739-A3B7-27999CC9CA88}" type="parTrans" cxnId="{48BFC224-C9A6-46DF-9B1D-1338046325F8}">
      <dgm:prSet/>
      <dgm:spPr/>
      <dgm:t>
        <a:bodyPr/>
        <a:lstStyle/>
        <a:p>
          <a:endParaRPr lang="en-US"/>
        </a:p>
      </dgm:t>
    </dgm:pt>
    <dgm:pt modelId="{869E4BF8-0A42-4284-9D7F-7B3CC7532AFD}" type="sibTrans" cxnId="{48BFC224-C9A6-46DF-9B1D-1338046325F8}">
      <dgm:prSet/>
      <dgm:spPr/>
      <dgm:t>
        <a:bodyPr/>
        <a:lstStyle/>
        <a:p>
          <a:endParaRPr lang="en-US"/>
        </a:p>
      </dgm:t>
    </dgm:pt>
    <dgm:pt modelId="{F279F71E-9B49-4C78-9FE5-F6B787B3DED6}">
      <dgm:prSet/>
      <dgm:spPr/>
      <dgm:t>
        <a:bodyPr/>
        <a:lstStyle/>
        <a:p>
          <a:r>
            <a:rPr lang="en-GB" b="1"/>
            <a:t>Competences</a:t>
          </a:r>
          <a:r>
            <a:rPr lang="en-GB"/>
            <a:t>:</a:t>
          </a:r>
          <a:endParaRPr lang="en-US"/>
        </a:p>
      </dgm:t>
    </dgm:pt>
    <dgm:pt modelId="{9D5B548D-5B78-4971-89EF-AD04E3F5AF86}" type="parTrans" cxnId="{6734F849-3810-4885-B895-67D92C1D6F0E}">
      <dgm:prSet/>
      <dgm:spPr/>
      <dgm:t>
        <a:bodyPr/>
        <a:lstStyle/>
        <a:p>
          <a:endParaRPr lang="en-US"/>
        </a:p>
      </dgm:t>
    </dgm:pt>
    <dgm:pt modelId="{B2AAB8B7-95A4-4CAA-B122-2DFC7813E1BA}" type="sibTrans" cxnId="{6734F849-3810-4885-B895-67D92C1D6F0E}">
      <dgm:prSet/>
      <dgm:spPr/>
      <dgm:t>
        <a:bodyPr/>
        <a:lstStyle/>
        <a:p>
          <a:endParaRPr lang="en-US"/>
        </a:p>
      </dgm:t>
    </dgm:pt>
    <dgm:pt modelId="{11B2AD57-96A5-4864-989E-B4D91BEA222D}">
      <dgm:prSet/>
      <dgm:spPr/>
      <dgm:t>
        <a:bodyPr/>
        <a:lstStyle/>
        <a:p>
          <a:r>
            <a:rPr lang="en-GB" dirty="0"/>
            <a:t>independently decide on data analysis methods, given a data set and a research question</a:t>
          </a:r>
          <a:endParaRPr lang="en-US" dirty="0"/>
        </a:p>
      </dgm:t>
    </dgm:pt>
    <dgm:pt modelId="{5A709FD5-58FF-471B-AC3F-F577CC4B4A33}" type="parTrans" cxnId="{938356C4-53D7-42E0-8EE7-87F19D39D158}">
      <dgm:prSet/>
      <dgm:spPr/>
      <dgm:t>
        <a:bodyPr/>
        <a:lstStyle/>
        <a:p>
          <a:endParaRPr lang="en-US"/>
        </a:p>
      </dgm:t>
    </dgm:pt>
    <dgm:pt modelId="{69FB7756-6FD4-4BC6-AD67-2B46377B4AA3}" type="sibTrans" cxnId="{938356C4-53D7-42E0-8EE7-87F19D39D158}">
      <dgm:prSet/>
      <dgm:spPr/>
      <dgm:t>
        <a:bodyPr/>
        <a:lstStyle/>
        <a:p>
          <a:endParaRPr lang="en-US"/>
        </a:p>
      </dgm:t>
    </dgm:pt>
    <dgm:pt modelId="{E960A0CA-0D70-4F2C-ACED-D28055280E9E}">
      <dgm:prSet/>
      <dgm:spPr/>
      <dgm:t>
        <a:bodyPr/>
        <a:lstStyle/>
        <a:p>
          <a:r>
            <a:rPr lang="en-GB" dirty="0"/>
            <a:t>justify decision making when pre-processing messy data for data analysis.</a:t>
          </a:r>
          <a:endParaRPr lang="en-US" dirty="0"/>
        </a:p>
      </dgm:t>
    </dgm:pt>
    <dgm:pt modelId="{9DD8BF34-532F-4E36-832A-0F043AB9DD61}" type="parTrans" cxnId="{DC807B5B-A616-4241-929D-2090CC93C983}">
      <dgm:prSet/>
      <dgm:spPr/>
      <dgm:t>
        <a:bodyPr/>
        <a:lstStyle/>
        <a:p>
          <a:endParaRPr lang="en-US"/>
        </a:p>
      </dgm:t>
    </dgm:pt>
    <dgm:pt modelId="{F2BD08EA-8C73-4FBB-8082-F43FBCE20716}" type="sibTrans" cxnId="{DC807B5B-A616-4241-929D-2090CC93C983}">
      <dgm:prSet/>
      <dgm:spPr/>
      <dgm:t>
        <a:bodyPr/>
        <a:lstStyle/>
        <a:p>
          <a:endParaRPr lang="en-US"/>
        </a:p>
      </dgm:t>
    </dgm:pt>
    <dgm:pt modelId="{D9E4EB5F-E5A3-5C45-B332-6587A69D1B6A}" type="pres">
      <dgm:prSet presAssocID="{E80351E7-EB09-4E01-9944-2EA8AC86C510}" presName="linear" presStyleCnt="0">
        <dgm:presLayoutVars>
          <dgm:dir/>
          <dgm:animLvl val="lvl"/>
          <dgm:resizeHandles val="exact"/>
        </dgm:presLayoutVars>
      </dgm:prSet>
      <dgm:spPr/>
    </dgm:pt>
    <dgm:pt modelId="{5C904E76-AD74-444E-A1D1-B6AEEAB5E05C}" type="pres">
      <dgm:prSet presAssocID="{0300F594-30B6-427F-A211-D3ABDC918B02}" presName="parentLin" presStyleCnt="0"/>
      <dgm:spPr/>
    </dgm:pt>
    <dgm:pt modelId="{6805032D-AC59-C145-A6CC-74E1CF4B1983}" type="pres">
      <dgm:prSet presAssocID="{0300F594-30B6-427F-A211-D3ABDC918B02}" presName="parentLeftMargin" presStyleLbl="node1" presStyleIdx="0" presStyleCnt="3"/>
      <dgm:spPr/>
    </dgm:pt>
    <dgm:pt modelId="{9092DF17-AF5F-0541-91D6-CB3F4E7D1029}" type="pres">
      <dgm:prSet presAssocID="{0300F594-30B6-427F-A211-D3ABDC918B02}" presName="parentText" presStyleLbl="node1" presStyleIdx="0" presStyleCnt="3">
        <dgm:presLayoutVars>
          <dgm:chMax val="0"/>
          <dgm:bulletEnabled val="1"/>
        </dgm:presLayoutVars>
      </dgm:prSet>
      <dgm:spPr/>
    </dgm:pt>
    <dgm:pt modelId="{4A76A59E-5EB3-624D-80F1-B0B51F031BAB}" type="pres">
      <dgm:prSet presAssocID="{0300F594-30B6-427F-A211-D3ABDC918B02}" presName="negativeSpace" presStyleCnt="0"/>
      <dgm:spPr/>
    </dgm:pt>
    <dgm:pt modelId="{11ABA1C5-DA02-584E-9F4E-A4BF1EB94A4C}" type="pres">
      <dgm:prSet presAssocID="{0300F594-30B6-427F-A211-D3ABDC918B02}" presName="childText" presStyleLbl="conFgAcc1" presStyleIdx="0" presStyleCnt="3">
        <dgm:presLayoutVars>
          <dgm:bulletEnabled val="1"/>
        </dgm:presLayoutVars>
      </dgm:prSet>
      <dgm:spPr/>
    </dgm:pt>
    <dgm:pt modelId="{F1F593DA-EB22-1943-B1EC-E5D4AF18C274}" type="pres">
      <dgm:prSet presAssocID="{96DD5AAB-7B8E-4869-890B-885B6666C6FA}" presName="spaceBetweenRectangles" presStyleCnt="0"/>
      <dgm:spPr/>
    </dgm:pt>
    <dgm:pt modelId="{30A41BAD-444F-F74C-BFE7-A8504C8D6461}" type="pres">
      <dgm:prSet presAssocID="{E7A22033-100B-4347-B0AF-90F6143B660D}" presName="parentLin" presStyleCnt="0"/>
      <dgm:spPr/>
    </dgm:pt>
    <dgm:pt modelId="{07AE5B98-4F71-2A46-84DC-A8DE040398D2}" type="pres">
      <dgm:prSet presAssocID="{E7A22033-100B-4347-B0AF-90F6143B660D}" presName="parentLeftMargin" presStyleLbl="node1" presStyleIdx="0" presStyleCnt="3"/>
      <dgm:spPr/>
    </dgm:pt>
    <dgm:pt modelId="{7603C132-AAF5-BE4F-8BF0-BECE96A242F9}" type="pres">
      <dgm:prSet presAssocID="{E7A22033-100B-4347-B0AF-90F6143B660D}" presName="parentText" presStyleLbl="node1" presStyleIdx="1" presStyleCnt="3">
        <dgm:presLayoutVars>
          <dgm:chMax val="0"/>
          <dgm:bulletEnabled val="1"/>
        </dgm:presLayoutVars>
      </dgm:prSet>
      <dgm:spPr/>
    </dgm:pt>
    <dgm:pt modelId="{26F58D2D-C717-2848-B88F-BB5EA5A9ACA8}" type="pres">
      <dgm:prSet presAssocID="{E7A22033-100B-4347-B0AF-90F6143B660D}" presName="negativeSpace" presStyleCnt="0"/>
      <dgm:spPr/>
    </dgm:pt>
    <dgm:pt modelId="{9EF6F217-80F1-BC47-ACB7-C8162D50F2D7}" type="pres">
      <dgm:prSet presAssocID="{E7A22033-100B-4347-B0AF-90F6143B660D}" presName="childText" presStyleLbl="conFgAcc1" presStyleIdx="1" presStyleCnt="3">
        <dgm:presLayoutVars>
          <dgm:bulletEnabled val="1"/>
        </dgm:presLayoutVars>
      </dgm:prSet>
      <dgm:spPr/>
    </dgm:pt>
    <dgm:pt modelId="{D2B9E565-6F8E-354F-9CE6-E838FCCE98E9}" type="pres">
      <dgm:prSet presAssocID="{11F972A9-D54C-4862-B471-0B977F7F726B}" presName="spaceBetweenRectangles" presStyleCnt="0"/>
      <dgm:spPr/>
    </dgm:pt>
    <dgm:pt modelId="{A9AF43AF-8603-4049-BC5B-18A960FABF89}" type="pres">
      <dgm:prSet presAssocID="{F279F71E-9B49-4C78-9FE5-F6B787B3DED6}" presName="parentLin" presStyleCnt="0"/>
      <dgm:spPr/>
    </dgm:pt>
    <dgm:pt modelId="{4C598244-8D8A-D949-A3D3-B40FE5FF5300}" type="pres">
      <dgm:prSet presAssocID="{F279F71E-9B49-4C78-9FE5-F6B787B3DED6}" presName="parentLeftMargin" presStyleLbl="node1" presStyleIdx="1" presStyleCnt="3"/>
      <dgm:spPr/>
    </dgm:pt>
    <dgm:pt modelId="{EBF24F5A-DF40-4743-95AE-ED6D56B63E6A}" type="pres">
      <dgm:prSet presAssocID="{F279F71E-9B49-4C78-9FE5-F6B787B3DED6}" presName="parentText" presStyleLbl="node1" presStyleIdx="2" presStyleCnt="3">
        <dgm:presLayoutVars>
          <dgm:chMax val="0"/>
          <dgm:bulletEnabled val="1"/>
        </dgm:presLayoutVars>
      </dgm:prSet>
      <dgm:spPr/>
    </dgm:pt>
    <dgm:pt modelId="{8B91CD1E-8E93-E347-BAD0-B852B0A98442}" type="pres">
      <dgm:prSet presAssocID="{F279F71E-9B49-4C78-9FE5-F6B787B3DED6}" presName="negativeSpace" presStyleCnt="0"/>
      <dgm:spPr/>
    </dgm:pt>
    <dgm:pt modelId="{ED28BB1D-FFB5-2040-8403-FA2577501A8D}" type="pres">
      <dgm:prSet presAssocID="{F279F71E-9B49-4C78-9FE5-F6B787B3DED6}" presName="childText" presStyleLbl="conFgAcc1" presStyleIdx="2" presStyleCnt="3">
        <dgm:presLayoutVars>
          <dgm:bulletEnabled val="1"/>
        </dgm:presLayoutVars>
      </dgm:prSet>
      <dgm:spPr/>
    </dgm:pt>
  </dgm:ptLst>
  <dgm:cxnLst>
    <dgm:cxn modelId="{CC358C06-1C91-40D2-80AE-ABC73BD0FB4F}" srcId="{0300F594-30B6-427F-A211-D3ABDC918B02}" destId="{6E8AB61D-1779-4A8F-AC99-67AA7A30E54B}" srcOrd="1" destOrd="0" parTransId="{68DFE2D8-496A-440B-9BEB-D2DF9E1B5F0E}" sibTransId="{52F6AC54-62F3-481D-8D2E-DFAFF0B8CEE6}"/>
    <dgm:cxn modelId="{4A3E8E1F-7A39-AD4F-8E06-E1B3299B5FA9}" type="presOf" srcId="{F279F71E-9B49-4C78-9FE5-F6B787B3DED6}" destId="{EBF24F5A-DF40-4743-95AE-ED6D56B63E6A}" srcOrd="1" destOrd="0" presId="urn:microsoft.com/office/officeart/2005/8/layout/list1"/>
    <dgm:cxn modelId="{9F4CD521-D604-4B21-A4CA-904FA49C4E45}" srcId="{E7A22033-100B-4347-B0AF-90F6143B660D}" destId="{D2C56FCF-A5CB-4C03-8319-743563881C9F}" srcOrd="0" destOrd="0" parTransId="{522C2651-4C1D-4ED7-B6A9-B9C03A91B3EC}" sibTransId="{E4F1224A-37DA-4C14-92CD-8B06F9FD2B53}"/>
    <dgm:cxn modelId="{48BFC224-C9A6-46DF-9B1D-1338046325F8}" srcId="{E7A22033-100B-4347-B0AF-90F6143B660D}" destId="{1AC808D4-9475-4860-8C6D-51544569D779}" srcOrd="2" destOrd="0" parTransId="{900B6C96-6375-4739-A3B7-27999CC9CA88}" sibTransId="{869E4BF8-0A42-4284-9D7F-7B3CC7532AFD}"/>
    <dgm:cxn modelId="{31C3CE30-BE0E-E846-B64F-173C577C3937}" type="presOf" srcId="{F279F71E-9B49-4C78-9FE5-F6B787B3DED6}" destId="{4C598244-8D8A-D949-A3D3-B40FE5FF5300}" srcOrd="0" destOrd="0" presId="urn:microsoft.com/office/officeart/2005/8/layout/list1"/>
    <dgm:cxn modelId="{2DB7363C-020A-EA43-A0C0-7401F961FEDB}" type="presOf" srcId="{E7A22033-100B-4347-B0AF-90F6143B660D}" destId="{07AE5B98-4F71-2A46-84DC-A8DE040398D2}" srcOrd="0" destOrd="0" presId="urn:microsoft.com/office/officeart/2005/8/layout/list1"/>
    <dgm:cxn modelId="{6734F849-3810-4885-B895-67D92C1D6F0E}" srcId="{E80351E7-EB09-4E01-9944-2EA8AC86C510}" destId="{F279F71E-9B49-4C78-9FE5-F6B787B3DED6}" srcOrd="2" destOrd="0" parTransId="{9D5B548D-5B78-4971-89EF-AD04E3F5AF86}" sibTransId="{B2AAB8B7-95A4-4CAA-B122-2DFC7813E1BA}"/>
    <dgm:cxn modelId="{A17C304C-B021-6C42-AAE2-24A700ED0A36}" type="presOf" srcId="{D2C56FCF-A5CB-4C03-8319-743563881C9F}" destId="{9EF6F217-80F1-BC47-ACB7-C8162D50F2D7}" srcOrd="0" destOrd="0" presId="urn:microsoft.com/office/officeart/2005/8/layout/list1"/>
    <dgm:cxn modelId="{B1FABC52-25A6-A641-A196-FF308E441BCF}" type="presOf" srcId="{1AC808D4-9475-4860-8C6D-51544569D779}" destId="{9EF6F217-80F1-BC47-ACB7-C8162D50F2D7}" srcOrd="0" destOrd="2" presId="urn:microsoft.com/office/officeart/2005/8/layout/list1"/>
    <dgm:cxn modelId="{DC807B5B-A616-4241-929D-2090CC93C983}" srcId="{F279F71E-9B49-4C78-9FE5-F6B787B3DED6}" destId="{E960A0CA-0D70-4F2C-ACED-D28055280E9E}" srcOrd="1" destOrd="0" parTransId="{9DD8BF34-532F-4E36-832A-0F043AB9DD61}" sibTransId="{F2BD08EA-8C73-4FBB-8082-F43FBCE20716}"/>
    <dgm:cxn modelId="{76359760-36F7-1B4D-8E87-854D517291B1}" type="presOf" srcId="{0300F594-30B6-427F-A211-D3ABDC918B02}" destId="{9092DF17-AF5F-0541-91D6-CB3F4E7D1029}" srcOrd="1" destOrd="0" presId="urn:microsoft.com/office/officeart/2005/8/layout/list1"/>
    <dgm:cxn modelId="{15397B68-7EBD-1247-8208-8F2A4D87479B}" type="presOf" srcId="{11B2AD57-96A5-4864-989E-B4D91BEA222D}" destId="{ED28BB1D-FFB5-2040-8403-FA2577501A8D}" srcOrd="0" destOrd="0" presId="urn:microsoft.com/office/officeart/2005/8/layout/list1"/>
    <dgm:cxn modelId="{AE1B557E-1E20-2E44-8147-4ADDA191BEBD}" type="presOf" srcId="{6C58B7EE-C751-458E-9FC9-47BAF2829979}" destId="{9EF6F217-80F1-BC47-ACB7-C8162D50F2D7}" srcOrd="0" destOrd="1" presId="urn:microsoft.com/office/officeart/2005/8/layout/list1"/>
    <dgm:cxn modelId="{0E25CA83-63F6-4BA1-91A6-8F5743699D07}" srcId="{E80351E7-EB09-4E01-9944-2EA8AC86C510}" destId="{E7A22033-100B-4347-B0AF-90F6143B660D}" srcOrd="1" destOrd="0" parTransId="{7A28657D-9BD3-4F31-8FFD-461489EF0502}" sibTransId="{11F972A9-D54C-4862-B471-0B977F7F726B}"/>
    <dgm:cxn modelId="{FAD2A484-388F-9C49-94A2-BC24FAFFCF90}" type="presOf" srcId="{627AFAF3-9E75-4EC8-B966-05EB1F2A1BC5}" destId="{11ABA1C5-DA02-584E-9F4E-A4BF1EB94A4C}" srcOrd="0" destOrd="0" presId="urn:microsoft.com/office/officeart/2005/8/layout/list1"/>
    <dgm:cxn modelId="{E51F8993-38CB-4782-8512-51883B8D8893}" srcId="{0300F594-30B6-427F-A211-D3ABDC918B02}" destId="{3596DDF5-5656-4612-8DAD-EC43BA1735F2}" srcOrd="2" destOrd="0" parTransId="{E352C74E-70E4-49E0-90FD-4ADA48F16430}" sibTransId="{01FC74F1-672B-4A5A-BF02-C60BEB142933}"/>
    <dgm:cxn modelId="{E7CCF59E-48A8-4900-ACA6-1D1BAE7DD5F5}" srcId="{0300F594-30B6-427F-A211-D3ABDC918B02}" destId="{627AFAF3-9E75-4EC8-B966-05EB1F2A1BC5}" srcOrd="0" destOrd="0" parTransId="{00EA0C4D-3436-43C6-AB0E-1D7D11331863}" sibTransId="{E60C3466-78C5-4D45-A55E-870F27833193}"/>
    <dgm:cxn modelId="{1BFBA7BC-7B3A-1C46-A8CE-E7DA5303E5B5}" type="presOf" srcId="{E7A22033-100B-4347-B0AF-90F6143B660D}" destId="{7603C132-AAF5-BE4F-8BF0-BECE96A242F9}" srcOrd="1" destOrd="0" presId="urn:microsoft.com/office/officeart/2005/8/layout/list1"/>
    <dgm:cxn modelId="{B1DB2BC3-7A11-4048-A352-4FD140C08848}" type="presOf" srcId="{3596DDF5-5656-4612-8DAD-EC43BA1735F2}" destId="{11ABA1C5-DA02-584E-9F4E-A4BF1EB94A4C}" srcOrd="0" destOrd="2" presId="urn:microsoft.com/office/officeart/2005/8/layout/list1"/>
    <dgm:cxn modelId="{938356C4-53D7-42E0-8EE7-87F19D39D158}" srcId="{F279F71E-9B49-4C78-9FE5-F6B787B3DED6}" destId="{11B2AD57-96A5-4864-989E-B4D91BEA222D}" srcOrd="0" destOrd="0" parTransId="{5A709FD5-58FF-471B-AC3F-F577CC4B4A33}" sibTransId="{69FB7756-6FD4-4BC6-AD67-2B46377B4AA3}"/>
    <dgm:cxn modelId="{942CFDD7-FF73-9E46-ACD5-16A102237C7C}" type="presOf" srcId="{E960A0CA-0D70-4F2C-ACED-D28055280E9E}" destId="{ED28BB1D-FFB5-2040-8403-FA2577501A8D}" srcOrd="0" destOrd="1" presId="urn:microsoft.com/office/officeart/2005/8/layout/list1"/>
    <dgm:cxn modelId="{D24164D8-45C8-464A-ABC9-D39AAB800CBB}" type="presOf" srcId="{6E8AB61D-1779-4A8F-AC99-67AA7A30E54B}" destId="{11ABA1C5-DA02-584E-9F4E-A4BF1EB94A4C}" srcOrd="0" destOrd="1" presId="urn:microsoft.com/office/officeart/2005/8/layout/list1"/>
    <dgm:cxn modelId="{DF6CCEDC-6344-44FB-94EC-A6F199694CDB}" srcId="{E7A22033-100B-4347-B0AF-90F6143B660D}" destId="{6C58B7EE-C751-458E-9FC9-47BAF2829979}" srcOrd="1" destOrd="0" parTransId="{FB2C98DB-1550-4F78-AD16-09750E0F8A1F}" sibTransId="{FA05489C-E9D4-4479-8DF7-FB50632182E1}"/>
    <dgm:cxn modelId="{39B779E0-1D04-4069-B32E-2096A75F8D40}" srcId="{E80351E7-EB09-4E01-9944-2EA8AC86C510}" destId="{0300F594-30B6-427F-A211-D3ABDC918B02}" srcOrd="0" destOrd="0" parTransId="{1BBB6220-CBF7-4F97-BB42-9490403FF4C1}" sibTransId="{96DD5AAB-7B8E-4869-890B-885B6666C6FA}"/>
    <dgm:cxn modelId="{9A25E6EB-AC29-EF49-A750-3F7A006AA7BD}" type="presOf" srcId="{E80351E7-EB09-4E01-9944-2EA8AC86C510}" destId="{D9E4EB5F-E5A3-5C45-B332-6587A69D1B6A}" srcOrd="0" destOrd="0" presId="urn:microsoft.com/office/officeart/2005/8/layout/list1"/>
    <dgm:cxn modelId="{4838BAF3-C5EE-3E4A-AC0E-1B1962277B61}" type="presOf" srcId="{0300F594-30B6-427F-A211-D3ABDC918B02}" destId="{6805032D-AC59-C145-A6CC-74E1CF4B1983}" srcOrd="0" destOrd="0" presId="urn:microsoft.com/office/officeart/2005/8/layout/list1"/>
    <dgm:cxn modelId="{F6C02F61-C00D-C646-A511-F578EF91226E}" type="presParOf" srcId="{D9E4EB5F-E5A3-5C45-B332-6587A69D1B6A}" destId="{5C904E76-AD74-444E-A1D1-B6AEEAB5E05C}" srcOrd="0" destOrd="0" presId="urn:microsoft.com/office/officeart/2005/8/layout/list1"/>
    <dgm:cxn modelId="{9CC95ECB-6FF1-DF4A-ADBD-7D86DDE8B247}" type="presParOf" srcId="{5C904E76-AD74-444E-A1D1-B6AEEAB5E05C}" destId="{6805032D-AC59-C145-A6CC-74E1CF4B1983}" srcOrd="0" destOrd="0" presId="urn:microsoft.com/office/officeart/2005/8/layout/list1"/>
    <dgm:cxn modelId="{01F57A68-E1D7-3841-B932-E9E4E48C15F5}" type="presParOf" srcId="{5C904E76-AD74-444E-A1D1-B6AEEAB5E05C}" destId="{9092DF17-AF5F-0541-91D6-CB3F4E7D1029}" srcOrd="1" destOrd="0" presId="urn:microsoft.com/office/officeart/2005/8/layout/list1"/>
    <dgm:cxn modelId="{14083D0D-A825-D04E-A3AD-3D60DD4903AB}" type="presParOf" srcId="{D9E4EB5F-E5A3-5C45-B332-6587A69D1B6A}" destId="{4A76A59E-5EB3-624D-80F1-B0B51F031BAB}" srcOrd="1" destOrd="0" presId="urn:microsoft.com/office/officeart/2005/8/layout/list1"/>
    <dgm:cxn modelId="{8D1741E5-59B4-1C49-8387-A286E587ACCF}" type="presParOf" srcId="{D9E4EB5F-E5A3-5C45-B332-6587A69D1B6A}" destId="{11ABA1C5-DA02-584E-9F4E-A4BF1EB94A4C}" srcOrd="2" destOrd="0" presId="urn:microsoft.com/office/officeart/2005/8/layout/list1"/>
    <dgm:cxn modelId="{F99A1FFA-2897-F240-B932-F77437D00A18}" type="presParOf" srcId="{D9E4EB5F-E5A3-5C45-B332-6587A69D1B6A}" destId="{F1F593DA-EB22-1943-B1EC-E5D4AF18C274}" srcOrd="3" destOrd="0" presId="urn:microsoft.com/office/officeart/2005/8/layout/list1"/>
    <dgm:cxn modelId="{5EDE80DB-3982-3745-8E17-E2C5103D2DE7}" type="presParOf" srcId="{D9E4EB5F-E5A3-5C45-B332-6587A69D1B6A}" destId="{30A41BAD-444F-F74C-BFE7-A8504C8D6461}" srcOrd="4" destOrd="0" presId="urn:microsoft.com/office/officeart/2005/8/layout/list1"/>
    <dgm:cxn modelId="{622FE216-4965-EB40-943B-C96295346973}" type="presParOf" srcId="{30A41BAD-444F-F74C-BFE7-A8504C8D6461}" destId="{07AE5B98-4F71-2A46-84DC-A8DE040398D2}" srcOrd="0" destOrd="0" presId="urn:microsoft.com/office/officeart/2005/8/layout/list1"/>
    <dgm:cxn modelId="{BAC2B6DD-865C-C54E-BA9D-0117F3F4C306}" type="presParOf" srcId="{30A41BAD-444F-F74C-BFE7-A8504C8D6461}" destId="{7603C132-AAF5-BE4F-8BF0-BECE96A242F9}" srcOrd="1" destOrd="0" presId="urn:microsoft.com/office/officeart/2005/8/layout/list1"/>
    <dgm:cxn modelId="{FE71B2EA-FAD7-3548-B7E5-2A8B16B6E9DE}" type="presParOf" srcId="{D9E4EB5F-E5A3-5C45-B332-6587A69D1B6A}" destId="{26F58D2D-C717-2848-B88F-BB5EA5A9ACA8}" srcOrd="5" destOrd="0" presId="urn:microsoft.com/office/officeart/2005/8/layout/list1"/>
    <dgm:cxn modelId="{5710D353-49B6-A64C-A65D-AC89225F2495}" type="presParOf" srcId="{D9E4EB5F-E5A3-5C45-B332-6587A69D1B6A}" destId="{9EF6F217-80F1-BC47-ACB7-C8162D50F2D7}" srcOrd="6" destOrd="0" presId="urn:microsoft.com/office/officeart/2005/8/layout/list1"/>
    <dgm:cxn modelId="{60EDBB45-6799-C64A-936C-A458F7B99F55}" type="presParOf" srcId="{D9E4EB5F-E5A3-5C45-B332-6587A69D1B6A}" destId="{D2B9E565-6F8E-354F-9CE6-E838FCCE98E9}" srcOrd="7" destOrd="0" presId="urn:microsoft.com/office/officeart/2005/8/layout/list1"/>
    <dgm:cxn modelId="{D6CC43C1-1E50-784B-BD54-8B1A2243947D}" type="presParOf" srcId="{D9E4EB5F-E5A3-5C45-B332-6587A69D1B6A}" destId="{A9AF43AF-8603-4049-BC5B-18A960FABF89}" srcOrd="8" destOrd="0" presId="urn:microsoft.com/office/officeart/2005/8/layout/list1"/>
    <dgm:cxn modelId="{03F9599E-7962-6B41-8B7B-67BA08682823}" type="presParOf" srcId="{A9AF43AF-8603-4049-BC5B-18A960FABF89}" destId="{4C598244-8D8A-D949-A3D3-B40FE5FF5300}" srcOrd="0" destOrd="0" presId="urn:microsoft.com/office/officeart/2005/8/layout/list1"/>
    <dgm:cxn modelId="{D1DACD7F-42BA-C44F-A6F7-B402B90AE576}" type="presParOf" srcId="{A9AF43AF-8603-4049-BC5B-18A960FABF89}" destId="{EBF24F5A-DF40-4743-95AE-ED6D56B63E6A}" srcOrd="1" destOrd="0" presId="urn:microsoft.com/office/officeart/2005/8/layout/list1"/>
    <dgm:cxn modelId="{F4772D61-F1A7-674B-A45F-E1960AC39881}" type="presParOf" srcId="{D9E4EB5F-E5A3-5C45-B332-6587A69D1B6A}" destId="{8B91CD1E-8E93-E347-BAD0-B852B0A98442}" srcOrd="9" destOrd="0" presId="urn:microsoft.com/office/officeart/2005/8/layout/list1"/>
    <dgm:cxn modelId="{7679A6BB-2E5C-4641-8389-94F03E09EA23}" type="presParOf" srcId="{D9E4EB5F-E5A3-5C45-B332-6587A69D1B6A}" destId="{ED28BB1D-FFB5-2040-8403-FA2577501A8D}" srcOrd="10"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B51AD1-8472-41E0-AEF8-16D33030674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ACABBB-E7CF-439D-8217-1154112950D8}">
      <dgm:prSet/>
      <dgm:spPr/>
      <dgm:t>
        <a:bodyPr/>
        <a:lstStyle/>
        <a:p>
          <a:pPr>
            <a:lnSpc>
              <a:spcPct val="100000"/>
            </a:lnSpc>
          </a:pPr>
          <a:r>
            <a:rPr lang="en-GB" dirty="0"/>
            <a:t>The exam consists of a portfolio containing a number of assignments. The total length of the portfolio is: </a:t>
          </a:r>
          <a:r>
            <a:rPr lang="en-GB" b="1" dirty="0"/>
            <a:t>3</a:t>
          </a:r>
          <a:r>
            <a:rPr lang="en-GB" dirty="0"/>
            <a:t>-7 assignment </a:t>
          </a:r>
          <a:endParaRPr lang="en-US" dirty="0"/>
        </a:p>
      </dgm:t>
    </dgm:pt>
    <dgm:pt modelId="{95DC2760-6761-47E8-A4F0-767094D2728F}" type="parTrans" cxnId="{F95883CC-1CA9-4042-A225-69AB9B97A5D1}">
      <dgm:prSet/>
      <dgm:spPr/>
      <dgm:t>
        <a:bodyPr/>
        <a:lstStyle/>
        <a:p>
          <a:endParaRPr lang="en-US"/>
        </a:p>
      </dgm:t>
    </dgm:pt>
    <dgm:pt modelId="{4995884F-0AC9-4AF9-ADD4-97598D1DF568}" type="sibTrans" cxnId="{F95883CC-1CA9-4042-A225-69AB9B97A5D1}">
      <dgm:prSet/>
      <dgm:spPr/>
      <dgm:t>
        <a:bodyPr/>
        <a:lstStyle/>
        <a:p>
          <a:endParaRPr lang="en-US"/>
        </a:p>
      </dgm:t>
    </dgm:pt>
    <dgm:pt modelId="{BDF3D506-5C70-4FC9-A5AB-F8F1D5C46671}">
      <dgm:prSet/>
      <dgm:spPr/>
      <dgm:t>
        <a:bodyPr/>
        <a:lstStyle/>
        <a:p>
          <a:pPr>
            <a:lnSpc>
              <a:spcPct val="100000"/>
            </a:lnSpc>
          </a:pPr>
          <a:r>
            <a:rPr lang="en-GB"/>
            <a:t>Their form and length will be announced on Blackboard [SIC] by the teacher at the start of the semester. The portfolio may include products. Depending on their length, and subject to the teacher’s approval, these products can replace some of the standard pages in the portfolio.</a:t>
          </a:r>
          <a:endParaRPr lang="en-US"/>
        </a:p>
      </dgm:t>
    </dgm:pt>
    <dgm:pt modelId="{71623938-84DB-4A77-BAA7-3ECDFF2BBAEA}" type="parTrans" cxnId="{36DB24D9-725C-4EF6-AFC2-D227B97BFF83}">
      <dgm:prSet/>
      <dgm:spPr/>
      <dgm:t>
        <a:bodyPr/>
        <a:lstStyle/>
        <a:p>
          <a:endParaRPr lang="en-US"/>
        </a:p>
      </dgm:t>
    </dgm:pt>
    <dgm:pt modelId="{4799AFE9-DA14-4001-936D-BA993751F881}" type="sibTrans" cxnId="{36DB24D9-725C-4EF6-AFC2-D227B97BFF83}">
      <dgm:prSet/>
      <dgm:spPr/>
      <dgm:t>
        <a:bodyPr/>
        <a:lstStyle/>
        <a:p>
          <a:endParaRPr lang="en-US"/>
        </a:p>
      </dgm:t>
    </dgm:pt>
    <dgm:pt modelId="{00A3FC6E-9251-4D95-8CAD-49782C6236F1}" type="pres">
      <dgm:prSet presAssocID="{C7B51AD1-8472-41E0-AEF8-16D330306749}" presName="root" presStyleCnt="0">
        <dgm:presLayoutVars>
          <dgm:dir/>
          <dgm:resizeHandles val="exact"/>
        </dgm:presLayoutVars>
      </dgm:prSet>
      <dgm:spPr/>
    </dgm:pt>
    <dgm:pt modelId="{5A3A0688-5F8E-4EC1-964A-A5EA9AAD4A8D}" type="pres">
      <dgm:prSet presAssocID="{D7ACABBB-E7CF-439D-8217-1154112950D8}" presName="compNode" presStyleCnt="0"/>
      <dgm:spPr/>
    </dgm:pt>
    <dgm:pt modelId="{B548E4EB-9C8B-45C7-80D3-262561736BA7}" type="pres">
      <dgm:prSet presAssocID="{D7ACABBB-E7CF-439D-8217-1154112950D8}" presName="bgRect" presStyleLbl="bgShp" presStyleIdx="0" presStyleCnt="2"/>
      <dgm:spPr/>
    </dgm:pt>
    <dgm:pt modelId="{59188A5D-AB9C-4E1E-8D7C-3600077A4885}" type="pres">
      <dgm:prSet presAssocID="{D7ACABBB-E7CF-439D-8217-1154112950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C46CE8D1-1509-4683-ACFD-CDDDE2DE946E}" type="pres">
      <dgm:prSet presAssocID="{D7ACABBB-E7CF-439D-8217-1154112950D8}" presName="spaceRect" presStyleCnt="0"/>
      <dgm:spPr/>
    </dgm:pt>
    <dgm:pt modelId="{EEA80D6B-A2EA-447A-A031-9880C64FA0DA}" type="pres">
      <dgm:prSet presAssocID="{D7ACABBB-E7CF-439D-8217-1154112950D8}" presName="parTx" presStyleLbl="revTx" presStyleIdx="0" presStyleCnt="2">
        <dgm:presLayoutVars>
          <dgm:chMax val="0"/>
          <dgm:chPref val="0"/>
        </dgm:presLayoutVars>
      </dgm:prSet>
      <dgm:spPr/>
    </dgm:pt>
    <dgm:pt modelId="{D0F495FA-F43A-4D88-96DB-2CA38BC375EF}" type="pres">
      <dgm:prSet presAssocID="{4995884F-0AC9-4AF9-ADD4-97598D1DF568}" presName="sibTrans" presStyleCnt="0"/>
      <dgm:spPr/>
    </dgm:pt>
    <dgm:pt modelId="{C8343885-FE2B-4E60-8F08-77C6F8F60B03}" type="pres">
      <dgm:prSet presAssocID="{BDF3D506-5C70-4FC9-A5AB-F8F1D5C46671}" presName="compNode" presStyleCnt="0"/>
      <dgm:spPr/>
    </dgm:pt>
    <dgm:pt modelId="{5C3AADC7-02C9-492D-A2AC-3E0FF68C91BD}" type="pres">
      <dgm:prSet presAssocID="{BDF3D506-5C70-4FC9-A5AB-F8F1D5C46671}" presName="bgRect" presStyleLbl="bgShp" presStyleIdx="1" presStyleCnt="2"/>
      <dgm:spPr/>
    </dgm:pt>
    <dgm:pt modelId="{B15E3D89-91BD-4745-93D1-B7EF4032B973}" type="pres">
      <dgm:prSet presAssocID="{BDF3D506-5C70-4FC9-A5AB-F8F1D5C466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50B2B453-19A0-4F0E-A1AF-1A05C7AB577F}" type="pres">
      <dgm:prSet presAssocID="{BDF3D506-5C70-4FC9-A5AB-F8F1D5C46671}" presName="spaceRect" presStyleCnt="0"/>
      <dgm:spPr/>
    </dgm:pt>
    <dgm:pt modelId="{85FDD488-0626-48E9-AC27-1428E6409FA1}" type="pres">
      <dgm:prSet presAssocID="{BDF3D506-5C70-4FC9-A5AB-F8F1D5C46671}" presName="parTx" presStyleLbl="revTx" presStyleIdx="1" presStyleCnt="2">
        <dgm:presLayoutVars>
          <dgm:chMax val="0"/>
          <dgm:chPref val="0"/>
        </dgm:presLayoutVars>
      </dgm:prSet>
      <dgm:spPr/>
    </dgm:pt>
  </dgm:ptLst>
  <dgm:cxnLst>
    <dgm:cxn modelId="{5369A62E-9A71-4757-8E16-23C2AD0A8C6D}" type="presOf" srcId="{D7ACABBB-E7CF-439D-8217-1154112950D8}" destId="{EEA80D6B-A2EA-447A-A031-9880C64FA0DA}" srcOrd="0" destOrd="0" presId="urn:microsoft.com/office/officeart/2018/2/layout/IconVerticalSolidList"/>
    <dgm:cxn modelId="{4025EB4B-F2C9-43E2-A31A-2DCEF48F185B}" type="presOf" srcId="{BDF3D506-5C70-4FC9-A5AB-F8F1D5C46671}" destId="{85FDD488-0626-48E9-AC27-1428E6409FA1}" srcOrd="0" destOrd="0" presId="urn:microsoft.com/office/officeart/2018/2/layout/IconVerticalSolidList"/>
    <dgm:cxn modelId="{B1937A6B-8B31-4A47-B7C6-0EDD647D8DC6}" type="presOf" srcId="{C7B51AD1-8472-41E0-AEF8-16D330306749}" destId="{00A3FC6E-9251-4D95-8CAD-49782C6236F1}" srcOrd="0" destOrd="0" presId="urn:microsoft.com/office/officeart/2018/2/layout/IconVerticalSolidList"/>
    <dgm:cxn modelId="{F95883CC-1CA9-4042-A225-69AB9B97A5D1}" srcId="{C7B51AD1-8472-41E0-AEF8-16D330306749}" destId="{D7ACABBB-E7CF-439D-8217-1154112950D8}" srcOrd="0" destOrd="0" parTransId="{95DC2760-6761-47E8-A4F0-767094D2728F}" sibTransId="{4995884F-0AC9-4AF9-ADD4-97598D1DF568}"/>
    <dgm:cxn modelId="{36DB24D9-725C-4EF6-AFC2-D227B97BFF83}" srcId="{C7B51AD1-8472-41E0-AEF8-16D330306749}" destId="{BDF3D506-5C70-4FC9-A5AB-F8F1D5C46671}" srcOrd="1" destOrd="0" parTransId="{71623938-84DB-4A77-BAA7-3ECDFF2BBAEA}" sibTransId="{4799AFE9-DA14-4001-936D-BA993751F881}"/>
    <dgm:cxn modelId="{0FE771B2-E090-4D97-97E7-9CA205FCBA8D}" type="presParOf" srcId="{00A3FC6E-9251-4D95-8CAD-49782C6236F1}" destId="{5A3A0688-5F8E-4EC1-964A-A5EA9AAD4A8D}" srcOrd="0" destOrd="0" presId="urn:microsoft.com/office/officeart/2018/2/layout/IconVerticalSolidList"/>
    <dgm:cxn modelId="{52352DD9-D23A-4103-992C-737382FFF265}" type="presParOf" srcId="{5A3A0688-5F8E-4EC1-964A-A5EA9AAD4A8D}" destId="{B548E4EB-9C8B-45C7-80D3-262561736BA7}" srcOrd="0" destOrd="0" presId="urn:microsoft.com/office/officeart/2018/2/layout/IconVerticalSolidList"/>
    <dgm:cxn modelId="{11A28426-AC8A-4884-81B8-7C892D64AC83}" type="presParOf" srcId="{5A3A0688-5F8E-4EC1-964A-A5EA9AAD4A8D}" destId="{59188A5D-AB9C-4E1E-8D7C-3600077A4885}" srcOrd="1" destOrd="0" presId="urn:microsoft.com/office/officeart/2018/2/layout/IconVerticalSolidList"/>
    <dgm:cxn modelId="{5122A989-5EF2-4AA8-936E-6924B676C1DE}" type="presParOf" srcId="{5A3A0688-5F8E-4EC1-964A-A5EA9AAD4A8D}" destId="{C46CE8D1-1509-4683-ACFD-CDDDE2DE946E}" srcOrd="2" destOrd="0" presId="urn:microsoft.com/office/officeart/2018/2/layout/IconVerticalSolidList"/>
    <dgm:cxn modelId="{9053E330-7CB7-4038-96A6-1BED0F8DC62A}" type="presParOf" srcId="{5A3A0688-5F8E-4EC1-964A-A5EA9AAD4A8D}" destId="{EEA80D6B-A2EA-447A-A031-9880C64FA0DA}" srcOrd="3" destOrd="0" presId="urn:microsoft.com/office/officeart/2018/2/layout/IconVerticalSolidList"/>
    <dgm:cxn modelId="{2FAA4EFF-04D3-47C8-ADDD-BFEB670EE6B2}" type="presParOf" srcId="{00A3FC6E-9251-4D95-8CAD-49782C6236F1}" destId="{D0F495FA-F43A-4D88-96DB-2CA38BC375EF}" srcOrd="1" destOrd="0" presId="urn:microsoft.com/office/officeart/2018/2/layout/IconVerticalSolidList"/>
    <dgm:cxn modelId="{BCA0516E-7937-4E38-9F0E-EDD2776798B4}" type="presParOf" srcId="{00A3FC6E-9251-4D95-8CAD-49782C6236F1}" destId="{C8343885-FE2B-4E60-8F08-77C6F8F60B03}" srcOrd="2" destOrd="0" presId="urn:microsoft.com/office/officeart/2018/2/layout/IconVerticalSolidList"/>
    <dgm:cxn modelId="{5BEDD2A5-E1DE-4F3D-BDFB-2BD9A55F61BF}" type="presParOf" srcId="{C8343885-FE2B-4E60-8F08-77C6F8F60B03}" destId="{5C3AADC7-02C9-492D-A2AC-3E0FF68C91BD}" srcOrd="0" destOrd="0" presId="urn:microsoft.com/office/officeart/2018/2/layout/IconVerticalSolidList"/>
    <dgm:cxn modelId="{131DF2B0-900B-4AFC-9557-123EACD183A2}" type="presParOf" srcId="{C8343885-FE2B-4E60-8F08-77C6F8F60B03}" destId="{B15E3D89-91BD-4745-93D1-B7EF4032B973}" srcOrd="1" destOrd="0" presId="urn:microsoft.com/office/officeart/2018/2/layout/IconVerticalSolidList"/>
    <dgm:cxn modelId="{A205B6D8-BC6E-4B70-9D82-96933C9F356C}" type="presParOf" srcId="{C8343885-FE2B-4E60-8F08-77C6F8F60B03}" destId="{50B2B453-19A0-4F0E-A1AF-1A05C7AB577F}" srcOrd="2" destOrd="0" presId="urn:microsoft.com/office/officeart/2018/2/layout/IconVerticalSolidList"/>
    <dgm:cxn modelId="{84B59915-743B-4FCC-B426-1E452CDE8637}" type="presParOf" srcId="{C8343885-FE2B-4E60-8F08-77C6F8F60B03}" destId="{85FDD488-0626-48E9-AC27-1428E6409F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D8EBF5-23FF-4307-85E9-278ADDD92B69}"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FD0BE242-03AD-43A2-ACEA-90F7A32752A9}">
      <dgm:prSet/>
      <dgm:spPr/>
      <dgm:t>
        <a:bodyPr/>
        <a:lstStyle/>
        <a:p>
          <a:r>
            <a:rPr lang="en-US" dirty="0"/>
            <a:t>the grand adventure of experimental and statistical thinking (the toolbox approach)</a:t>
          </a:r>
        </a:p>
      </dgm:t>
    </dgm:pt>
    <dgm:pt modelId="{35F70920-72AC-48BA-9554-B113461B3E70}" type="parTrans" cxnId="{242C921A-54AB-4BF0-9DAA-5449D193E195}">
      <dgm:prSet/>
      <dgm:spPr/>
      <dgm:t>
        <a:bodyPr/>
        <a:lstStyle/>
        <a:p>
          <a:endParaRPr lang="en-US"/>
        </a:p>
      </dgm:t>
    </dgm:pt>
    <dgm:pt modelId="{3415EBA7-8632-4D66-B394-4C2391FE7A6D}" type="sibTrans" cxnId="{242C921A-54AB-4BF0-9DAA-5449D193E195}">
      <dgm:prSet/>
      <dgm:spPr/>
      <dgm:t>
        <a:bodyPr/>
        <a:lstStyle/>
        <a:p>
          <a:endParaRPr lang="en-US"/>
        </a:p>
      </dgm:t>
    </dgm:pt>
    <dgm:pt modelId="{7B40D971-5296-4B33-BFFB-B87A9C4E775A}">
      <dgm:prSet/>
      <dgm:spPr/>
      <dgm:t>
        <a:bodyPr/>
        <a:lstStyle/>
        <a:p>
          <a:r>
            <a:rPr lang="en-US" dirty="0"/>
            <a:t>Zooms out: General Linear Model; &amp; a strong theoretical understanding</a:t>
          </a:r>
        </a:p>
      </dgm:t>
    </dgm:pt>
    <dgm:pt modelId="{E9D1DC64-4D88-4909-A0B8-1FC1AE266F55}" type="parTrans" cxnId="{07144835-92B4-4283-9139-6596BADDF226}">
      <dgm:prSet/>
      <dgm:spPr/>
      <dgm:t>
        <a:bodyPr/>
        <a:lstStyle/>
        <a:p>
          <a:endParaRPr lang="en-US"/>
        </a:p>
      </dgm:t>
    </dgm:pt>
    <dgm:pt modelId="{17F328FA-2732-4864-9891-3925E8CD11C1}" type="sibTrans" cxnId="{07144835-92B4-4283-9139-6596BADDF226}">
      <dgm:prSet/>
      <dgm:spPr/>
      <dgm:t>
        <a:bodyPr/>
        <a:lstStyle/>
        <a:p>
          <a:endParaRPr lang="en-US"/>
        </a:p>
      </dgm:t>
    </dgm:pt>
    <dgm:pt modelId="{038BE8B2-5896-4128-BC7E-296DEF2F870C}">
      <dgm:prSet/>
      <dgm:spPr/>
      <dgm:t>
        <a:bodyPr/>
        <a:lstStyle/>
        <a:p>
          <a:r>
            <a:rPr lang="en-US" dirty="0"/>
            <a:t>conceptual understanding of multilevel stats and ML:</a:t>
          </a:r>
          <a:br>
            <a:rPr lang="en-US" dirty="0"/>
          </a:br>
          <a:r>
            <a:rPr lang="en-US" dirty="0"/>
            <a:t>Project based: messy real world data and problems to tackle</a:t>
          </a:r>
        </a:p>
      </dgm:t>
    </dgm:pt>
    <dgm:pt modelId="{ACFDE8C1-4DB4-43AD-A7C0-673D39889894}" type="parTrans" cxnId="{9197A2B8-FA12-4CAD-8154-9502043B6B7F}">
      <dgm:prSet/>
      <dgm:spPr/>
      <dgm:t>
        <a:bodyPr/>
        <a:lstStyle/>
        <a:p>
          <a:endParaRPr lang="en-US"/>
        </a:p>
      </dgm:t>
    </dgm:pt>
    <dgm:pt modelId="{B0124BD9-5C8F-4A2F-9397-1B03E0643BA8}" type="sibTrans" cxnId="{9197A2B8-FA12-4CAD-8154-9502043B6B7F}">
      <dgm:prSet/>
      <dgm:spPr/>
      <dgm:t>
        <a:bodyPr/>
        <a:lstStyle/>
        <a:p>
          <a:endParaRPr lang="en-US"/>
        </a:p>
      </dgm:t>
    </dgm:pt>
    <dgm:pt modelId="{7D08010F-36D6-46A4-A4D9-0CE8A9D2AD29}">
      <dgm:prSet/>
      <dgm:spPr/>
      <dgm:t>
        <a:bodyPr/>
        <a:lstStyle/>
        <a:p>
          <a:r>
            <a:rPr lang="en-US" dirty="0"/>
            <a:t>Bayesian statistics and causal inference, ability to fit any mathematical model (beyond the GLM)</a:t>
          </a:r>
        </a:p>
      </dgm:t>
    </dgm:pt>
    <dgm:pt modelId="{BF4609A0-432D-444E-8E23-EB9CF6AC86E6}" type="parTrans" cxnId="{2E20655E-389C-4E29-81D3-9379967369F3}">
      <dgm:prSet/>
      <dgm:spPr/>
      <dgm:t>
        <a:bodyPr/>
        <a:lstStyle/>
        <a:p>
          <a:endParaRPr lang="en-US"/>
        </a:p>
      </dgm:t>
    </dgm:pt>
    <dgm:pt modelId="{3AABEB08-1442-4F1F-8A6E-BCB443578B21}" type="sibTrans" cxnId="{2E20655E-389C-4E29-81D3-9379967369F3}">
      <dgm:prSet/>
      <dgm:spPr/>
      <dgm:t>
        <a:bodyPr/>
        <a:lstStyle/>
        <a:p>
          <a:endParaRPr lang="en-US"/>
        </a:p>
      </dgm:t>
    </dgm:pt>
    <dgm:pt modelId="{07892FE1-C213-4F98-AA9E-30A9580B9767}">
      <dgm:prSet/>
      <dgm:spPr/>
      <dgm:t>
        <a:bodyPr/>
        <a:lstStyle/>
        <a:p>
          <a:r>
            <a:rPr lang="en-US" dirty="0"/>
            <a:t>The proof is in the pudding</a:t>
          </a:r>
        </a:p>
      </dgm:t>
    </dgm:pt>
    <dgm:pt modelId="{9B275DA6-5D9C-4086-89EF-E189E5146D30}" type="parTrans" cxnId="{FE427740-B679-48E9-BF57-1D7294D262A7}">
      <dgm:prSet/>
      <dgm:spPr/>
      <dgm:t>
        <a:bodyPr/>
        <a:lstStyle/>
        <a:p>
          <a:endParaRPr lang="en-US"/>
        </a:p>
      </dgm:t>
    </dgm:pt>
    <dgm:pt modelId="{42675817-7732-466D-881C-ACB00711E94F}" type="sibTrans" cxnId="{FE427740-B679-48E9-BF57-1D7294D262A7}">
      <dgm:prSet/>
      <dgm:spPr/>
      <dgm:t>
        <a:bodyPr/>
        <a:lstStyle/>
        <a:p>
          <a:endParaRPr lang="en-US"/>
        </a:p>
      </dgm:t>
    </dgm:pt>
    <dgm:pt modelId="{86A7184F-C9D1-B649-B8CA-ABFF8880B9A7}" type="pres">
      <dgm:prSet presAssocID="{D0D8EBF5-23FF-4307-85E9-278ADDD92B69}" presName="Name0" presStyleCnt="0">
        <dgm:presLayoutVars>
          <dgm:dir/>
          <dgm:resizeHandles val="exact"/>
        </dgm:presLayoutVars>
      </dgm:prSet>
      <dgm:spPr/>
    </dgm:pt>
    <dgm:pt modelId="{84ED1714-15CB-1344-B084-30233E9547F3}" type="pres">
      <dgm:prSet presAssocID="{FD0BE242-03AD-43A2-ACEA-90F7A32752A9}" presName="node" presStyleLbl="node1" presStyleIdx="0" presStyleCnt="9">
        <dgm:presLayoutVars>
          <dgm:bulletEnabled val="1"/>
        </dgm:presLayoutVars>
      </dgm:prSet>
      <dgm:spPr/>
    </dgm:pt>
    <dgm:pt modelId="{955D9BFA-8A18-7042-BB60-E44126D761C1}" type="pres">
      <dgm:prSet presAssocID="{3415EBA7-8632-4D66-B394-4C2391FE7A6D}" presName="sibTransSpacerBeforeConnector" presStyleCnt="0"/>
      <dgm:spPr/>
    </dgm:pt>
    <dgm:pt modelId="{728EA0AB-6B5B-B544-B5EE-B2C3A419836A}" type="pres">
      <dgm:prSet presAssocID="{3415EBA7-8632-4D66-B394-4C2391FE7A6D}" presName="sibTrans" presStyleLbl="node1" presStyleIdx="1" presStyleCnt="9"/>
      <dgm:spPr/>
    </dgm:pt>
    <dgm:pt modelId="{7A00C760-8FF9-4349-9424-53D3C4A8598E}" type="pres">
      <dgm:prSet presAssocID="{3415EBA7-8632-4D66-B394-4C2391FE7A6D}" presName="sibTransSpacerAfterConnector" presStyleCnt="0"/>
      <dgm:spPr/>
    </dgm:pt>
    <dgm:pt modelId="{EB35C064-7971-8C47-9575-6E2151FE80D7}" type="pres">
      <dgm:prSet presAssocID="{7B40D971-5296-4B33-BFFB-B87A9C4E775A}" presName="node" presStyleLbl="node1" presStyleIdx="2" presStyleCnt="9">
        <dgm:presLayoutVars>
          <dgm:bulletEnabled val="1"/>
        </dgm:presLayoutVars>
      </dgm:prSet>
      <dgm:spPr/>
    </dgm:pt>
    <dgm:pt modelId="{34538714-D00E-564C-B1AE-6E48D1CB3566}" type="pres">
      <dgm:prSet presAssocID="{17F328FA-2732-4864-9891-3925E8CD11C1}" presName="sibTransSpacerBeforeConnector" presStyleCnt="0"/>
      <dgm:spPr/>
    </dgm:pt>
    <dgm:pt modelId="{FED6F3CD-41DC-9142-95CE-4269D6E90B13}" type="pres">
      <dgm:prSet presAssocID="{17F328FA-2732-4864-9891-3925E8CD11C1}" presName="sibTrans" presStyleLbl="node1" presStyleIdx="3" presStyleCnt="9"/>
      <dgm:spPr/>
    </dgm:pt>
    <dgm:pt modelId="{0FA97684-159F-D049-B85F-872A81FC7C9B}" type="pres">
      <dgm:prSet presAssocID="{17F328FA-2732-4864-9891-3925E8CD11C1}" presName="sibTransSpacerAfterConnector" presStyleCnt="0"/>
      <dgm:spPr/>
    </dgm:pt>
    <dgm:pt modelId="{4AC84462-D78A-D24D-8B66-C00517DD215B}" type="pres">
      <dgm:prSet presAssocID="{038BE8B2-5896-4128-BC7E-296DEF2F870C}" presName="node" presStyleLbl="node1" presStyleIdx="4" presStyleCnt="9">
        <dgm:presLayoutVars>
          <dgm:bulletEnabled val="1"/>
        </dgm:presLayoutVars>
      </dgm:prSet>
      <dgm:spPr/>
    </dgm:pt>
    <dgm:pt modelId="{100C50BC-209C-6A4A-BE9D-EF6ED5D50F78}" type="pres">
      <dgm:prSet presAssocID="{B0124BD9-5C8F-4A2F-9397-1B03E0643BA8}" presName="sibTransSpacerBeforeConnector" presStyleCnt="0"/>
      <dgm:spPr/>
    </dgm:pt>
    <dgm:pt modelId="{8BF5DC4C-82D7-9B47-BB6A-368CA75689D9}" type="pres">
      <dgm:prSet presAssocID="{B0124BD9-5C8F-4A2F-9397-1B03E0643BA8}" presName="sibTrans" presStyleLbl="node1" presStyleIdx="5" presStyleCnt="9"/>
      <dgm:spPr/>
    </dgm:pt>
    <dgm:pt modelId="{8FE2CA74-E51E-3E4E-87E1-62426C6D8285}" type="pres">
      <dgm:prSet presAssocID="{B0124BD9-5C8F-4A2F-9397-1B03E0643BA8}" presName="sibTransSpacerAfterConnector" presStyleCnt="0"/>
      <dgm:spPr/>
    </dgm:pt>
    <dgm:pt modelId="{920C9BA2-20EB-0543-BF74-7E94C5E87DA5}" type="pres">
      <dgm:prSet presAssocID="{7D08010F-36D6-46A4-A4D9-0CE8A9D2AD29}" presName="node" presStyleLbl="node1" presStyleIdx="6" presStyleCnt="9">
        <dgm:presLayoutVars>
          <dgm:bulletEnabled val="1"/>
        </dgm:presLayoutVars>
      </dgm:prSet>
      <dgm:spPr/>
    </dgm:pt>
    <dgm:pt modelId="{0A54B844-D683-3A49-90F5-6EF5EF5E7D4C}" type="pres">
      <dgm:prSet presAssocID="{3AABEB08-1442-4F1F-8A6E-BCB443578B21}" presName="sibTransSpacerBeforeConnector" presStyleCnt="0"/>
      <dgm:spPr/>
    </dgm:pt>
    <dgm:pt modelId="{FC52A1BD-D4C4-E941-8645-6A8C02343ABA}" type="pres">
      <dgm:prSet presAssocID="{3AABEB08-1442-4F1F-8A6E-BCB443578B21}" presName="sibTrans" presStyleLbl="node1" presStyleIdx="7" presStyleCnt="9"/>
      <dgm:spPr/>
    </dgm:pt>
    <dgm:pt modelId="{E170545D-377E-894D-9826-61A5078D8E05}" type="pres">
      <dgm:prSet presAssocID="{3AABEB08-1442-4F1F-8A6E-BCB443578B21}" presName="sibTransSpacerAfterConnector" presStyleCnt="0"/>
      <dgm:spPr/>
    </dgm:pt>
    <dgm:pt modelId="{C2778B73-04F3-5E4B-9B48-13093078E265}" type="pres">
      <dgm:prSet presAssocID="{07892FE1-C213-4F98-AA9E-30A9580B9767}" presName="node" presStyleLbl="node1" presStyleIdx="8" presStyleCnt="9">
        <dgm:presLayoutVars>
          <dgm:bulletEnabled val="1"/>
        </dgm:presLayoutVars>
      </dgm:prSet>
      <dgm:spPr/>
    </dgm:pt>
  </dgm:ptLst>
  <dgm:cxnLst>
    <dgm:cxn modelId="{7E462402-0BBC-8D48-B30A-5A8062253B21}" type="presOf" srcId="{07892FE1-C213-4F98-AA9E-30A9580B9767}" destId="{C2778B73-04F3-5E4B-9B48-13093078E265}" srcOrd="0" destOrd="0" presId="urn:microsoft.com/office/officeart/2016/7/layout/BasicProcessNew"/>
    <dgm:cxn modelId="{4F15C607-9613-F240-9F2F-875B45899C6C}" type="presOf" srcId="{3415EBA7-8632-4D66-B394-4C2391FE7A6D}" destId="{728EA0AB-6B5B-B544-B5EE-B2C3A419836A}" srcOrd="0" destOrd="0" presId="urn:microsoft.com/office/officeart/2016/7/layout/BasicProcessNew"/>
    <dgm:cxn modelId="{07A9920B-BFE7-5540-B27D-F81EC2ED6D49}" type="presOf" srcId="{FD0BE242-03AD-43A2-ACEA-90F7A32752A9}" destId="{84ED1714-15CB-1344-B084-30233E9547F3}" srcOrd="0" destOrd="0" presId="urn:microsoft.com/office/officeart/2016/7/layout/BasicProcessNew"/>
    <dgm:cxn modelId="{242C921A-54AB-4BF0-9DAA-5449D193E195}" srcId="{D0D8EBF5-23FF-4307-85E9-278ADDD92B69}" destId="{FD0BE242-03AD-43A2-ACEA-90F7A32752A9}" srcOrd="0" destOrd="0" parTransId="{35F70920-72AC-48BA-9554-B113461B3E70}" sibTransId="{3415EBA7-8632-4D66-B394-4C2391FE7A6D}"/>
    <dgm:cxn modelId="{07144835-92B4-4283-9139-6596BADDF226}" srcId="{D0D8EBF5-23FF-4307-85E9-278ADDD92B69}" destId="{7B40D971-5296-4B33-BFFB-B87A9C4E775A}" srcOrd="1" destOrd="0" parTransId="{E9D1DC64-4D88-4909-A0B8-1FC1AE266F55}" sibTransId="{17F328FA-2732-4864-9891-3925E8CD11C1}"/>
    <dgm:cxn modelId="{FE427740-B679-48E9-BF57-1D7294D262A7}" srcId="{D0D8EBF5-23FF-4307-85E9-278ADDD92B69}" destId="{07892FE1-C213-4F98-AA9E-30A9580B9767}" srcOrd="4" destOrd="0" parTransId="{9B275DA6-5D9C-4086-89EF-E189E5146D30}" sibTransId="{42675817-7732-466D-881C-ACB00711E94F}"/>
    <dgm:cxn modelId="{72AB9F40-DA77-E949-AB10-40A72A76BFC8}" type="presOf" srcId="{7D08010F-36D6-46A4-A4D9-0CE8A9D2AD29}" destId="{920C9BA2-20EB-0543-BF74-7E94C5E87DA5}" srcOrd="0" destOrd="0" presId="urn:microsoft.com/office/officeart/2016/7/layout/BasicProcessNew"/>
    <dgm:cxn modelId="{5DF60445-B647-D04B-A4DB-37C1CFB65C0E}" type="presOf" srcId="{038BE8B2-5896-4128-BC7E-296DEF2F870C}" destId="{4AC84462-D78A-D24D-8B66-C00517DD215B}" srcOrd="0" destOrd="0" presId="urn:microsoft.com/office/officeart/2016/7/layout/BasicProcessNew"/>
    <dgm:cxn modelId="{2E20655E-389C-4E29-81D3-9379967369F3}" srcId="{D0D8EBF5-23FF-4307-85E9-278ADDD92B69}" destId="{7D08010F-36D6-46A4-A4D9-0CE8A9D2AD29}" srcOrd="3" destOrd="0" parTransId="{BF4609A0-432D-444E-8E23-EB9CF6AC86E6}" sibTransId="{3AABEB08-1442-4F1F-8A6E-BCB443578B21}"/>
    <dgm:cxn modelId="{24292D7F-B495-FC40-A0A9-989BBDC13665}" type="presOf" srcId="{3AABEB08-1442-4F1F-8A6E-BCB443578B21}" destId="{FC52A1BD-D4C4-E941-8645-6A8C02343ABA}" srcOrd="0" destOrd="0" presId="urn:microsoft.com/office/officeart/2016/7/layout/BasicProcessNew"/>
    <dgm:cxn modelId="{55F4F986-6CCB-244A-BC03-D422C355660C}" type="presOf" srcId="{7B40D971-5296-4B33-BFFB-B87A9C4E775A}" destId="{EB35C064-7971-8C47-9575-6E2151FE80D7}" srcOrd="0" destOrd="0" presId="urn:microsoft.com/office/officeart/2016/7/layout/BasicProcessNew"/>
    <dgm:cxn modelId="{B44D048D-AE69-C942-9DEB-2FDF87FD4446}" type="presOf" srcId="{17F328FA-2732-4864-9891-3925E8CD11C1}" destId="{FED6F3CD-41DC-9142-95CE-4269D6E90B13}" srcOrd="0" destOrd="0" presId="urn:microsoft.com/office/officeart/2016/7/layout/BasicProcessNew"/>
    <dgm:cxn modelId="{684EE994-3D5C-C64B-B3CA-2A5A2BF8BC12}" type="presOf" srcId="{B0124BD9-5C8F-4A2F-9397-1B03E0643BA8}" destId="{8BF5DC4C-82D7-9B47-BB6A-368CA75689D9}" srcOrd="0" destOrd="0" presId="urn:microsoft.com/office/officeart/2016/7/layout/BasicProcessNew"/>
    <dgm:cxn modelId="{32198AA4-B9A9-F74F-BE02-9EEA8EA8180A}" type="presOf" srcId="{D0D8EBF5-23FF-4307-85E9-278ADDD92B69}" destId="{86A7184F-C9D1-B649-B8CA-ABFF8880B9A7}" srcOrd="0" destOrd="0" presId="urn:microsoft.com/office/officeart/2016/7/layout/BasicProcessNew"/>
    <dgm:cxn modelId="{9197A2B8-FA12-4CAD-8154-9502043B6B7F}" srcId="{D0D8EBF5-23FF-4307-85E9-278ADDD92B69}" destId="{038BE8B2-5896-4128-BC7E-296DEF2F870C}" srcOrd="2" destOrd="0" parTransId="{ACFDE8C1-4DB4-43AD-A7C0-673D39889894}" sibTransId="{B0124BD9-5C8F-4A2F-9397-1B03E0643BA8}"/>
    <dgm:cxn modelId="{D0EEEDBE-82F3-1840-9453-A1AE045FB4AB}" type="presParOf" srcId="{86A7184F-C9D1-B649-B8CA-ABFF8880B9A7}" destId="{84ED1714-15CB-1344-B084-30233E9547F3}" srcOrd="0" destOrd="0" presId="urn:microsoft.com/office/officeart/2016/7/layout/BasicProcessNew"/>
    <dgm:cxn modelId="{D10F1708-05D6-6A45-A0E8-62B6000FD4F9}" type="presParOf" srcId="{86A7184F-C9D1-B649-B8CA-ABFF8880B9A7}" destId="{955D9BFA-8A18-7042-BB60-E44126D761C1}" srcOrd="1" destOrd="0" presId="urn:microsoft.com/office/officeart/2016/7/layout/BasicProcessNew"/>
    <dgm:cxn modelId="{3E0D59A7-6A4B-BD47-B496-694C21279A4B}" type="presParOf" srcId="{86A7184F-C9D1-B649-B8CA-ABFF8880B9A7}" destId="{728EA0AB-6B5B-B544-B5EE-B2C3A419836A}" srcOrd="2" destOrd="0" presId="urn:microsoft.com/office/officeart/2016/7/layout/BasicProcessNew"/>
    <dgm:cxn modelId="{243E4694-F2A4-F84D-A8BD-611FCAC64B50}" type="presParOf" srcId="{86A7184F-C9D1-B649-B8CA-ABFF8880B9A7}" destId="{7A00C760-8FF9-4349-9424-53D3C4A8598E}" srcOrd="3" destOrd="0" presId="urn:microsoft.com/office/officeart/2016/7/layout/BasicProcessNew"/>
    <dgm:cxn modelId="{4765D60A-D80D-7046-9597-39E11077A23A}" type="presParOf" srcId="{86A7184F-C9D1-B649-B8CA-ABFF8880B9A7}" destId="{EB35C064-7971-8C47-9575-6E2151FE80D7}" srcOrd="4" destOrd="0" presId="urn:microsoft.com/office/officeart/2016/7/layout/BasicProcessNew"/>
    <dgm:cxn modelId="{2CAE0F16-76F1-3842-940E-72316618D648}" type="presParOf" srcId="{86A7184F-C9D1-B649-B8CA-ABFF8880B9A7}" destId="{34538714-D00E-564C-B1AE-6E48D1CB3566}" srcOrd="5" destOrd="0" presId="urn:microsoft.com/office/officeart/2016/7/layout/BasicProcessNew"/>
    <dgm:cxn modelId="{850DEF23-E691-8542-8FA6-1AF012A2F6FC}" type="presParOf" srcId="{86A7184F-C9D1-B649-B8CA-ABFF8880B9A7}" destId="{FED6F3CD-41DC-9142-95CE-4269D6E90B13}" srcOrd="6" destOrd="0" presId="urn:microsoft.com/office/officeart/2016/7/layout/BasicProcessNew"/>
    <dgm:cxn modelId="{30492AE9-88C1-2048-AE2C-4FDB6B2774C9}" type="presParOf" srcId="{86A7184F-C9D1-B649-B8CA-ABFF8880B9A7}" destId="{0FA97684-159F-D049-B85F-872A81FC7C9B}" srcOrd="7" destOrd="0" presId="urn:microsoft.com/office/officeart/2016/7/layout/BasicProcessNew"/>
    <dgm:cxn modelId="{6A6001A2-1A77-0449-B22E-FF5892B9FBE7}" type="presParOf" srcId="{86A7184F-C9D1-B649-B8CA-ABFF8880B9A7}" destId="{4AC84462-D78A-D24D-8B66-C00517DD215B}" srcOrd="8" destOrd="0" presId="urn:microsoft.com/office/officeart/2016/7/layout/BasicProcessNew"/>
    <dgm:cxn modelId="{F46B7B10-47A7-294E-8722-BB4E9F7284DD}" type="presParOf" srcId="{86A7184F-C9D1-B649-B8CA-ABFF8880B9A7}" destId="{100C50BC-209C-6A4A-BE9D-EF6ED5D50F78}" srcOrd="9" destOrd="0" presId="urn:microsoft.com/office/officeart/2016/7/layout/BasicProcessNew"/>
    <dgm:cxn modelId="{EE8E6E33-B12C-604D-9E7A-AEB3DA1C80D9}" type="presParOf" srcId="{86A7184F-C9D1-B649-B8CA-ABFF8880B9A7}" destId="{8BF5DC4C-82D7-9B47-BB6A-368CA75689D9}" srcOrd="10" destOrd="0" presId="urn:microsoft.com/office/officeart/2016/7/layout/BasicProcessNew"/>
    <dgm:cxn modelId="{2D974819-A643-3C4D-B87C-517B0ADAFACF}" type="presParOf" srcId="{86A7184F-C9D1-B649-B8CA-ABFF8880B9A7}" destId="{8FE2CA74-E51E-3E4E-87E1-62426C6D8285}" srcOrd="11" destOrd="0" presId="urn:microsoft.com/office/officeart/2016/7/layout/BasicProcessNew"/>
    <dgm:cxn modelId="{71C736D7-2C65-9649-B3EC-0E28779604C6}" type="presParOf" srcId="{86A7184F-C9D1-B649-B8CA-ABFF8880B9A7}" destId="{920C9BA2-20EB-0543-BF74-7E94C5E87DA5}" srcOrd="12" destOrd="0" presId="urn:microsoft.com/office/officeart/2016/7/layout/BasicProcessNew"/>
    <dgm:cxn modelId="{30206EB1-2700-9B47-8674-46F37F2B63AB}" type="presParOf" srcId="{86A7184F-C9D1-B649-B8CA-ABFF8880B9A7}" destId="{0A54B844-D683-3A49-90F5-6EF5EF5E7D4C}" srcOrd="13" destOrd="0" presId="urn:microsoft.com/office/officeart/2016/7/layout/BasicProcessNew"/>
    <dgm:cxn modelId="{0DDD6604-8C6F-0A4B-8E39-2FD60E56C6D3}" type="presParOf" srcId="{86A7184F-C9D1-B649-B8CA-ABFF8880B9A7}" destId="{FC52A1BD-D4C4-E941-8645-6A8C02343ABA}" srcOrd="14" destOrd="0" presId="urn:microsoft.com/office/officeart/2016/7/layout/BasicProcessNew"/>
    <dgm:cxn modelId="{003D4362-4298-A24B-83FB-2A8D3DD36A4E}" type="presParOf" srcId="{86A7184F-C9D1-B649-B8CA-ABFF8880B9A7}" destId="{E170545D-377E-894D-9826-61A5078D8E05}" srcOrd="15" destOrd="0" presId="urn:microsoft.com/office/officeart/2016/7/layout/BasicProcessNew"/>
    <dgm:cxn modelId="{8A7C042A-D8A4-B141-BF5D-B0E3BA5FAA40}" type="presParOf" srcId="{86A7184F-C9D1-B649-B8CA-ABFF8880B9A7}" destId="{C2778B73-04F3-5E4B-9B48-13093078E265}" srcOrd="16"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BA1C5-DA02-584E-9F4E-A4BF1EB94A4C}">
      <dsp:nvSpPr>
        <dsp:cNvPr id="0" name=""/>
        <dsp:cNvSpPr/>
      </dsp:nvSpPr>
      <dsp:spPr>
        <a:xfrm>
          <a:off x="0" y="341642"/>
          <a:ext cx="5141912"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9070" tIns="291592" rIns="39907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demonstrate understanding of statistical techniques relying on the Generalised Linear Model</a:t>
          </a:r>
          <a:endParaRPr lang="en-US" sz="1400" kern="1200" dirty="0"/>
        </a:p>
        <a:p>
          <a:pPr marL="114300" lvl="1" indent="-114300" algn="l" defTabSz="622300">
            <a:lnSpc>
              <a:spcPct val="90000"/>
            </a:lnSpc>
            <a:spcBef>
              <a:spcPct val="0"/>
            </a:spcBef>
            <a:spcAft>
              <a:spcPct val="15000"/>
            </a:spcAft>
            <a:buChar char="•"/>
          </a:pPr>
          <a:r>
            <a:rPr lang="en-GB" sz="1400" kern="1200" dirty="0"/>
            <a:t>demonstrate understanding of hierarchical </a:t>
          </a:r>
          <a:r>
            <a:rPr lang="en-GB" sz="1400" kern="1200" dirty="0" err="1"/>
            <a:t>modeling</a:t>
          </a:r>
          <a:r>
            <a:rPr lang="en-GB" sz="1400" kern="1200" dirty="0"/>
            <a:t> methods</a:t>
          </a:r>
          <a:endParaRPr lang="en-US" sz="1400" kern="1200" dirty="0"/>
        </a:p>
        <a:p>
          <a:pPr marL="114300" lvl="1" indent="-114300" algn="l" defTabSz="622300">
            <a:lnSpc>
              <a:spcPct val="90000"/>
            </a:lnSpc>
            <a:spcBef>
              <a:spcPct val="0"/>
            </a:spcBef>
            <a:spcAft>
              <a:spcPct val="15000"/>
            </a:spcAft>
            <a:buChar char="•"/>
          </a:pPr>
          <a:r>
            <a:rPr lang="en-GB" sz="1400" kern="1200" dirty="0"/>
            <a:t>demonstrate understanding of basic machine learning concepts. </a:t>
          </a:r>
          <a:endParaRPr lang="en-US" sz="1400" kern="1200" dirty="0"/>
        </a:p>
      </dsp:txBody>
      <dsp:txXfrm>
        <a:off x="0" y="341642"/>
        <a:ext cx="5141912" cy="1587600"/>
      </dsp:txXfrm>
    </dsp:sp>
    <dsp:sp modelId="{9092DF17-AF5F-0541-91D6-CB3F4E7D1029}">
      <dsp:nvSpPr>
        <dsp:cNvPr id="0" name=""/>
        <dsp:cNvSpPr/>
      </dsp:nvSpPr>
      <dsp:spPr>
        <a:xfrm>
          <a:off x="257095" y="135002"/>
          <a:ext cx="3599338" cy="4132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46" tIns="0" rIns="136046" bIns="0" numCol="1" spcCol="1270" anchor="ctr" anchorCtr="0">
          <a:noAutofit/>
        </a:bodyPr>
        <a:lstStyle/>
        <a:p>
          <a:pPr marL="0" lvl="0" indent="0" algn="l" defTabSz="622300">
            <a:lnSpc>
              <a:spcPct val="90000"/>
            </a:lnSpc>
            <a:spcBef>
              <a:spcPct val="0"/>
            </a:spcBef>
            <a:spcAft>
              <a:spcPct val="35000"/>
            </a:spcAft>
            <a:buNone/>
          </a:pPr>
          <a:r>
            <a:rPr lang="en-GB" sz="1400" b="1" kern="1200"/>
            <a:t>Knowledge</a:t>
          </a:r>
          <a:r>
            <a:rPr lang="en-GB" sz="1400" kern="1200"/>
            <a:t>:</a:t>
          </a:r>
          <a:endParaRPr lang="en-US" sz="1400" kern="1200"/>
        </a:p>
      </dsp:txBody>
      <dsp:txXfrm>
        <a:off x="277270" y="155177"/>
        <a:ext cx="3558988" cy="372929"/>
      </dsp:txXfrm>
    </dsp:sp>
    <dsp:sp modelId="{9EF6F217-80F1-BC47-ACB7-C8162D50F2D7}">
      <dsp:nvSpPr>
        <dsp:cNvPr id="0" name=""/>
        <dsp:cNvSpPr/>
      </dsp:nvSpPr>
      <dsp:spPr>
        <a:xfrm>
          <a:off x="0" y="2211482"/>
          <a:ext cx="5141912" cy="1587600"/>
        </a:xfrm>
        <a:prstGeom prst="rect">
          <a:avLst/>
        </a:prstGeom>
        <a:solidFill>
          <a:schemeClr val="lt1">
            <a:alpha val="90000"/>
            <a:hueOff val="0"/>
            <a:satOff val="0"/>
            <a:lumOff val="0"/>
            <a:alphaOff val="0"/>
          </a:schemeClr>
        </a:solidFill>
        <a:ln w="12700" cap="flat" cmpd="sng" algn="ctr">
          <a:solidFill>
            <a:schemeClr val="accent2">
              <a:hueOff val="953895"/>
              <a:satOff val="-21764"/>
              <a:lumOff val="8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9070" tIns="291592" rIns="39907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build and evaluate models of hierarchically structured data</a:t>
          </a:r>
          <a:endParaRPr lang="en-US" sz="1400" kern="1200" dirty="0"/>
        </a:p>
        <a:p>
          <a:pPr marL="114300" lvl="1" indent="-114300" algn="l" defTabSz="622300">
            <a:lnSpc>
              <a:spcPct val="90000"/>
            </a:lnSpc>
            <a:spcBef>
              <a:spcPct val="0"/>
            </a:spcBef>
            <a:spcAft>
              <a:spcPct val="15000"/>
            </a:spcAft>
            <a:buChar char="•"/>
          </a:pPr>
          <a:r>
            <a:rPr lang="en-GB" sz="1400" kern="1200" dirty="0"/>
            <a:t>integrate machine learning procedures in data analysis</a:t>
          </a:r>
          <a:endParaRPr lang="en-US" sz="1400" kern="1200" dirty="0"/>
        </a:p>
        <a:p>
          <a:pPr marL="114300" lvl="1" indent="-114300" algn="l" defTabSz="622300">
            <a:lnSpc>
              <a:spcPct val="90000"/>
            </a:lnSpc>
            <a:spcBef>
              <a:spcPct val="0"/>
            </a:spcBef>
            <a:spcAft>
              <a:spcPct val="15000"/>
            </a:spcAft>
            <a:buChar char="•"/>
          </a:pPr>
          <a:r>
            <a:rPr lang="en-GB" sz="1400" kern="1200" dirty="0"/>
            <a:t>communicate analysis processes, results and interpretation.</a:t>
          </a:r>
          <a:endParaRPr lang="en-US" sz="1400" kern="1200" dirty="0"/>
        </a:p>
      </dsp:txBody>
      <dsp:txXfrm>
        <a:off x="0" y="2211482"/>
        <a:ext cx="5141912" cy="1587600"/>
      </dsp:txXfrm>
    </dsp:sp>
    <dsp:sp modelId="{7603C132-AAF5-BE4F-8BF0-BECE96A242F9}">
      <dsp:nvSpPr>
        <dsp:cNvPr id="0" name=""/>
        <dsp:cNvSpPr/>
      </dsp:nvSpPr>
      <dsp:spPr>
        <a:xfrm>
          <a:off x="257095" y="2004842"/>
          <a:ext cx="3599338" cy="413279"/>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46" tIns="0" rIns="136046" bIns="0" numCol="1" spcCol="1270" anchor="ctr" anchorCtr="0">
          <a:noAutofit/>
        </a:bodyPr>
        <a:lstStyle/>
        <a:p>
          <a:pPr marL="0" lvl="0" indent="0" algn="l" defTabSz="622300">
            <a:lnSpc>
              <a:spcPct val="90000"/>
            </a:lnSpc>
            <a:spcBef>
              <a:spcPct val="0"/>
            </a:spcBef>
            <a:spcAft>
              <a:spcPct val="35000"/>
            </a:spcAft>
            <a:buNone/>
          </a:pPr>
          <a:r>
            <a:rPr lang="en-GB" sz="1400" b="1" kern="1200"/>
            <a:t>Skills</a:t>
          </a:r>
          <a:r>
            <a:rPr lang="en-GB" sz="1400" kern="1200"/>
            <a:t>:</a:t>
          </a:r>
          <a:endParaRPr lang="en-US" sz="1400" kern="1200"/>
        </a:p>
      </dsp:txBody>
      <dsp:txXfrm>
        <a:off x="277270" y="2025017"/>
        <a:ext cx="3558988" cy="372929"/>
      </dsp:txXfrm>
    </dsp:sp>
    <dsp:sp modelId="{ED28BB1D-FFB5-2040-8403-FA2577501A8D}">
      <dsp:nvSpPr>
        <dsp:cNvPr id="0" name=""/>
        <dsp:cNvSpPr/>
      </dsp:nvSpPr>
      <dsp:spPr>
        <a:xfrm>
          <a:off x="0" y="4081322"/>
          <a:ext cx="5141912" cy="1190699"/>
        </a:xfrm>
        <a:prstGeom prst="rect">
          <a:avLst/>
        </a:prstGeom>
        <a:solidFill>
          <a:schemeClr val="lt1">
            <a:alpha val="90000"/>
            <a:hueOff val="0"/>
            <a:satOff val="0"/>
            <a:lumOff val="0"/>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9070" tIns="291592" rIns="39907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independently decide on data analysis methods, given a data set and a research question</a:t>
          </a:r>
          <a:endParaRPr lang="en-US" sz="1400" kern="1200" dirty="0"/>
        </a:p>
        <a:p>
          <a:pPr marL="114300" lvl="1" indent="-114300" algn="l" defTabSz="622300">
            <a:lnSpc>
              <a:spcPct val="90000"/>
            </a:lnSpc>
            <a:spcBef>
              <a:spcPct val="0"/>
            </a:spcBef>
            <a:spcAft>
              <a:spcPct val="15000"/>
            </a:spcAft>
            <a:buChar char="•"/>
          </a:pPr>
          <a:r>
            <a:rPr lang="en-GB" sz="1400" kern="1200" dirty="0"/>
            <a:t>justify decision making when pre-processing messy data for data analysis.</a:t>
          </a:r>
          <a:endParaRPr lang="en-US" sz="1400" kern="1200" dirty="0"/>
        </a:p>
      </dsp:txBody>
      <dsp:txXfrm>
        <a:off x="0" y="4081322"/>
        <a:ext cx="5141912" cy="1190699"/>
      </dsp:txXfrm>
    </dsp:sp>
    <dsp:sp modelId="{EBF24F5A-DF40-4743-95AE-ED6D56B63E6A}">
      <dsp:nvSpPr>
        <dsp:cNvPr id="0" name=""/>
        <dsp:cNvSpPr/>
      </dsp:nvSpPr>
      <dsp:spPr>
        <a:xfrm>
          <a:off x="257095" y="3874682"/>
          <a:ext cx="3599338" cy="413279"/>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46" tIns="0" rIns="136046" bIns="0" numCol="1" spcCol="1270" anchor="ctr" anchorCtr="0">
          <a:noAutofit/>
        </a:bodyPr>
        <a:lstStyle/>
        <a:p>
          <a:pPr marL="0" lvl="0" indent="0" algn="l" defTabSz="622300">
            <a:lnSpc>
              <a:spcPct val="90000"/>
            </a:lnSpc>
            <a:spcBef>
              <a:spcPct val="0"/>
            </a:spcBef>
            <a:spcAft>
              <a:spcPct val="35000"/>
            </a:spcAft>
            <a:buNone/>
          </a:pPr>
          <a:r>
            <a:rPr lang="en-GB" sz="1400" b="1" kern="1200"/>
            <a:t>Competences</a:t>
          </a:r>
          <a:r>
            <a:rPr lang="en-GB" sz="1400" kern="1200"/>
            <a:t>:</a:t>
          </a:r>
          <a:endParaRPr lang="en-US" sz="1400" kern="1200"/>
        </a:p>
      </dsp:txBody>
      <dsp:txXfrm>
        <a:off x="277270" y="3894857"/>
        <a:ext cx="3558988" cy="372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8E4EB-9C8B-45C7-80D3-262561736BA7}">
      <dsp:nvSpPr>
        <dsp:cNvPr id="0" name=""/>
        <dsp:cNvSpPr/>
      </dsp:nvSpPr>
      <dsp:spPr>
        <a:xfrm>
          <a:off x="0" y="658253"/>
          <a:ext cx="10058399" cy="1215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88A5D-AB9C-4E1E-8D7C-3600077A4885}">
      <dsp:nvSpPr>
        <dsp:cNvPr id="0" name=""/>
        <dsp:cNvSpPr/>
      </dsp:nvSpPr>
      <dsp:spPr>
        <a:xfrm>
          <a:off x="367609" y="931682"/>
          <a:ext cx="668380" cy="668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A80D6B-A2EA-447A-A031-9880C64FA0DA}">
      <dsp:nvSpPr>
        <dsp:cNvPr id="0" name=""/>
        <dsp:cNvSpPr/>
      </dsp:nvSpPr>
      <dsp:spPr>
        <a:xfrm>
          <a:off x="1403599" y="658253"/>
          <a:ext cx="8654800" cy="1215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13" tIns="128613" rIns="128613" bIns="128613" numCol="1" spcCol="1270" anchor="ctr" anchorCtr="0">
          <a:noAutofit/>
        </a:bodyPr>
        <a:lstStyle/>
        <a:p>
          <a:pPr marL="0" lvl="0" indent="0" algn="l" defTabSz="711200">
            <a:lnSpc>
              <a:spcPct val="100000"/>
            </a:lnSpc>
            <a:spcBef>
              <a:spcPct val="0"/>
            </a:spcBef>
            <a:spcAft>
              <a:spcPct val="35000"/>
            </a:spcAft>
            <a:buNone/>
          </a:pPr>
          <a:r>
            <a:rPr lang="en-GB" sz="1600" kern="1200" dirty="0"/>
            <a:t>The exam consists of a portfolio containing a number of assignments. The total length of the portfolio is: </a:t>
          </a:r>
          <a:r>
            <a:rPr lang="en-GB" sz="1600" b="1" kern="1200" dirty="0"/>
            <a:t>3</a:t>
          </a:r>
          <a:r>
            <a:rPr lang="en-GB" sz="1600" kern="1200" dirty="0"/>
            <a:t>-7 assignment </a:t>
          </a:r>
          <a:endParaRPr lang="en-US" sz="1600" kern="1200" dirty="0"/>
        </a:p>
      </dsp:txBody>
      <dsp:txXfrm>
        <a:off x="1403599" y="658253"/>
        <a:ext cx="8654800" cy="1215237"/>
      </dsp:txXfrm>
    </dsp:sp>
    <dsp:sp modelId="{5C3AADC7-02C9-492D-A2AC-3E0FF68C91BD}">
      <dsp:nvSpPr>
        <dsp:cNvPr id="0" name=""/>
        <dsp:cNvSpPr/>
      </dsp:nvSpPr>
      <dsp:spPr>
        <a:xfrm>
          <a:off x="0" y="2177300"/>
          <a:ext cx="10058399" cy="1215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E3D89-91BD-4745-93D1-B7EF4032B973}">
      <dsp:nvSpPr>
        <dsp:cNvPr id="0" name=""/>
        <dsp:cNvSpPr/>
      </dsp:nvSpPr>
      <dsp:spPr>
        <a:xfrm>
          <a:off x="367609" y="2450729"/>
          <a:ext cx="668380" cy="668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FDD488-0626-48E9-AC27-1428E6409FA1}">
      <dsp:nvSpPr>
        <dsp:cNvPr id="0" name=""/>
        <dsp:cNvSpPr/>
      </dsp:nvSpPr>
      <dsp:spPr>
        <a:xfrm>
          <a:off x="1403599" y="2177300"/>
          <a:ext cx="8654800" cy="1215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13" tIns="128613" rIns="128613" bIns="128613" numCol="1" spcCol="1270" anchor="ctr" anchorCtr="0">
          <a:noAutofit/>
        </a:bodyPr>
        <a:lstStyle/>
        <a:p>
          <a:pPr marL="0" lvl="0" indent="0" algn="l" defTabSz="711200">
            <a:lnSpc>
              <a:spcPct val="100000"/>
            </a:lnSpc>
            <a:spcBef>
              <a:spcPct val="0"/>
            </a:spcBef>
            <a:spcAft>
              <a:spcPct val="35000"/>
            </a:spcAft>
            <a:buNone/>
          </a:pPr>
          <a:r>
            <a:rPr lang="en-GB" sz="1600" kern="1200"/>
            <a:t>Their form and length will be announced on Blackboard [SIC] by the teacher at the start of the semester. The portfolio may include products. Depending on their length, and subject to the teacher’s approval, these products can replace some of the standard pages in the portfolio.</a:t>
          </a:r>
          <a:endParaRPr lang="en-US" sz="1600" kern="1200"/>
        </a:p>
      </dsp:txBody>
      <dsp:txXfrm>
        <a:off x="1403599" y="2177300"/>
        <a:ext cx="8654800" cy="1215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D1714-15CB-1344-B084-30233E9547F3}">
      <dsp:nvSpPr>
        <dsp:cNvPr id="0" name=""/>
        <dsp:cNvSpPr/>
      </dsp:nvSpPr>
      <dsp:spPr>
        <a:xfrm>
          <a:off x="6879" y="1351454"/>
          <a:ext cx="1753344" cy="13478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the grand adventure of experimental and statistical thinking (the toolbox approach)</a:t>
          </a:r>
        </a:p>
      </dsp:txBody>
      <dsp:txXfrm>
        <a:off x="6879" y="1351454"/>
        <a:ext cx="1753344" cy="1347883"/>
      </dsp:txXfrm>
    </dsp:sp>
    <dsp:sp modelId="{728EA0AB-6B5B-B544-B5EE-B2C3A419836A}">
      <dsp:nvSpPr>
        <dsp:cNvPr id="0" name=""/>
        <dsp:cNvSpPr/>
      </dsp:nvSpPr>
      <dsp:spPr>
        <a:xfrm>
          <a:off x="1788462" y="1903896"/>
          <a:ext cx="263001"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5C064-7971-8C47-9575-6E2151FE80D7}">
      <dsp:nvSpPr>
        <dsp:cNvPr id="0" name=""/>
        <dsp:cNvSpPr/>
      </dsp:nvSpPr>
      <dsp:spPr>
        <a:xfrm>
          <a:off x="2079703" y="1351454"/>
          <a:ext cx="1753344" cy="13478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Zooms out: General Linear Model; &amp; a strong theoretical understanding</a:t>
          </a:r>
        </a:p>
      </dsp:txBody>
      <dsp:txXfrm>
        <a:off x="2079703" y="1351454"/>
        <a:ext cx="1753344" cy="1347883"/>
      </dsp:txXfrm>
    </dsp:sp>
    <dsp:sp modelId="{FED6F3CD-41DC-9142-95CE-4269D6E90B13}">
      <dsp:nvSpPr>
        <dsp:cNvPr id="0" name=""/>
        <dsp:cNvSpPr/>
      </dsp:nvSpPr>
      <dsp:spPr>
        <a:xfrm>
          <a:off x="3861287" y="1903896"/>
          <a:ext cx="263001"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C84462-D78A-D24D-8B66-C00517DD215B}">
      <dsp:nvSpPr>
        <dsp:cNvPr id="0" name=""/>
        <dsp:cNvSpPr/>
      </dsp:nvSpPr>
      <dsp:spPr>
        <a:xfrm>
          <a:off x="4152527" y="1351454"/>
          <a:ext cx="1753344" cy="13478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conceptual understanding of multilevel stats and ML:</a:t>
          </a:r>
          <a:br>
            <a:rPr lang="en-US" sz="1100" kern="1200" dirty="0"/>
          </a:br>
          <a:r>
            <a:rPr lang="en-US" sz="1100" kern="1200" dirty="0"/>
            <a:t>Project based: messy real world data and problems to tackle</a:t>
          </a:r>
        </a:p>
      </dsp:txBody>
      <dsp:txXfrm>
        <a:off x="4152527" y="1351454"/>
        <a:ext cx="1753344" cy="1347883"/>
      </dsp:txXfrm>
    </dsp:sp>
    <dsp:sp modelId="{8BF5DC4C-82D7-9B47-BB6A-368CA75689D9}">
      <dsp:nvSpPr>
        <dsp:cNvPr id="0" name=""/>
        <dsp:cNvSpPr/>
      </dsp:nvSpPr>
      <dsp:spPr>
        <a:xfrm>
          <a:off x="5934111" y="1903896"/>
          <a:ext cx="263001"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0C9BA2-20EB-0543-BF74-7E94C5E87DA5}">
      <dsp:nvSpPr>
        <dsp:cNvPr id="0" name=""/>
        <dsp:cNvSpPr/>
      </dsp:nvSpPr>
      <dsp:spPr>
        <a:xfrm>
          <a:off x="6225352" y="1351454"/>
          <a:ext cx="1753344" cy="13478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Bayesian statistics and causal inference, ability to fit any mathematical model (beyond the GLM)</a:t>
          </a:r>
        </a:p>
      </dsp:txBody>
      <dsp:txXfrm>
        <a:off x="6225352" y="1351454"/>
        <a:ext cx="1753344" cy="1347883"/>
      </dsp:txXfrm>
    </dsp:sp>
    <dsp:sp modelId="{FC52A1BD-D4C4-E941-8645-6A8C02343ABA}">
      <dsp:nvSpPr>
        <dsp:cNvPr id="0" name=""/>
        <dsp:cNvSpPr/>
      </dsp:nvSpPr>
      <dsp:spPr>
        <a:xfrm>
          <a:off x="8006935" y="1903896"/>
          <a:ext cx="263001"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778B73-04F3-5E4B-9B48-13093078E265}">
      <dsp:nvSpPr>
        <dsp:cNvPr id="0" name=""/>
        <dsp:cNvSpPr/>
      </dsp:nvSpPr>
      <dsp:spPr>
        <a:xfrm>
          <a:off x="8298176" y="1351454"/>
          <a:ext cx="1753344" cy="13478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The proof is in the pudding</a:t>
          </a:r>
        </a:p>
      </dsp:txBody>
      <dsp:txXfrm>
        <a:off x="8298176" y="1351454"/>
        <a:ext cx="1753344" cy="134788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080CEBB-A485-974B-9DEA-5B9AA65F7D36}" type="datetimeFigureOut">
              <a:rPr lang="da-DK" smtClean="0"/>
              <a:t>29.08.2022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04DC986-0572-FC41-A9E7-7BC32148A7E4}" type="slidenum">
              <a:rPr lang="da-DK" smtClean="0"/>
              <a:t>‹#›</a:t>
            </a:fld>
            <a:endParaRPr lang="da-DK"/>
          </a:p>
        </p:txBody>
      </p:sp>
    </p:spTree>
    <p:extLst>
      <p:ext uri="{BB962C8B-B14F-4D97-AF65-F5344CB8AC3E}">
        <p14:creationId xmlns:p14="http://schemas.microsoft.com/office/powerpoint/2010/main" val="308609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080CEBB-A485-974B-9DEA-5B9AA65F7D36}" type="datetimeFigureOut">
              <a:rPr lang="da-DK" smtClean="0"/>
              <a:t>29.08.2022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04DC986-0572-FC41-A9E7-7BC32148A7E4}" type="slidenum">
              <a:rPr lang="da-DK" smtClean="0"/>
              <a:t>‹#›</a:t>
            </a:fld>
            <a:endParaRPr lang="da-DK"/>
          </a:p>
        </p:txBody>
      </p:sp>
    </p:spTree>
    <p:extLst>
      <p:ext uri="{BB962C8B-B14F-4D97-AF65-F5344CB8AC3E}">
        <p14:creationId xmlns:p14="http://schemas.microsoft.com/office/powerpoint/2010/main" val="254323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80CEBB-A485-974B-9DEA-5B9AA65F7D36}" type="datetimeFigureOut">
              <a:rPr lang="da-DK" smtClean="0"/>
              <a:t>29.08.2022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04DC986-0572-FC41-A9E7-7BC32148A7E4}" type="slidenum">
              <a:rPr lang="da-DK" smtClean="0"/>
              <a:t>‹#›</a:t>
            </a:fld>
            <a:endParaRPr lang="da-DK"/>
          </a:p>
        </p:txBody>
      </p:sp>
    </p:spTree>
    <p:extLst>
      <p:ext uri="{BB962C8B-B14F-4D97-AF65-F5344CB8AC3E}">
        <p14:creationId xmlns:p14="http://schemas.microsoft.com/office/powerpoint/2010/main" val="235147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80CEBB-A485-974B-9DEA-5B9AA65F7D36}" type="datetimeFigureOut">
              <a:rPr lang="da-DK" smtClean="0"/>
              <a:t>29.08.2022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04DC986-0572-FC41-A9E7-7BC32148A7E4}" type="slidenum">
              <a:rPr lang="da-DK" smtClean="0"/>
              <a:t>‹#›</a:t>
            </a:fld>
            <a:endParaRPr lang="da-DK"/>
          </a:p>
        </p:txBody>
      </p:sp>
    </p:spTree>
    <p:extLst>
      <p:ext uri="{BB962C8B-B14F-4D97-AF65-F5344CB8AC3E}">
        <p14:creationId xmlns:p14="http://schemas.microsoft.com/office/powerpoint/2010/main" val="401908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080CEBB-A485-974B-9DEA-5B9AA65F7D36}" type="datetimeFigureOut">
              <a:rPr lang="da-DK" smtClean="0"/>
              <a:t>29.08.2022</a:t>
            </a:fld>
            <a:endParaRPr lang="da-DK"/>
          </a:p>
        </p:txBody>
      </p:sp>
      <p:sp>
        <p:nvSpPr>
          <p:cNvPr id="5" name="Footer Placeholder 4"/>
          <p:cNvSpPr>
            <a:spLocks noGrp="1"/>
          </p:cNvSpPr>
          <p:nvPr>
            <p:ph type="ftr" sz="quarter" idx="11"/>
          </p:nvPr>
        </p:nvSpPr>
        <p:spPr>
          <a:xfrm>
            <a:off x="2182708" y="6272784"/>
            <a:ext cx="6327648" cy="365125"/>
          </a:xfrm>
        </p:spPr>
        <p:txBody>
          <a:bodyPr/>
          <a:lstStyle/>
          <a:p>
            <a:endParaRPr lang="da-D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04DC986-0572-FC41-A9E7-7BC32148A7E4}" type="slidenum">
              <a:rPr lang="da-DK" smtClean="0"/>
              <a:t>‹#›</a:t>
            </a:fld>
            <a:endParaRPr lang="da-DK"/>
          </a:p>
        </p:txBody>
      </p:sp>
    </p:spTree>
    <p:extLst>
      <p:ext uri="{BB962C8B-B14F-4D97-AF65-F5344CB8AC3E}">
        <p14:creationId xmlns:p14="http://schemas.microsoft.com/office/powerpoint/2010/main" val="170585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080CEBB-A485-974B-9DEA-5B9AA65F7D36}" type="datetimeFigureOut">
              <a:rPr lang="da-DK" smtClean="0"/>
              <a:t>29.08.2022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04DC986-0572-FC41-A9E7-7BC32148A7E4}" type="slidenum">
              <a:rPr lang="da-DK" smtClean="0"/>
              <a:t>‹#›</a:t>
            </a:fld>
            <a:endParaRPr lang="da-DK"/>
          </a:p>
        </p:txBody>
      </p:sp>
    </p:spTree>
    <p:extLst>
      <p:ext uri="{BB962C8B-B14F-4D97-AF65-F5344CB8AC3E}">
        <p14:creationId xmlns:p14="http://schemas.microsoft.com/office/powerpoint/2010/main" val="11248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080CEBB-A485-974B-9DEA-5B9AA65F7D36}" type="datetimeFigureOut">
              <a:rPr lang="da-DK" smtClean="0"/>
              <a:t>29.08.2022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204DC986-0572-FC41-A9E7-7BC32148A7E4}" type="slidenum">
              <a:rPr lang="da-DK" smtClean="0"/>
              <a:t>‹#›</a:t>
            </a:fld>
            <a:endParaRPr lang="da-DK"/>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72162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80CEBB-A485-974B-9DEA-5B9AA65F7D36}" type="datetimeFigureOut">
              <a:rPr lang="da-DK" smtClean="0"/>
              <a:t>29.08.2022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04DC986-0572-FC41-A9E7-7BC32148A7E4}" type="slidenum">
              <a:rPr lang="da-DK" smtClean="0"/>
              <a:t>‹#›</a:t>
            </a:fld>
            <a:endParaRPr lang="da-DK"/>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97625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0CEBB-A485-974B-9DEA-5B9AA65F7D36}" type="datetimeFigureOut">
              <a:rPr lang="da-DK" smtClean="0"/>
              <a:t>29.08.2022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204DC986-0572-FC41-A9E7-7BC32148A7E4}" type="slidenum">
              <a:rPr lang="da-DK" smtClean="0"/>
              <a:t>‹#›</a:t>
            </a:fld>
            <a:endParaRPr lang="da-DK"/>
          </a:p>
        </p:txBody>
      </p:sp>
    </p:spTree>
    <p:extLst>
      <p:ext uri="{BB962C8B-B14F-4D97-AF65-F5344CB8AC3E}">
        <p14:creationId xmlns:p14="http://schemas.microsoft.com/office/powerpoint/2010/main" val="24310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080CEBB-A485-974B-9DEA-5B9AA65F7D36}" type="datetimeFigureOut">
              <a:rPr lang="da-DK" smtClean="0"/>
              <a:t>29.08.2022</a:t>
            </a:fld>
            <a:endParaRPr lang="da-DK"/>
          </a:p>
        </p:txBody>
      </p:sp>
      <p:sp>
        <p:nvSpPr>
          <p:cNvPr id="6" name="Footer Placeholder 5"/>
          <p:cNvSpPr>
            <a:spLocks noGrp="1"/>
          </p:cNvSpPr>
          <p:nvPr>
            <p:ph type="ftr" sz="quarter" idx="11"/>
          </p:nvPr>
        </p:nvSpPr>
        <p:spPr/>
        <p:txBody>
          <a:bodyPr/>
          <a:lstStyle/>
          <a:p>
            <a:endParaRPr lang="da-D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04DC986-0572-FC41-A9E7-7BC32148A7E4}" type="slidenum">
              <a:rPr lang="da-DK" smtClean="0"/>
              <a:t>‹#›</a:t>
            </a:fld>
            <a:endParaRPr lang="da-DK"/>
          </a:p>
        </p:txBody>
      </p:sp>
    </p:spTree>
    <p:extLst>
      <p:ext uri="{BB962C8B-B14F-4D97-AF65-F5344CB8AC3E}">
        <p14:creationId xmlns:p14="http://schemas.microsoft.com/office/powerpoint/2010/main" val="113246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080CEBB-A485-974B-9DEA-5B9AA65F7D36}" type="datetimeFigureOut">
              <a:rPr lang="da-DK" smtClean="0"/>
              <a:t>29.08.2022</a:t>
            </a:fld>
            <a:endParaRPr lang="da-D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04DC986-0572-FC41-A9E7-7BC32148A7E4}" type="slidenum">
              <a:rPr lang="da-DK" smtClean="0"/>
              <a:t>‹#›</a:t>
            </a:fld>
            <a:endParaRPr lang="da-DK"/>
          </a:p>
        </p:txBody>
      </p:sp>
    </p:spTree>
    <p:extLst>
      <p:ext uri="{BB962C8B-B14F-4D97-AF65-F5344CB8AC3E}">
        <p14:creationId xmlns:p14="http://schemas.microsoft.com/office/powerpoint/2010/main" val="109825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080CEBB-A485-974B-9DEA-5B9AA65F7D36}" type="datetimeFigureOut">
              <a:rPr lang="da-DK" smtClean="0"/>
              <a:t>29.08.2022</a:t>
            </a:fld>
            <a:endParaRPr lang="da-D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da-D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04DC986-0572-FC41-A9E7-7BC32148A7E4}" type="slidenum">
              <a:rPr lang="da-DK" smtClean="0"/>
              <a:t>‹#›</a:t>
            </a:fld>
            <a:endParaRPr lang="da-DK"/>
          </a:p>
        </p:txBody>
      </p:sp>
    </p:spTree>
    <p:extLst>
      <p:ext uri="{BB962C8B-B14F-4D97-AF65-F5344CB8AC3E}">
        <p14:creationId xmlns:p14="http://schemas.microsoft.com/office/powerpoint/2010/main" val="3868546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google.com/document/d/1cwoNOoA_LhZ9ku7jC6bKjm1iUJ-dmDtkTQZ0A5jKuMI/edit?usp=shari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88C89C70-EE63-893D-5089-CD0E9340F1AD}"/>
              </a:ext>
            </a:extLst>
          </p:cNvPr>
          <p:cNvPicPr>
            <a:picLocks noChangeAspect="1"/>
          </p:cNvPicPr>
          <p:nvPr/>
        </p:nvPicPr>
        <p:blipFill rotWithShape="1">
          <a:blip r:embed="rId2"/>
          <a:srcRect l="9091" t="29950"/>
          <a:stretch/>
        </p:blipFill>
        <p:spPr>
          <a:xfrm>
            <a:off x="20" y="10"/>
            <a:ext cx="12191980" cy="6857989"/>
          </a:xfrm>
          <a:prstGeom prst="rect">
            <a:avLst/>
          </a:prstGeom>
        </p:spPr>
      </p:pic>
      <p:sp>
        <p:nvSpPr>
          <p:cNvPr id="20" name="Rectangle 19">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29" name="Oval 28">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2612367"/>
            <a:ext cx="9966960" cy="3017156"/>
          </a:xfrm>
        </p:spPr>
        <p:txBody>
          <a:bodyPr>
            <a:normAutofit/>
          </a:bodyPr>
          <a:lstStyle/>
          <a:p>
            <a:r>
              <a:rPr lang="en-US" sz="7400"/>
              <a:t>Methods 3: </a:t>
            </a:r>
            <a:br>
              <a:rPr lang="en-US" sz="7400"/>
            </a:br>
            <a:r>
              <a:rPr lang="en-US" sz="7400"/>
              <a:t>Multilevel modeling</a:t>
            </a:r>
            <a:br>
              <a:rPr lang="en-US" sz="7400"/>
            </a:br>
            <a:r>
              <a:rPr lang="en-US" sz="7400"/>
              <a:t>Machine Learning</a:t>
            </a:r>
          </a:p>
        </p:txBody>
      </p:sp>
      <p:sp>
        <p:nvSpPr>
          <p:cNvPr id="3" name="Subtitle 2"/>
          <p:cNvSpPr>
            <a:spLocks noGrp="1"/>
          </p:cNvSpPr>
          <p:nvPr>
            <p:ph type="subTitle" idx="1"/>
          </p:nvPr>
        </p:nvSpPr>
        <p:spPr>
          <a:xfrm>
            <a:off x="1069848" y="5565117"/>
            <a:ext cx="7891272" cy="620015"/>
          </a:xfrm>
          <a:ln>
            <a:noFill/>
          </a:ln>
        </p:spPr>
        <p:txBody>
          <a:bodyPr>
            <a:normAutofit/>
          </a:bodyPr>
          <a:lstStyle/>
          <a:p>
            <a:r>
              <a:rPr lang="en-US" sz="1200">
                <a:solidFill>
                  <a:schemeClr val="bg1"/>
                </a:solidFill>
              </a:rPr>
              <a:t>Riccardo Fusaroli (RF)</a:t>
            </a:r>
          </a:p>
          <a:p>
            <a:r>
              <a:rPr lang="en-US" sz="1200">
                <a:solidFill>
                  <a:schemeClr val="bg1"/>
                </a:solidFill>
              </a:rPr>
              <a:t>Instructor: Sigurd Fyhn Sørensen (SFS)</a:t>
            </a:r>
          </a:p>
        </p:txBody>
      </p:sp>
    </p:spTree>
    <p:extLst>
      <p:ext uri="{BB962C8B-B14F-4D97-AF65-F5344CB8AC3E}">
        <p14:creationId xmlns:p14="http://schemas.microsoft.com/office/powerpoint/2010/main" val="312979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74F2CE2C-A89F-5047-9C69-C9D99830575C}"/>
              </a:ext>
            </a:extLst>
          </p:cNvPr>
          <p:cNvSpPr>
            <a:spLocks noGrp="1"/>
          </p:cNvSpPr>
          <p:nvPr>
            <p:ph idx="1"/>
          </p:nvPr>
        </p:nvSpPr>
        <p:spPr>
          <a:xfrm>
            <a:off x="7937524" y="2064730"/>
            <a:ext cx="2942706" cy="2728536"/>
          </a:xfrm>
        </p:spPr>
        <p:txBody>
          <a:bodyPr vert="horz" lIns="91440" tIns="45720" rIns="91440" bIns="45720" rtlCol="0" anchor="ctr">
            <a:normAutofit/>
          </a:bodyPr>
          <a:lstStyle/>
          <a:p>
            <a:pPr marL="0" indent="0">
              <a:buNone/>
            </a:pPr>
            <a:r>
              <a:rPr lang="en-US" sz="2800">
                <a:solidFill>
                  <a:schemeClr val="tx2"/>
                </a:solidFill>
              </a:rPr>
              <a:t>Normal portfolio + Assignment 4 (I’ll upload it to BrightSpace by the end of the course).</a:t>
            </a:r>
          </a:p>
        </p:txBody>
      </p:sp>
      <p:grpSp>
        <p:nvGrpSpPr>
          <p:cNvPr id="20" name="Group 1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1" name="Oval 2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E689EBCE-C817-7146-BC98-3CF5D553DCDE}"/>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B-Exam</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505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p:cNvSpPr>
            <a:spLocks noGrp="1"/>
          </p:cNvSpPr>
          <p:nvPr>
            <p:ph type="title"/>
          </p:nvPr>
        </p:nvSpPr>
        <p:spPr>
          <a:xfrm>
            <a:off x="643468" y="643466"/>
            <a:ext cx="3686312" cy="5528734"/>
          </a:xfrm>
        </p:spPr>
        <p:txBody>
          <a:bodyPr>
            <a:normAutofit/>
          </a:bodyPr>
          <a:lstStyle/>
          <a:p>
            <a:pPr algn="r"/>
            <a:r>
              <a:rPr lang="en-US" sz="4800">
                <a:solidFill>
                  <a:srgbClr val="FFFFFF"/>
                </a:solidFill>
              </a:rPr>
              <a:t>The structure of a lecture</a:t>
            </a:r>
          </a:p>
        </p:txBody>
      </p:sp>
      <p:sp>
        <p:nvSpPr>
          <p:cNvPr id="3" name="Content Placeholder 2"/>
          <p:cNvSpPr>
            <a:spLocks noGrp="1"/>
          </p:cNvSpPr>
          <p:nvPr>
            <p:ph idx="1"/>
          </p:nvPr>
        </p:nvSpPr>
        <p:spPr>
          <a:xfrm>
            <a:off x="5053780" y="599768"/>
            <a:ext cx="6074467" cy="5572432"/>
          </a:xfrm>
        </p:spPr>
        <p:txBody>
          <a:bodyPr anchor="ctr">
            <a:normAutofit/>
          </a:bodyPr>
          <a:lstStyle/>
          <a:p>
            <a:r>
              <a:rPr lang="en-US" dirty="0"/>
              <a:t>The lecture will present the kind of problems that the projects will present, with a conceptual introduction to the techniques and code examples</a:t>
            </a:r>
          </a:p>
          <a:p>
            <a:pPr lvl="1"/>
            <a:r>
              <a:rPr lang="en-US" dirty="0"/>
              <a:t>Readings as background (to form questions) and references (to go back to after lectures)</a:t>
            </a:r>
          </a:p>
          <a:p>
            <a:pPr lvl="1"/>
            <a:r>
              <a:rPr lang="en-US" dirty="0"/>
              <a:t>Questions Questions Questions</a:t>
            </a:r>
          </a:p>
          <a:p>
            <a:pPr lvl="1"/>
            <a:r>
              <a:rPr lang="en-US" dirty="0"/>
              <a:t>Any question is good: Anonymous </a:t>
            </a:r>
            <a:r>
              <a:rPr lang="en-US" dirty="0" err="1"/>
              <a:t>gDoc</a:t>
            </a:r>
            <a:r>
              <a:rPr lang="en-US" dirty="0"/>
              <a:t>: </a:t>
            </a:r>
            <a:r>
              <a:rPr lang="en-US" dirty="0" err="1"/>
              <a:t>shorturl.at</a:t>
            </a:r>
            <a:r>
              <a:rPr lang="en-US" dirty="0"/>
              <a:t>/qru19 </a:t>
            </a:r>
          </a:p>
          <a:p>
            <a:pPr lvl="1"/>
            <a:r>
              <a:rPr lang="en-US" dirty="0"/>
              <a:t>Novel course, so we take the time it takes!</a:t>
            </a:r>
          </a:p>
          <a:p>
            <a:endParaRPr lang="en-US" dirty="0"/>
          </a:p>
          <a:p>
            <a:r>
              <a:rPr lang="en-US" dirty="0"/>
              <a:t>All lectures are in-person, streamed on zoom, as well as recorded and shared on a private YouTube channels.</a:t>
            </a:r>
          </a:p>
          <a:p>
            <a:pPr lvl="1"/>
            <a:r>
              <a:rPr lang="en-US" dirty="0"/>
              <a:t>Attendance is productive, but we are still in a pandemics, plus life happens, so no questions asked about attendance.</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8213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p:cNvSpPr>
            <a:spLocks noGrp="1"/>
          </p:cNvSpPr>
          <p:nvPr>
            <p:ph type="title"/>
          </p:nvPr>
        </p:nvSpPr>
        <p:spPr>
          <a:xfrm>
            <a:off x="643468" y="643466"/>
            <a:ext cx="3686312" cy="5528734"/>
          </a:xfrm>
        </p:spPr>
        <p:txBody>
          <a:bodyPr>
            <a:normAutofit/>
          </a:bodyPr>
          <a:lstStyle/>
          <a:p>
            <a:pPr algn="r"/>
            <a:r>
              <a:rPr lang="en-US" sz="4800">
                <a:solidFill>
                  <a:srgbClr val="FFFFFF"/>
                </a:solidFill>
              </a:rPr>
              <a:t>The structure of a CLASS</a:t>
            </a:r>
          </a:p>
        </p:txBody>
      </p:sp>
      <p:sp>
        <p:nvSpPr>
          <p:cNvPr id="3" name="Content Placeholder 2"/>
          <p:cNvSpPr>
            <a:spLocks noGrp="1"/>
          </p:cNvSpPr>
          <p:nvPr>
            <p:ph idx="1"/>
          </p:nvPr>
        </p:nvSpPr>
        <p:spPr>
          <a:xfrm>
            <a:off x="5053780" y="599768"/>
            <a:ext cx="6074467" cy="5572432"/>
          </a:xfrm>
        </p:spPr>
        <p:txBody>
          <a:bodyPr anchor="ctr">
            <a:normAutofit/>
          </a:bodyPr>
          <a:lstStyle/>
          <a:p>
            <a:r>
              <a:rPr lang="en-US" sz="1500"/>
              <a:t>Each assignment has a </a:t>
            </a:r>
            <a:r>
              <a:rPr lang="en-US" sz="1500" err="1"/>
              <a:t>MarkDown</a:t>
            </a:r>
            <a:r>
              <a:rPr lang="en-US" sz="1500"/>
              <a:t> file with instructions</a:t>
            </a:r>
          </a:p>
          <a:p>
            <a:r>
              <a:rPr lang="en-US" sz="1500"/>
              <a:t>Each class (but the first two) is focused on a part of an assignment</a:t>
            </a:r>
          </a:p>
          <a:p>
            <a:r>
              <a:rPr lang="en-US" sz="1500"/>
              <a:t>We present an intro or re-cap of the task to be solved</a:t>
            </a:r>
          </a:p>
          <a:p>
            <a:r>
              <a:rPr lang="en-US" sz="1500"/>
              <a:t>Group-work with roaming support</a:t>
            </a:r>
          </a:p>
          <a:p>
            <a:r>
              <a:rPr lang="en-US" sz="1500"/>
              <a:t>Whiteboard discussion of common issues</a:t>
            </a:r>
          </a:p>
          <a:p>
            <a:r>
              <a:rPr lang="en-US" sz="1500"/>
              <a:t>No remote streaming (doesn’t work too well)</a:t>
            </a:r>
          </a:p>
          <a:p>
            <a:r>
              <a:rPr lang="en-US" sz="1500"/>
              <a:t>Feedback is given collectively (common issues, not individual feedback)</a:t>
            </a:r>
          </a:p>
          <a:p>
            <a:endParaRPr lang="en-US" sz="1500"/>
          </a:p>
          <a:p>
            <a:r>
              <a:rPr lang="en-US" sz="1500"/>
              <a:t>N.B. Class time is most likely not enough to finish the assignments (12-ish hours per course per week, 4h of lecture/class, then homework)</a:t>
            </a:r>
          </a:p>
          <a:p>
            <a:pPr lvl="1"/>
            <a:r>
              <a:rPr lang="en-US" sz="1500"/>
              <a:t>Plus some of these models might take time to run (make sure the code works, let it run by night)</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6987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87544" y="1382165"/>
            <a:ext cx="4869179" cy="1517984"/>
          </a:xfrm>
        </p:spPr>
        <p:txBody>
          <a:bodyPr>
            <a:normAutofit/>
          </a:bodyPr>
          <a:lstStyle/>
          <a:p>
            <a:r>
              <a:rPr lang="en-US" sz="4800">
                <a:solidFill>
                  <a:srgbClr val="000000"/>
                </a:solidFill>
              </a:rPr>
              <a:t>Questions?</a:t>
            </a:r>
          </a:p>
        </p:txBody>
      </p:sp>
      <p:pic>
        <p:nvPicPr>
          <p:cNvPr id="5" name="Picture 4" descr="3D black question marks with one yellow question mark">
            <a:extLst>
              <a:ext uri="{FF2B5EF4-FFF2-40B4-BE49-F238E27FC236}">
                <a16:creationId xmlns:a16="http://schemas.microsoft.com/office/drawing/2014/main" id="{FE1C9B4C-6D3D-82E1-075B-58A469D6F371}"/>
              </a:ext>
            </a:extLst>
          </p:cNvPr>
          <p:cNvPicPr>
            <a:picLocks noChangeAspect="1"/>
          </p:cNvPicPr>
          <p:nvPr/>
        </p:nvPicPr>
        <p:blipFill rotWithShape="1">
          <a:blip r:embed="rId2"/>
          <a:srcRect l="44147" r="21277"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6587545" y="3007389"/>
            <a:ext cx="4869179" cy="3065865"/>
          </a:xfrm>
        </p:spPr>
        <p:txBody>
          <a:bodyPr anchor="t">
            <a:normAutofit/>
          </a:bodyPr>
          <a:lstStyle/>
          <a:p>
            <a:endParaRPr lang="en-US" sz="18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05214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 plan</a:t>
            </a:r>
          </a:p>
        </p:txBody>
      </p:sp>
      <p:sp>
        <p:nvSpPr>
          <p:cNvPr id="3" name="Content Placeholder 2"/>
          <p:cNvSpPr>
            <a:spLocks noGrp="1"/>
          </p:cNvSpPr>
          <p:nvPr>
            <p:ph sz="half" idx="1"/>
          </p:nvPr>
        </p:nvSpPr>
        <p:spPr>
          <a:xfrm>
            <a:off x="1069848" y="2194560"/>
            <a:ext cx="5026152" cy="4663440"/>
          </a:xfrm>
        </p:spPr>
        <p:txBody>
          <a:bodyPr>
            <a:normAutofit fontScale="70000" lnSpcReduction="20000"/>
          </a:bodyPr>
          <a:lstStyle/>
          <a:p>
            <a:r>
              <a:rPr lang="en-GB" dirty="0"/>
              <a:t>W1. Why this course? - August 30</a:t>
            </a:r>
          </a:p>
          <a:p>
            <a:r>
              <a:rPr lang="en-GB" dirty="0"/>
              <a:t>W2. Building a model (outcomes and predictors) - September 6</a:t>
            </a:r>
          </a:p>
          <a:p>
            <a:pPr lvl="1"/>
            <a:r>
              <a:rPr lang="en-GB" dirty="0"/>
              <a:t>Practical Exercise - Getting back into R (Riccardo)</a:t>
            </a:r>
          </a:p>
          <a:p>
            <a:r>
              <a:rPr lang="en-GB" dirty="0"/>
              <a:t>W3. Multilevel Models and comparing priors - September 13</a:t>
            </a:r>
          </a:p>
          <a:p>
            <a:pPr lvl="1"/>
            <a:r>
              <a:rPr lang="en-GB" dirty="0"/>
              <a:t>Practical Exercise - Implementing your first multilevel analysis - bring your doubts (SIGURD)</a:t>
            </a:r>
          </a:p>
          <a:p>
            <a:r>
              <a:rPr lang="en-GB" dirty="0"/>
              <a:t>W4. A simulation approach to multilevel models - September 20</a:t>
            </a:r>
          </a:p>
          <a:p>
            <a:pPr lvl="1"/>
            <a:r>
              <a:rPr lang="en-GB" dirty="0"/>
              <a:t>A1 - Practical Exercise - Language development in ASD. Part I (Sigurd)</a:t>
            </a:r>
          </a:p>
          <a:p>
            <a:r>
              <a:rPr lang="en-GB" dirty="0"/>
              <a:t>W5. More on multilevel models and model comparison – September 27</a:t>
            </a:r>
          </a:p>
          <a:p>
            <a:pPr lvl="1"/>
            <a:r>
              <a:rPr lang="en-GB" dirty="0"/>
              <a:t>A1 - Practical Exercise - Language development in ASD. Part II (Riccardo)</a:t>
            </a:r>
          </a:p>
          <a:p>
            <a:r>
              <a:rPr lang="en-GB" dirty="0"/>
              <a:t>W6. Explanation vs. prediction (introducing ML) - October 4 </a:t>
            </a:r>
          </a:p>
          <a:p>
            <a:pPr lvl="1"/>
            <a:r>
              <a:rPr lang="en-GB" dirty="0"/>
              <a:t>A1 - Practical Exercise - Language development in ASD. Part III (Sigurd)</a:t>
            </a:r>
          </a:p>
          <a:p>
            <a:pPr marL="0" indent="0">
              <a:buNone/>
            </a:pPr>
            <a:endParaRPr lang="da-DK" dirty="0"/>
          </a:p>
        </p:txBody>
      </p:sp>
      <p:sp>
        <p:nvSpPr>
          <p:cNvPr id="7" name="Content Placeholder 6">
            <a:extLst>
              <a:ext uri="{FF2B5EF4-FFF2-40B4-BE49-F238E27FC236}">
                <a16:creationId xmlns:a16="http://schemas.microsoft.com/office/drawing/2014/main" id="{35CA8831-9377-1448-BB53-35B03CA22D54}"/>
              </a:ext>
            </a:extLst>
          </p:cNvPr>
          <p:cNvSpPr>
            <a:spLocks noGrp="1"/>
          </p:cNvSpPr>
          <p:nvPr>
            <p:ph sz="half" idx="2"/>
          </p:nvPr>
        </p:nvSpPr>
        <p:spPr>
          <a:xfrm>
            <a:off x="6364224" y="1780488"/>
            <a:ext cx="5074402" cy="4663440"/>
          </a:xfrm>
        </p:spPr>
        <p:txBody>
          <a:bodyPr>
            <a:normAutofit fontScale="70000" lnSpcReduction="20000"/>
          </a:bodyPr>
          <a:lstStyle/>
          <a:p>
            <a:endParaRPr lang="en-GB" dirty="0"/>
          </a:p>
          <a:p>
            <a:r>
              <a:rPr lang="en-GB" dirty="0"/>
              <a:t>W7. Cumulative scientific approaches (meta-analysis) - October 11</a:t>
            </a:r>
          </a:p>
          <a:p>
            <a:pPr lvl="1"/>
            <a:r>
              <a:rPr lang="en-GB" dirty="0"/>
              <a:t>A2 - Practical Exercise – Meta-analysis (Riccardo)</a:t>
            </a:r>
          </a:p>
          <a:p>
            <a:r>
              <a:rPr lang="en-GB" dirty="0"/>
              <a:t>W8. Machine learning pipelines: classifiers and performance – October 25</a:t>
            </a:r>
          </a:p>
          <a:p>
            <a:pPr lvl="1"/>
            <a:r>
              <a:rPr lang="en-GB" dirty="0"/>
              <a:t>A2 - Practical Exercise – Meta-analysis (Riccardo) </a:t>
            </a:r>
          </a:p>
          <a:p>
            <a:r>
              <a:rPr lang="en-GB" dirty="0"/>
              <a:t>W9. Neural network interlude (Lasse Hansen)</a:t>
            </a:r>
          </a:p>
          <a:p>
            <a:pPr lvl="1"/>
            <a:r>
              <a:rPr lang="en-GB" dirty="0"/>
              <a:t>A3 - Is it possible to diagnose psychiatric conditions from voice? (SIGURD)</a:t>
            </a:r>
          </a:p>
          <a:p>
            <a:r>
              <a:rPr lang="en-GB" dirty="0"/>
              <a:t>W10. ML pipelines: data budgets and feature engineering – November 8</a:t>
            </a:r>
          </a:p>
          <a:p>
            <a:pPr lvl="1"/>
            <a:r>
              <a:rPr lang="en-GB" dirty="0"/>
              <a:t>A3 - Is it possible to diagnose psychiatric conditions from voice? (Sigurd)</a:t>
            </a:r>
          </a:p>
          <a:p>
            <a:r>
              <a:rPr lang="en-GB" dirty="0"/>
              <a:t>W11. Guest lecture from Kostas </a:t>
            </a:r>
            <a:r>
              <a:rPr lang="en-GB" dirty="0" err="1"/>
              <a:t>Sechidis</a:t>
            </a:r>
            <a:r>
              <a:rPr lang="en-GB" dirty="0"/>
              <a:t> (Novartis) - November 15</a:t>
            </a:r>
          </a:p>
          <a:p>
            <a:pPr lvl="1"/>
            <a:r>
              <a:rPr lang="en-GB" dirty="0"/>
              <a:t>A3– Is it possible to diagnose psychiatric conditions from voice? (Sigurd)</a:t>
            </a:r>
          </a:p>
          <a:p>
            <a:r>
              <a:rPr lang="en-GB" dirty="0"/>
              <a:t>W12. Machine learning pipelines: wrap up - November 22</a:t>
            </a:r>
          </a:p>
          <a:p>
            <a:pPr lvl="1"/>
            <a:r>
              <a:rPr lang="en-GB" dirty="0"/>
              <a:t>A3 - Is it possible to diagnose psychiatric conditions from voice? (Sigurd)</a:t>
            </a:r>
            <a:endParaRPr lang="da-DK" dirty="0"/>
          </a:p>
          <a:p>
            <a:endParaRPr lang="da-DK" dirty="0"/>
          </a:p>
        </p:txBody>
      </p:sp>
    </p:spTree>
    <p:extLst>
      <p:ext uri="{BB962C8B-B14F-4D97-AF65-F5344CB8AC3E}">
        <p14:creationId xmlns:p14="http://schemas.microsoft.com/office/powerpoint/2010/main" val="121522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1" end="11"/>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2" name="Group 11">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3" name="Oval 1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EBE3998D-3BEA-819D-5D2B-B5FCE1BC9C07}"/>
              </a:ext>
            </a:extLst>
          </p:cNvPr>
          <p:cNvSpPr>
            <a:spLocks noGrp="1"/>
          </p:cNvSpPr>
          <p:nvPr>
            <p:ph type="title"/>
          </p:nvPr>
        </p:nvSpPr>
        <p:spPr>
          <a:xfrm>
            <a:off x="1490145" y="2376862"/>
            <a:ext cx="2640646" cy="2104273"/>
          </a:xfrm>
          <a:noFill/>
        </p:spPr>
        <p:txBody>
          <a:bodyPr>
            <a:normAutofit/>
          </a:bodyPr>
          <a:lstStyle/>
          <a:p>
            <a:pPr algn="ctr"/>
            <a:r>
              <a:rPr lang="en-DK" sz="3000">
                <a:solidFill>
                  <a:srgbClr val="FFFFFF"/>
                </a:solidFill>
              </a:rPr>
              <a:t>The proof is in the Pudding</a:t>
            </a:r>
          </a:p>
        </p:txBody>
      </p:sp>
      <p:sp>
        <p:nvSpPr>
          <p:cNvPr id="16" name="Rectangle 15">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C5A765AD-D317-016D-1CB9-D4FCE68931B2}"/>
              </a:ext>
            </a:extLst>
          </p:cNvPr>
          <p:cNvSpPr>
            <a:spLocks noGrp="1"/>
          </p:cNvSpPr>
          <p:nvPr>
            <p:ph idx="1"/>
          </p:nvPr>
        </p:nvSpPr>
        <p:spPr>
          <a:xfrm>
            <a:off x="5617886" y="431321"/>
            <a:ext cx="6067860" cy="6262777"/>
          </a:xfrm>
        </p:spPr>
        <p:txBody>
          <a:bodyPr anchor="ctr">
            <a:noAutofit/>
          </a:bodyPr>
          <a:lstStyle/>
          <a:p>
            <a:r>
              <a:rPr lang="en-DK" sz="1200" dirty="0"/>
              <a:t>Example generic multilevel modeling</a:t>
            </a:r>
          </a:p>
          <a:p>
            <a:pPr lvl="1"/>
            <a:r>
              <a:rPr lang="en-GB" sz="1200" dirty="0"/>
              <a:t>Cox, C. M. M., </a:t>
            </a:r>
            <a:r>
              <a:rPr lang="en-GB" sz="1200" dirty="0" err="1"/>
              <a:t>Dideriksen</a:t>
            </a:r>
            <a:r>
              <a:rPr lang="en-GB" sz="1200" dirty="0"/>
              <a:t>, C., Keren-Portnoy, T., Roepstorff, A., Christiansen, M. H., &amp; Fusaroli, R. (2022). Infant-Directed Speech Does Not Always Involve Exaggerated Vowel Distinctions: Evidence From Danish.</a:t>
            </a:r>
          </a:p>
          <a:p>
            <a:pPr lvl="1"/>
            <a:r>
              <a:rPr lang="en-GB" sz="1200" dirty="0"/>
              <a:t>Fusaroli, R., Weed, E., Fein, D., &amp; </a:t>
            </a:r>
            <a:r>
              <a:rPr lang="en-GB" sz="1200" dirty="0" err="1"/>
              <a:t>Naigles</a:t>
            </a:r>
            <a:r>
              <a:rPr lang="en-GB" sz="1200" dirty="0"/>
              <a:t>, L. (2021). Caregiver linguistic alignment to autistic and typically developing children.</a:t>
            </a:r>
          </a:p>
          <a:p>
            <a:pPr lvl="1"/>
            <a:r>
              <a:rPr lang="en-GB" sz="1200" dirty="0" err="1"/>
              <a:t>Dideriksen</a:t>
            </a:r>
            <a:r>
              <a:rPr lang="en-GB" sz="1200" dirty="0"/>
              <a:t>, C., Christiansen, M. H., </a:t>
            </a:r>
            <a:r>
              <a:rPr lang="en-GB" sz="1200" dirty="0" err="1"/>
              <a:t>Tylén</a:t>
            </a:r>
            <a:r>
              <a:rPr lang="en-GB" sz="1200" dirty="0"/>
              <a:t>, K., </a:t>
            </a:r>
            <a:r>
              <a:rPr lang="en-GB" sz="1200" dirty="0" err="1"/>
              <a:t>Dingemanse</a:t>
            </a:r>
            <a:r>
              <a:rPr lang="en-GB" sz="1200" dirty="0"/>
              <a:t>, M., &amp; Fusaroli, R. (2020). Quantifying the interplay of conversational devices in building mutual understanding.</a:t>
            </a:r>
          </a:p>
          <a:p>
            <a:pPr lvl="1"/>
            <a:r>
              <a:rPr lang="en-GB" sz="1200" dirty="0"/>
              <a:t>Simonsen, A., Fusaroli, R., Petersen, M. L., </a:t>
            </a:r>
            <a:r>
              <a:rPr lang="en-GB" sz="1200" dirty="0" err="1"/>
              <a:t>Vermillet</a:t>
            </a:r>
            <a:r>
              <a:rPr lang="en-GB" sz="1200" dirty="0"/>
              <a:t>, A. Q., </a:t>
            </a:r>
            <a:r>
              <a:rPr lang="en-GB" sz="1200" dirty="0" err="1"/>
              <a:t>Bliksted</a:t>
            </a:r>
            <a:r>
              <a:rPr lang="en-GB" sz="1200" dirty="0"/>
              <a:t>, V., Mors, O., ... &amp; Campbell-Meiklejohn, D. (2021). Taking others into account: combining directly experienced and indirect information in schizophrenia. </a:t>
            </a:r>
            <a:r>
              <a:rPr lang="en-GB" sz="1200" i="1" dirty="0"/>
              <a:t>Brain</a:t>
            </a:r>
            <a:r>
              <a:rPr lang="en-GB" sz="1200" dirty="0"/>
              <a:t>, </a:t>
            </a:r>
            <a:r>
              <a:rPr lang="en-GB" sz="1200" i="1" dirty="0"/>
              <a:t>144</a:t>
            </a:r>
            <a:r>
              <a:rPr lang="en-GB" sz="1200" dirty="0"/>
              <a:t>(5), 1603-1614.</a:t>
            </a:r>
            <a:endParaRPr lang="en-DK" sz="1200" dirty="0"/>
          </a:p>
          <a:p>
            <a:pPr lvl="1"/>
            <a:endParaRPr lang="en-DK" sz="1200" dirty="0"/>
          </a:p>
          <a:p>
            <a:r>
              <a:rPr lang="en-DK" sz="1200" dirty="0"/>
              <a:t>Example multilevel meta-analyses </a:t>
            </a:r>
          </a:p>
          <a:p>
            <a:pPr lvl="1"/>
            <a:r>
              <a:rPr lang="en-GB" sz="1200" dirty="0"/>
              <a:t>Cox, C., Bergmann, C., Fowler, E., Keren-Portnoy, T., Roepstorff, A., Bryant, G., &amp; Fusaroli, R. (2022). A Systematic Review and Bayesian Meta-Analysis of the Acoustic Features of Infant-Directed Speech.</a:t>
            </a:r>
          </a:p>
          <a:p>
            <a:pPr lvl="1"/>
            <a:r>
              <a:rPr lang="en-GB" sz="1200" dirty="0"/>
              <a:t>Nguyen, V., </a:t>
            </a:r>
            <a:r>
              <a:rPr lang="en-GB" sz="1200" dirty="0" err="1"/>
              <a:t>Versyp</a:t>
            </a:r>
            <a:r>
              <a:rPr lang="en-GB" sz="1200" dirty="0"/>
              <a:t>, O., Cox, C., &amp; Fusaroli, R. (2022). A systematic review and Bayesian meta‐analysis of the development of turn taking in adult–child vocal interactions. </a:t>
            </a:r>
            <a:r>
              <a:rPr lang="en-GB" sz="1200" i="1" dirty="0"/>
              <a:t>Child Development</a:t>
            </a:r>
            <a:r>
              <a:rPr lang="en-GB" sz="1200" dirty="0"/>
              <a:t>, </a:t>
            </a:r>
            <a:r>
              <a:rPr lang="en-GB" sz="1200" i="1" dirty="0"/>
              <a:t>93</a:t>
            </a:r>
            <a:r>
              <a:rPr lang="en-GB" sz="1200" dirty="0"/>
              <a:t>(4), 1181-1200.</a:t>
            </a:r>
          </a:p>
          <a:p>
            <a:pPr lvl="1"/>
            <a:endParaRPr lang="en-GB" sz="1200" dirty="0"/>
          </a:p>
          <a:p>
            <a:r>
              <a:rPr lang="en-GB" sz="1200" dirty="0"/>
              <a:t>Example ML</a:t>
            </a:r>
          </a:p>
          <a:p>
            <a:pPr lvl="1"/>
            <a:r>
              <a:rPr lang="en-GB" sz="1200" dirty="0" err="1"/>
              <a:t>Rybner</a:t>
            </a:r>
            <a:r>
              <a:rPr lang="en-GB" sz="1200" dirty="0"/>
              <a:t>, A., Jessen, E. T., Mortensen, M. D., Larsen, S. N., Grossman, R., </a:t>
            </a:r>
            <a:r>
              <a:rPr lang="en-GB" sz="1200" dirty="0" err="1"/>
              <a:t>Bilenberg</a:t>
            </a:r>
            <a:r>
              <a:rPr lang="en-GB" sz="1200" dirty="0"/>
              <a:t>, N., ... &amp; Fusaroli, R. (2022). Vocal markers of autism: Assessing the generalizability of machine learning models. </a:t>
            </a:r>
            <a:r>
              <a:rPr lang="en-GB" sz="1200" i="1" dirty="0"/>
              <a:t>Autism Research</a:t>
            </a:r>
            <a:r>
              <a:rPr lang="en-GB" sz="1200" dirty="0"/>
              <a:t>.</a:t>
            </a:r>
            <a:endParaRPr lang="en-DK" sz="1200" dirty="0"/>
          </a:p>
        </p:txBody>
      </p:sp>
    </p:spTree>
    <p:extLst>
      <p:ext uri="{BB962C8B-B14F-4D97-AF65-F5344CB8AC3E}">
        <p14:creationId xmlns:p14="http://schemas.microsoft.com/office/powerpoint/2010/main" val="350378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Time</a:t>
            </a:r>
          </a:p>
        </p:txBody>
      </p:sp>
      <p:sp>
        <p:nvSpPr>
          <p:cNvPr id="3" name="Content Placeholder 2"/>
          <p:cNvSpPr>
            <a:spLocks noGrp="1"/>
          </p:cNvSpPr>
          <p:nvPr>
            <p:ph idx="1"/>
          </p:nvPr>
        </p:nvSpPr>
        <p:spPr/>
        <p:txBody>
          <a:bodyPr>
            <a:normAutofit/>
          </a:bodyPr>
          <a:lstStyle/>
          <a:p>
            <a:r>
              <a:rPr lang="en-US" dirty="0"/>
              <a:t>Make sure your R and </a:t>
            </a:r>
            <a:r>
              <a:rPr lang="en-US" dirty="0" err="1"/>
              <a:t>Rstudio</a:t>
            </a:r>
            <a:r>
              <a:rPr lang="en-US" dirty="0"/>
              <a:t> are updated and work</a:t>
            </a:r>
          </a:p>
          <a:p>
            <a:endParaRPr lang="en-US" dirty="0"/>
          </a:p>
          <a:p>
            <a:r>
              <a:rPr lang="en-US" dirty="0"/>
              <a:t>Make sure brms and </a:t>
            </a:r>
            <a:r>
              <a:rPr lang="en-US" dirty="0" err="1"/>
              <a:t>cmdstanr</a:t>
            </a:r>
            <a:r>
              <a:rPr lang="en-US" dirty="0"/>
              <a:t> studio are installed and worked</a:t>
            </a:r>
          </a:p>
          <a:p>
            <a:endParaRPr lang="en-US" dirty="0"/>
          </a:p>
          <a:p>
            <a:r>
              <a:rPr lang="en-US" dirty="0"/>
              <a:t>Make sure that </a:t>
            </a:r>
            <a:r>
              <a:rPr lang="en-US" dirty="0" err="1"/>
              <a:t>Rstudio</a:t>
            </a:r>
            <a:r>
              <a:rPr lang="en-US" dirty="0"/>
              <a:t> is coupled with a git account</a:t>
            </a:r>
          </a:p>
          <a:p>
            <a:endParaRPr lang="en-US" dirty="0"/>
          </a:p>
          <a:p>
            <a:r>
              <a:rPr lang="en-US" dirty="0"/>
              <a:t>Reference reading is really just the code for the analysis presented during lecture</a:t>
            </a:r>
          </a:p>
          <a:p>
            <a:pPr marL="0" indent="0">
              <a:buNone/>
            </a:pPr>
            <a:endParaRPr lang="en-US" dirty="0"/>
          </a:p>
          <a:p>
            <a:r>
              <a:rPr lang="en-US" dirty="0"/>
              <a:t>Be excited </a:t>
            </a:r>
            <a:r>
              <a:rPr lang="en-US" dirty="0">
                <a:sym typeface="Wingdings"/>
              </a:rPr>
              <a:t></a:t>
            </a:r>
          </a:p>
        </p:txBody>
      </p:sp>
    </p:spTree>
    <p:extLst>
      <p:ext uri="{BB962C8B-B14F-4D97-AF65-F5344CB8AC3E}">
        <p14:creationId xmlns:p14="http://schemas.microsoft.com/office/powerpoint/2010/main" val="1823001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14567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for Stats!</a:t>
            </a:r>
          </a:p>
        </p:txBody>
      </p:sp>
      <p:sp>
        <p:nvSpPr>
          <p:cNvPr id="4" name="Text Placeholder 3"/>
          <p:cNvSpPr>
            <a:spLocks noGrp="1"/>
          </p:cNvSpPr>
          <p:nvPr>
            <p:ph type="body" idx="1"/>
          </p:nvPr>
        </p:nvSpPr>
        <p:spPr/>
        <p:txBody>
          <a:bodyPr/>
          <a:lstStyle/>
          <a:p>
            <a:r>
              <a:rPr lang="en-US" dirty="0">
                <a:hlinkClick r:id="rId2"/>
              </a:rPr>
              <a:t>https://docs.google.com/document/d/1cwoNOoA_LhZ9ku7jC6bKjm1iUJ-dmDtkTQZ0A5jKuMI/edit?usp=sharing</a:t>
            </a:r>
            <a:r>
              <a:rPr lang="en-US" dirty="0"/>
              <a:t> </a:t>
            </a:r>
          </a:p>
        </p:txBody>
      </p:sp>
    </p:spTree>
    <p:extLst>
      <p:ext uri="{BB962C8B-B14F-4D97-AF65-F5344CB8AC3E}">
        <p14:creationId xmlns:p14="http://schemas.microsoft.com/office/powerpoint/2010/main" val="31932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1490145" y="2376862"/>
            <a:ext cx="2640646" cy="2104273"/>
          </a:xfrm>
          <a:noFill/>
        </p:spPr>
        <p:txBody>
          <a:bodyPr>
            <a:normAutofit/>
          </a:bodyPr>
          <a:lstStyle/>
          <a:p>
            <a:pPr algn="ctr"/>
            <a:r>
              <a:rPr lang="en-US" sz="3000" dirty="0">
                <a:solidFill>
                  <a:srgbClr val="FFFFFF"/>
                </a:solidFill>
              </a:rPr>
              <a:t>The plan for Today</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081089" y="725394"/>
            <a:ext cx="5142658" cy="5407212"/>
          </a:xfrm>
        </p:spPr>
        <p:txBody>
          <a:bodyPr anchor="ctr">
            <a:normAutofit/>
          </a:bodyPr>
          <a:lstStyle/>
          <a:p>
            <a:r>
              <a:rPr lang="en-US" dirty="0"/>
              <a:t>The teachers</a:t>
            </a:r>
          </a:p>
          <a:p>
            <a:endParaRPr lang="en-US" dirty="0"/>
          </a:p>
          <a:p>
            <a:r>
              <a:rPr lang="en-US" dirty="0"/>
              <a:t>What are we going to learn and why?</a:t>
            </a:r>
          </a:p>
          <a:p>
            <a:pPr lvl="1"/>
            <a:r>
              <a:rPr lang="en-US" dirty="0"/>
              <a:t>General idea</a:t>
            </a:r>
          </a:p>
          <a:p>
            <a:pPr lvl="1"/>
            <a:r>
              <a:rPr lang="en-US" dirty="0"/>
              <a:t>From the exam to the course</a:t>
            </a:r>
          </a:p>
          <a:p>
            <a:pPr lvl="1"/>
            <a:r>
              <a:rPr lang="en-US" dirty="0"/>
              <a:t>Practical exercises</a:t>
            </a:r>
          </a:p>
          <a:p>
            <a:endParaRPr lang="en-US" dirty="0"/>
          </a:p>
          <a:p>
            <a:r>
              <a:rPr lang="en-US" dirty="0"/>
              <a:t>Let’s get started</a:t>
            </a:r>
          </a:p>
        </p:txBody>
      </p:sp>
    </p:spTree>
    <p:extLst>
      <p:ext uri="{BB962C8B-B14F-4D97-AF65-F5344CB8AC3E}">
        <p14:creationId xmlns:p14="http://schemas.microsoft.com/office/powerpoint/2010/main" val="351396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teachers</a:t>
            </a:r>
          </a:p>
        </p:txBody>
      </p:sp>
      <p:pic>
        <p:nvPicPr>
          <p:cNvPr id="10" name="Content Placeholder 9">
            <a:extLst>
              <a:ext uri="{FF2B5EF4-FFF2-40B4-BE49-F238E27FC236}">
                <a16:creationId xmlns:a16="http://schemas.microsoft.com/office/drawing/2014/main" id="{73864082-4338-4648-ABC5-4ED77B19A62B}"/>
              </a:ext>
            </a:extLst>
          </p:cNvPr>
          <p:cNvPicPr>
            <a:picLocks noGrp="1" noChangeAspect="1"/>
          </p:cNvPicPr>
          <p:nvPr>
            <p:ph sz="half" idx="1"/>
          </p:nvPr>
        </p:nvPicPr>
        <p:blipFill>
          <a:blip r:embed="rId2"/>
          <a:stretch>
            <a:fillRect/>
          </a:stretch>
        </p:blipFill>
        <p:spPr>
          <a:xfrm>
            <a:off x="1955403" y="2193925"/>
            <a:ext cx="2983706" cy="3978275"/>
          </a:xfrm>
          <a:prstGeom prst="rect">
            <a:avLst/>
          </a:prstGeom>
        </p:spPr>
      </p:pic>
      <p:pic>
        <p:nvPicPr>
          <p:cNvPr id="1028" name="Picture 4" descr="100+ &quot;Sørensen Sørensen&quot; profiles | LinkedIn">
            <a:extLst>
              <a:ext uri="{FF2B5EF4-FFF2-40B4-BE49-F238E27FC236}">
                <a16:creationId xmlns:a16="http://schemas.microsoft.com/office/drawing/2014/main" id="{504BFB0C-0274-3CFF-B3AE-636522690F8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45857" y="2193924"/>
            <a:ext cx="3978276" cy="397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8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round of names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0852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Academic Regulations I</a:t>
            </a: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6F5D6EC-F79D-7075-3FBF-5977E204B5F0}"/>
              </a:ext>
            </a:extLst>
          </p:cNvPr>
          <p:cNvGraphicFramePr>
            <a:graphicFrameLocks noGrp="1"/>
          </p:cNvGraphicFramePr>
          <p:nvPr>
            <p:ph idx="1"/>
            <p:extLst>
              <p:ext uri="{D42A27DB-BD31-4B8C-83A1-F6EECF244321}">
                <p14:modId xmlns:p14="http://schemas.microsoft.com/office/powerpoint/2010/main" val="1680145327"/>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7701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Regulations II</a:t>
            </a:r>
          </a:p>
        </p:txBody>
      </p:sp>
      <p:graphicFrame>
        <p:nvGraphicFramePr>
          <p:cNvPr id="5" name="Content Placeholder 2">
            <a:extLst>
              <a:ext uri="{FF2B5EF4-FFF2-40B4-BE49-F238E27FC236}">
                <a16:creationId xmlns:a16="http://schemas.microsoft.com/office/drawing/2014/main" id="{B087B53E-7BAC-468F-85C4-81E78B087F45}"/>
              </a:ext>
            </a:extLst>
          </p:cNvPr>
          <p:cNvGraphicFramePr>
            <a:graphicFrameLocks noGrp="1"/>
          </p:cNvGraphicFramePr>
          <p:nvPr>
            <p:ph idx="1"/>
            <p:extLst>
              <p:ext uri="{D42A27DB-BD31-4B8C-83A1-F6EECF244321}">
                <p14:modId xmlns:p14="http://schemas.microsoft.com/office/powerpoint/2010/main" val="1940477466"/>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23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grand picture</a:t>
            </a:r>
          </a:p>
        </p:txBody>
      </p:sp>
      <p:graphicFrame>
        <p:nvGraphicFramePr>
          <p:cNvPr id="9" name="Content Placeholder 4">
            <a:extLst>
              <a:ext uri="{FF2B5EF4-FFF2-40B4-BE49-F238E27FC236}">
                <a16:creationId xmlns:a16="http://schemas.microsoft.com/office/drawing/2014/main" id="{A611BB16-C94D-8B02-63B4-335A6FF4A6F1}"/>
              </a:ext>
            </a:extLst>
          </p:cNvPr>
          <p:cNvGraphicFramePr>
            <a:graphicFrameLocks noGrp="1"/>
          </p:cNvGraphicFramePr>
          <p:nvPr>
            <p:ph idx="1"/>
            <p:extLst>
              <p:ext uri="{D42A27DB-BD31-4B8C-83A1-F6EECF244321}">
                <p14:modId xmlns:p14="http://schemas.microsoft.com/office/powerpoint/2010/main" val="1861130383"/>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A302ACD-FB1D-D4B2-E918-EAC4E80CA271}"/>
              </a:ext>
            </a:extLst>
          </p:cNvPr>
          <p:cNvSpPr txBox="1"/>
          <p:nvPr/>
        </p:nvSpPr>
        <p:spPr>
          <a:xfrm>
            <a:off x="1259457" y="2760453"/>
            <a:ext cx="1287532" cy="369332"/>
          </a:xfrm>
          <a:prstGeom prst="rect">
            <a:avLst/>
          </a:prstGeom>
          <a:noFill/>
        </p:spPr>
        <p:txBody>
          <a:bodyPr wrap="none" rtlCol="0">
            <a:spAutoFit/>
          </a:bodyPr>
          <a:lstStyle/>
          <a:p>
            <a:r>
              <a:rPr lang="en-DK" dirty="0"/>
              <a:t>Methods 1</a:t>
            </a:r>
          </a:p>
        </p:txBody>
      </p:sp>
      <p:sp>
        <p:nvSpPr>
          <p:cNvPr id="3" name="TextBox 2">
            <a:extLst>
              <a:ext uri="{FF2B5EF4-FFF2-40B4-BE49-F238E27FC236}">
                <a16:creationId xmlns:a16="http://schemas.microsoft.com/office/drawing/2014/main" id="{B5A031A4-CABB-9E10-AB6E-9F687F9AF1A4}"/>
              </a:ext>
            </a:extLst>
          </p:cNvPr>
          <p:cNvSpPr txBox="1"/>
          <p:nvPr/>
        </p:nvSpPr>
        <p:spPr>
          <a:xfrm>
            <a:off x="3344174" y="2760453"/>
            <a:ext cx="1287532" cy="369332"/>
          </a:xfrm>
          <a:prstGeom prst="rect">
            <a:avLst/>
          </a:prstGeom>
          <a:noFill/>
        </p:spPr>
        <p:txBody>
          <a:bodyPr wrap="none" rtlCol="0">
            <a:spAutoFit/>
          </a:bodyPr>
          <a:lstStyle/>
          <a:p>
            <a:r>
              <a:rPr lang="en-DK" dirty="0"/>
              <a:t>Methods 2</a:t>
            </a:r>
          </a:p>
        </p:txBody>
      </p:sp>
      <p:sp>
        <p:nvSpPr>
          <p:cNvPr id="6" name="TextBox 5">
            <a:extLst>
              <a:ext uri="{FF2B5EF4-FFF2-40B4-BE49-F238E27FC236}">
                <a16:creationId xmlns:a16="http://schemas.microsoft.com/office/drawing/2014/main" id="{7F9F483C-4B31-F5A3-185E-015B4A0A48DF}"/>
              </a:ext>
            </a:extLst>
          </p:cNvPr>
          <p:cNvSpPr txBox="1"/>
          <p:nvPr/>
        </p:nvSpPr>
        <p:spPr>
          <a:xfrm>
            <a:off x="2968333" y="5279366"/>
            <a:ext cx="2039213" cy="584775"/>
          </a:xfrm>
          <a:prstGeom prst="rect">
            <a:avLst/>
          </a:prstGeom>
          <a:noFill/>
        </p:spPr>
        <p:txBody>
          <a:bodyPr wrap="none" rtlCol="0">
            <a:spAutoFit/>
          </a:bodyPr>
          <a:lstStyle/>
          <a:p>
            <a:pPr algn="ctr"/>
            <a:r>
              <a:rPr lang="en-US" sz="1600" dirty="0"/>
              <a:t>within a Bayesian</a:t>
            </a:r>
          </a:p>
          <a:p>
            <a:r>
              <a:rPr lang="en-US" sz="1600" dirty="0"/>
              <a:t>Framework, huzzah!</a:t>
            </a:r>
            <a:endParaRPr lang="en-GB" sz="1600" dirty="0"/>
          </a:p>
        </p:txBody>
      </p:sp>
      <p:sp>
        <p:nvSpPr>
          <p:cNvPr id="8" name="TextBox 7">
            <a:extLst>
              <a:ext uri="{FF2B5EF4-FFF2-40B4-BE49-F238E27FC236}">
                <a16:creationId xmlns:a16="http://schemas.microsoft.com/office/drawing/2014/main" id="{632957A5-2C10-FC5B-029F-59F87C2727B7}"/>
              </a:ext>
            </a:extLst>
          </p:cNvPr>
          <p:cNvSpPr txBox="1"/>
          <p:nvPr/>
        </p:nvSpPr>
        <p:spPr>
          <a:xfrm>
            <a:off x="5428891" y="2760453"/>
            <a:ext cx="1287532" cy="369332"/>
          </a:xfrm>
          <a:prstGeom prst="rect">
            <a:avLst/>
          </a:prstGeom>
          <a:noFill/>
        </p:spPr>
        <p:txBody>
          <a:bodyPr wrap="none" rtlCol="0">
            <a:spAutoFit/>
          </a:bodyPr>
          <a:lstStyle/>
          <a:p>
            <a:r>
              <a:rPr lang="en-DK" dirty="0"/>
              <a:t>Methods 3</a:t>
            </a:r>
          </a:p>
        </p:txBody>
      </p:sp>
      <p:sp>
        <p:nvSpPr>
          <p:cNvPr id="10" name="TextBox 9">
            <a:extLst>
              <a:ext uri="{FF2B5EF4-FFF2-40B4-BE49-F238E27FC236}">
                <a16:creationId xmlns:a16="http://schemas.microsoft.com/office/drawing/2014/main" id="{15C46C41-2759-D69E-D419-2DEAC3839269}"/>
              </a:ext>
            </a:extLst>
          </p:cNvPr>
          <p:cNvSpPr txBox="1"/>
          <p:nvPr/>
        </p:nvSpPr>
        <p:spPr>
          <a:xfrm>
            <a:off x="7513608" y="2760453"/>
            <a:ext cx="1287532" cy="369332"/>
          </a:xfrm>
          <a:prstGeom prst="rect">
            <a:avLst/>
          </a:prstGeom>
          <a:noFill/>
        </p:spPr>
        <p:txBody>
          <a:bodyPr wrap="none" rtlCol="0">
            <a:spAutoFit/>
          </a:bodyPr>
          <a:lstStyle/>
          <a:p>
            <a:r>
              <a:rPr lang="en-DK" dirty="0"/>
              <a:t>Methods 4</a:t>
            </a:r>
          </a:p>
        </p:txBody>
      </p:sp>
      <p:sp>
        <p:nvSpPr>
          <p:cNvPr id="11" name="TextBox 10">
            <a:extLst>
              <a:ext uri="{FF2B5EF4-FFF2-40B4-BE49-F238E27FC236}">
                <a16:creationId xmlns:a16="http://schemas.microsoft.com/office/drawing/2014/main" id="{DA5FE334-41A8-9D83-53F0-DF6B520A1DE1}"/>
              </a:ext>
            </a:extLst>
          </p:cNvPr>
          <p:cNvSpPr txBox="1"/>
          <p:nvPr/>
        </p:nvSpPr>
        <p:spPr>
          <a:xfrm>
            <a:off x="9589772" y="2483454"/>
            <a:ext cx="1291379" cy="923330"/>
          </a:xfrm>
          <a:prstGeom prst="rect">
            <a:avLst/>
          </a:prstGeom>
          <a:noFill/>
        </p:spPr>
        <p:txBody>
          <a:bodyPr wrap="none" rtlCol="0">
            <a:spAutoFit/>
          </a:bodyPr>
          <a:lstStyle/>
          <a:p>
            <a:r>
              <a:rPr lang="en-DK" dirty="0"/>
              <a:t>SocKult</a:t>
            </a:r>
          </a:p>
          <a:p>
            <a:r>
              <a:rPr lang="en-DK" dirty="0"/>
              <a:t>BSc Thesis</a:t>
            </a:r>
          </a:p>
          <a:p>
            <a:r>
              <a:rPr lang="en-DK" dirty="0"/>
              <a:t>The future</a:t>
            </a:r>
          </a:p>
        </p:txBody>
      </p:sp>
    </p:spTree>
    <p:extLst>
      <p:ext uri="{BB962C8B-B14F-4D97-AF65-F5344CB8AC3E}">
        <p14:creationId xmlns:p14="http://schemas.microsoft.com/office/powerpoint/2010/main" val="39942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2280" y="484632"/>
            <a:ext cx="6743844" cy="1609344"/>
          </a:xfrm>
        </p:spPr>
        <p:txBody>
          <a:bodyPr>
            <a:normAutofit/>
          </a:bodyPr>
          <a:lstStyle/>
          <a:p>
            <a:r>
              <a:rPr lang="en-US" sz="4800" dirty="0"/>
              <a:t>Back to Methods 3</a:t>
            </a:r>
          </a:p>
        </p:txBody>
      </p:sp>
      <p:sp>
        <p:nvSpPr>
          <p:cNvPr id="3" name="Content Placeholder 2"/>
          <p:cNvSpPr>
            <a:spLocks noGrp="1"/>
          </p:cNvSpPr>
          <p:nvPr>
            <p:ph idx="1"/>
          </p:nvPr>
        </p:nvSpPr>
        <p:spPr>
          <a:xfrm>
            <a:off x="382279" y="2121407"/>
            <a:ext cx="6743845" cy="4565473"/>
          </a:xfrm>
        </p:spPr>
        <p:txBody>
          <a:bodyPr>
            <a:normAutofit/>
          </a:bodyPr>
          <a:lstStyle/>
          <a:p>
            <a:r>
              <a:rPr lang="en-US" sz="1800" dirty="0"/>
              <a:t>I want to push your statistical/programming ability to new heights by:</a:t>
            </a:r>
          </a:p>
          <a:p>
            <a:endParaRPr lang="en-US" sz="1800" dirty="0"/>
          </a:p>
          <a:p>
            <a:pPr lvl="1"/>
            <a:r>
              <a:rPr lang="en-US" sz="1600" dirty="0"/>
              <a:t>Focusing on messy real-world examples (my research / consultancies): Sorry!</a:t>
            </a:r>
            <a:endParaRPr lang="en-US" sz="1800" dirty="0"/>
          </a:p>
          <a:p>
            <a:pPr lvl="1"/>
            <a:r>
              <a:rPr lang="en-US" sz="1600" dirty="0"/>
              <a:t>Simulating Simulating Simulating to understand the problem before fitting models to it</a:t>
            </a:r>
          </a:p>
          <a:p>
            <a:pPr lvl="1"/>
            <a:r>
              <a:rPr lang="en-US" sz="1600" dirty="0"/>
              <a:t>Bringing full on uncertainty (Bayes, multiple priors, confounds!)</a:t>
            </a:r>
            <a:endParaRPr lang="en-US" sz="1800" dirty="0"/>
          </a:p>
          <a:p>
            <a:r>
              <a:rPr lang="en-US" sz="1800" dirty="0"/>
              <a:t>Articulating statistical and machine learning modeling from the perspective of the question you are asking</a:t>
            </a:r>
          </a:p>
          <a:p>
            <a:endParaRPr lang="en-US" sz="1800" dirty="0"/>
          </a:p>
          <a:p>
            <a:r>
              <a:rPr lang="en-US" sz="1800" dirty="0"/>
              <a:t>Understanding machine learning as a workflow (and then you can fit in the slot all the fancy algos you want)</a:t>
            </a:r>
          </a:p>
          <a:p>
            <a:pPr lvl="1"/>
            <a:endParaRPr lang="en-US" dirty="0"/>
          </a:p>
          <a:p>
            <a:pPr lvl="1"/>
            <a:endParaRPr lang="en-US" dirty="0"/>
          </a:p>
          <a:p>
            <a:endParaRPr lang="en-US" sz="1800" dirty="0"/>
          </a:p>
        </p:txBody>
      </p:sp>
      <p:pic>
        <p:nvPicPr>
          <p:cNvPr id="7" name="Graphic 6" descr="Hot Air Balloon">
            <a:extLst>
              <a:ext uri="{FF2B5EF4-FFF2-40B4-BE49-F238E27FC236}">
                <a16:creationId xmlns:a16="http://schemas.microsoft.com/office/drawing/2014/main" id="{A5033214-6B85-3F95-9626-08048CAF4F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03460" y="1595727"/>
            <a:ext cx="3369177" cy="3369177"/>
          </a:xfrm>
          <a:prstGeom prst="rect">
            <a:avLst/>
          </a:prstGeom>
        </p:spPr>
      </p:pic>
      <p:grpSp>
        <p:nvGrpSpPr>
          <p:cNvPr id="12" name="Group 11">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7793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p:cNvSpPr>
            <a:spLocks noGrp="1"/>
          </p:cNvSpPr>
          <p:nvPr>
            <p:ph type="title"/>
          </p:nvPr>
        </p:nvSpPr>
        <p:spPr>
          <a:xfrm>
            <a:off x="643468" y="643466"/>
            <a:ext cx="3686312" cy="5528734"/>
          </a:xfrm>
        </p:spPr>
        <p:txBody>
          <a:bodyPr>
            <a:normAutofit/>
          </a:bodyPr>
          <a:lstStyle/>
          <a:p>
            <a:pPr algn="r"/>
            <a:r>
              <a:rPr lang="en-US" sz="4800" dirty="0">
                <a:solidFill>
                  <a:srgbClr val="FFFFFF"/>
                </a:solidFill>
              </a:rPr>
              <a:t>Therefore, </a:t>
            </a:r>
            <a:br>
              <a:rPr lang="en-US" sz="4800" dirty="0">
                <a:solidFill>
                  <a:srgbClr val="FFFFFF"/>
                </a:solidFill>
              </a:rPr>
            </a:br>
            <a:r>
              <a:rPr lang="en-US" sz="4800" dirty="0">
                <a:solidFill>
                  <a:srgbClr val="FFFFFF"/>
                </a:solidFill>
              </a:rPr>
              <a:t>The portfolio</a:t>
            </a:r>
          </a:p>
        </p:txBody>
      </p:sp>
      <p:sp>
        <p:nvSpPr>
          <p:cNvPr id="3" name="Content Placeholder 2"/>
          <p:cNvSpPr>
            <a:spLocks noGrp="1"/>
          </p:cNvSpPr>
          <p:nvPr>
            <p:ph idx="1"/>
          </p:nvPr>
        </p:nvSpPr>
        <p:spPr>
          <a:xfrm>
            <a:off x="5053780" y="599768"/>
            <a:ext cx="6074467" cy="5572432"/>
          </a:xfrm>
        </p:spPr>
        <p:txBody>
          <a:bodyPr anchor="ctr">
            <a:normAutofit/>
          </a:bodyPr>
          <a:lstStyle/>
          <a:p>
            <a:r>
              <a:rPr lang="en-US" sz="1500"/>
              <a:t>Not (just) a theoretical class: we tackle concrete projects, bump into a series of issues that they pose to your current level of expertise and figure out how to solve them. </a:t>
            </a:r>
          </a:p>
          <a:p>
            <a:endParaRPr lang="en-US" sz="1500"/>
          </a:p>
          <a:p>
            <a:r>
              <a:rPr lang="en-US" sz="1500"/>
              <a:t>Assignments</a:t>
            </a:r>
          </a:p>
          <a:p>
            <a:pPr lvl="1"/>
            <a:r>
              <a:rPr lang="en-US" sz="1500"/>
              <a:t>Ongoing assignments (class by class) to be solved in small groups</a:t>
            </a:r>
          </a:p>
          <a:p>
            <a:pPr lvl="1"/>
            <a:r>
              <a:rPr lang="en-US" sz="1500"/>
              <a:t>In-class supervision and collective feedback</a:t>
            </a:r>
          </a:p>
          <a:p>
            <a:pPr lvl="1"/>
            <a:r>
              <a:rPr lang="en-US" sz="1500"/>
              <a:t>Submit complete revised assignment (short report + code on </a:t>
            </a:r>
            <a:r>
              <a:rPr lang="en-US" sz="1500" err="1"/>
              <a:t>github</a:t>
            </a:r>
            <a:r>
              <a:rPr lang="en-US" sz="1500"/>
              <a:t>)</a:t>
            </a:r>
          </a:p>
          <a:p>
            <a:endParaRPr lang="en-US" sz="1500"/>
          </a:p>
          <a:p>
            <a:r>
              <a:rPr lang="en-US" sz="1500"/>
              <a:t>The projects:</a:t>
            </a:r>
          </a:p>
          <a:p>
            <a:pPr lvl="1"/>
            <a:r>
              <a:rPr lang="en-US" sz="1500"/>
              <a:t>Developing a tool to assess and predict language development in children</a:t>
            </a:r>
          </a:p>
          <a:p>
            <a:pPr lvl="1"/>
            <a:r>
              <a:rPr lang="en-US" sz="1500"/>
              <a:t>Critically collect and organize previous findings in a meta-analysis to figure out whether there are vocal markers of schizophrenia</a:t>
            </a:r>
          </a:p>
          <a:p>
            <a:pPr lvl="1"/>
            <a:r>
              <a:rPr lang="en-US" sz="1500"/>
              <a:t>Putting that to test by building and assessing an automated tool to “diagnose” schizophrenia from voice</a:t>
            </a:r>
          </a:p>
        </p:txBody>
      </p:sp>
      <p:sp>
        <p:nvSpPr>
          <p:cNvPr id="18"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4977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{FC928E8A-7792-5D43-AE8E-875A6B2E3467}tf10001070_mac</Template>
  <TotalTime>6589</TotalTime>
  <Words>1488</Words>
  <Application>Microsoft Macintosh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Rockwell</vt:lpstr>
      <vt:lpstr>Rockwell Condensed</vt:lpstr>
      <vt:lpstr>Rockwell Extra Bold</vt:lpstr>
      <vt:lpstr>Wingdings</vt:lpstr>
      <vt:lpstr>Wood Type</vt:lpstr>
      <vt:lpstr>Methods 3:  Multilevel modeling Machine Learning</vt:lpstr>
      <vt:lpstr>The plan for Today</vt:lpstr>
      <vt:lpstr>The teachers</vt:lpstr>
      <vt:lpstr>Quick round of names</vt:lpstr>
      <vt:lpstr>Academic Regulations I</vt:lpstr>
      <vt:lpstr>Academic Regulations II</vt:lpstr>
      <vt:lpstr>The grand picture</vt:lpstr>
      <vt:lpstr>Back to Methods 3</vt:lpstr>
      <vt:lpstr>Therefore,  The portfolio</vt:lpstr>
      <vt:lpstr>B-Exam</vt:lpstr>
      <vt:lpstr>The structure of a lecture</vt:lpstr>
      <vt:lpstr>The structure of a CLASS</vt:lpstr>
      <vt:lpstr>Questions?</vt:lpstr>
      <vt:lpstr>The course plan</vt:lpstr>
      <vt:lpstr>The proof is in the Pudding</vt:lpstr>
      <vt:lpstr>For Next Time</vt:lpstr>
      <vt:lpstr>Questions?</vt:lpstr>
      <vt:lpstr>Time for Stats!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Fusaroli</dc:creator>
  <cp:lastModifiedBy>Riccardo Fusaroli</cp:lastModifiedBy>
  <cp:revision>239</cp:revision>
  <dcterms:created xsi:type="dcterms:W3CDTF">2019-08-18T20:45:03Z</dcterms:created>
  <dcterms:modified xsi:type="dcterms:W3CDTF">2022-08-30T09:01:07Z</dcterms:modified>
</cp:coreProperties>
</file>