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50B3-36AD-67AE-4E80-C6AEAD21E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CC586-B0D2-AD91-7517-183633AB9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F5F1-8265-515E-51DD-1C232F3F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1122-36E1-4DB9-ACCE-4B26217D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3BD2-DB62-D747-F0C4-115A73EA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342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ABF-11E5-EF92-ED90-3E0434D6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15905-003A-04A8-3414-0596A7354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5748-74E4-3A76-9925-F4F2DE1A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C138-CC91-5B95-586E-2EBDF79E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778F-EC28-6C57-35E3-E8BB9E17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2169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E66B3-D310-5A4F-BE9C-85F43FFEC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85AEA-A720-117E-3F33-683FB08FB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B778-4597-99CB-0A23-D068F1F0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4DF80-A8A0-6F7C-8420-3C85DCE7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8F00-201F-F203-1F78-E950B5F6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79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03DF-EBFB-5871-D707-C21370D4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7DEE-5E13-9AE5-91D6-B777E718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6ECF-FB63-9EBE-5427-652A406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1EF6-3D74-3F1E-CBAF-29A4ED95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7C52-385A-5B06-1A50-0AC77983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9060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463C-45EB-53D1-A99C-3C49B16E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96F6-AEF7-3D5E-8E7D-FC8F41351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A015-FA58-0F54-F1CB-7057CE44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6DB56-EA43-88E9-A024-1942EE5F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6BD8C-1E4D-B9AD-FC2A-A2FB052D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89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87C7-6E8C-084F-DAFA-77FA927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C024-82C1-7CE5-C837-8C6720C48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71C7B-A6D8-FCF1-CD60-A66911D0C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12F7-698E-5AAA-08AF-B161EA02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36883-FCA2-5317-DD68-B9AF66E9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183CF-2B8B-6E18-3EFE-98E31A78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40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35C6-61AA-B467-B50A-86526E82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12A6-EC51-8DCB-E436-6E2B8BEE1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AFD72-E703-2194-F5B6-34D683DF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1AFD8-8753-344A-2F87-F094659EE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34216-D502-ACE8-1CB4-7C88F3E26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83EC2-A46F-565D-BDCD-EFABA1E7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04FF7-7DF7-31E8-AB67-6715AC92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B7EC1-AF85-F1EA-BDD7-DB16B420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045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5B11-BD5F-9662-68F8-00CEA691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491FA-21BA-C0A5-C64A-358312EE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32F18-69F5-FF75-DAB5-0EFB5BD7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C887A-508F-111E-D7C6-FDE34C11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06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88053-132C-9F0D-A08B-BE81F04B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53FBC-4CBF-8BCE-09D9-9C85A76C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E254-8CB0-1FBE-030A-DF9E93A9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316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919C-73DC-0514-0149-CA143692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B28-2F0E-D7BB-4194-B9B08A44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FE9DA-66A8-EE51-20DB-1F70ED20C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2F5FC-62AC-65B8-606B-1F8F4796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D0824-0181-24D8-1101-0205432D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F4DDC-DA7F-16A7-F2F8-8BC9A6E1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042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2BA0-1092-59AF-9802-ABA55EE1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F3A43-3C0B-C53C-79AF-DC7F57167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BE837-0C40-4702-112E-F21985EDA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C53A-6F75-9BC9-F9EF-46679415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B2850-FA87-A07E-077B-B93686A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0DF90-3E18-A697-9426-50DAA5E9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22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BDA8C-EBB4-1DBA-78BF-A4B73999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2567F-D88D-B300-4AD9-CDD35F76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FDEB-6C02-836B-93A8-042D7A1D1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5E3D5-3A69-4823-9C8C-1499930AADC4}" type="datetimeFigureOut">
              <a:rPr lang="en-DK" smtClean="0"/>
              <a:t>15/04/2024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461E-63DB-ACB1-6093-66FE756F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4D57-35FA-C74B-192E-47F392890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0D9C6-F039-4D56-BBC5-1867106D497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8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D121341-1483-3FB8-54FB-9C19D351FBE5}"/>
              </a:ext>
            </a:extLst>
          </p:cNvPr>
          <p:cNvSpPr/>
          <p:nvPr/>
        </p:nvSpPr>
        <p:spPr>
          <a:xfrm>
            <a:off x="1006867" y="3472665"/>
            <a:ext cx="7289515" cy="2450387"/>
          </a:xfrm>
          <a:prstGeom prst="rect">
            <a:avLst/>
          </a:prstGeom>
          <a:solidFill>
            <a:srgbClr val="5862E2">
              <a:alpha val="3137"/>
            </a:srgb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C9CC39-7997-C59A-AB95-C0F6765B5BFC}"/>
              </a:ext>
            </a:extLst>
          </p:cNvPr>
          <p:cNvSpPr/>
          <p:nvPr/>
        </p:nvSpPr>
        <p:spPr>
          <a:xfrm>
            <a:off x="4273709" y="6292137"/>
            <a:ext cx="1089524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String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3033EA-9B5A-B824-002D-F910406D4200}"/>
              </a:ext>
            </a:extLst>
          </p:cNvPr>
          <p:cNvSpPr/>
          <p:nvPr/>
        </p:nvSpPr>
        <p:spPr>
          <a:xfrm>
            <a:off x="1617965" y="5326223"/>
            <a:ext cx="1626958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1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55BF7E-CB70-86AC-CAB6-AF82AAB4CE7C}"/>
              </a:ext>
            </a:extLst>
          </p:cNvPr>
          <p:cNvSpPr/>
          <p:nvPr/>
        </p:nvSpPr>
        <p:spPr>
          <a:xfrm>
            <a:off x="1617964" y="4491519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1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6C2F4C-DECE-E6F8-4003-01A90ED91CE7}"/>
              </a:ext>
            </a:extLst>
          </p:cNvPr>
          <p:cNvSpPr/>
          <p:nvPr/>
        </p:nvSpPr>
        <p:spPr>
          <a:xfrm>
            <a:off x="4004991" y="4501793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N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48FFA3-CFE4-72B9-23FA-60CBDB4A772D}"/>
              </a:ext>
            </a:extLst>
          </p:cNvPr>
          <p:cNvSpPr/>
          <p:nvPr/>
        </p:nvSpPr>
        <p:spPr>
          <a:xfrm>
            <a:off x="4004992" y="5336497"/>
            <a:ext cx="1626958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N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696806-5713-2F05-A000-C77E3C6A2428}"/>
              </a:ext>
            </a:extLst>
          </p:cNvPr>
          <p:cNvSpPr/>
          <p:nvPr/>
        </p:nvSpPr>
        <p:spPr>
          <a:xfrm>
            <a:off x="6160852" y="4501793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END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9A8FF8-40EB-6841-5F55-73CFACB06CE1}"/>
              </a:ext>
            </a:extLst>
          </p:cNvPr>
          <p:cNvSpPr/>
          <p:nvPr/>
        </p:nvSpPr>
        <p:spPr>
          <a:xfrm>
            <a:off x="6160853" y="5336497"/>
            <a:ext cx="1626958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END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54CE8-2532-C648-57CC-99E94A9D2CC0}"/>
              </a:ext>
            </a:extLst>
          </p:cNvPr>
          <p:cNvSpPr txBox="1"/>
          <p:nvPr/>
        </p:nvSpPr>
        <p:spPr>
          <a:xfrm>
            <a:off x="3424716" y="4439917"/>
            <a:ext cx="2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45D82-6DF4-7201-3D9C-67C08760EF18}"/>
              </a:ext>
            </a:extLst>
          </p:cNvPr>
          <p:cNvSpPr txBox="1"/>
          <p:nvPr/>
        </p:nvSpPr>
        <p:spPr>
          <a:xfrm>
            <a:off x="3424716" y="5274621"/>
            <a:ext cx="2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3A71E6F-9445-8ED1-7094-FF2B784ED792}"/>
              </a:ext>
            </a:extLst>
          </p:cNvPr>
          <p:cNvSpPr/>
          <p:nvPr/>
        </p:nvSpPr>
        <p:spPr>
          <a:xfrm>
            <a:off x="1617964" y="3728577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1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DDA92A-476D-B148-5BB0-5B9FC6CFDA00}"/>
              </a:ext>
            </a:extLst>
          </p:cNvPr>
          <p:cNvSpPr/>
          <p:nvPr/>
        </p:nvSpPr>
        <p:spPr>
          <a:xfrm>
            <a:off x="4004991" y="3738851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N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FD4827-B2D1-DBC9-CE21-2817F8387F7C}"/>
              </a:ext>
            </a:extLst>
          </p:cNvPr>
          <p:cNvSpPr/>
          <p:nvPr/>
        </p:nvSpPr>
        <p:spPr>
          <a:xfrm>
            <a:off x="6160852" y="3738851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END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AE86A-3F59-8F7B-303B-2CAFE82848EB}"/>
              </a:ext>
            </a:extLst>
          </p:cNvPr>
          <p:cNvSpPr txBox="1"/>
          <p:nvPr/>
        </p:nvSpPr>
        <p:spPr>
          <a:xfrm>
            <a:off x="3424716" y="3621409"/>
            <a:ext cx="2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7B29C7-4FFE-1314-744B-49AAD3795E5E}"/>
              </a:ext>
            </a:extLst>
          </p:cNvPr>
          <p:cNvSpPr txBox="1"/>
          <p:nvPr/>
        </p:nvSpPr>
        <p:spPr>
          <a:xfrm>
            <a:off x="2258129" y="4099148"/>
            <a:ext cx="2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D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B2E74-F89C-F858-6FF5-4CC6F76A2AC4}"/>
              </a:ext>
            </a:extLst>
          </p:cNvPr>
          <p:cNvSpPr txBox="1"/>
          <p:nvPr/>
        </p:nvSpPr>
        <p:spPr>
          <a:xfrm>
            <a:off x="2258129" y="4944200"/>
            <a:ext cx="2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D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F5488B-D264-ED9E-6304-F9831099DD3C}"/>
              </a:ext>
            </a:extLst>
          </p:cNvPr>
          <p:cNvSpPr txBox="1"/>
          <p:nvPr/>
        </p:nvSpPr>
        <p:spPr>
          <a:xfrm>
            <a:off x="4675978" y="4139542"/>
            <a:ext cx="2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D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3DC28-92D4-2413-4F53-A0D0974ACB02}"/>
              </a:ext>
            </a:extLst>
          </p:cNvPr>
          <p:cNvSpPr txBox="1"/>
          <p:nvPr/>
        </p:nvSpPr>
        <p:spPr>
          <a:xfrm>
            <a:off x="4675978" y="4950431"/>
            <a:ext cx="2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D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2234F5-5BA3-5CF1-47A5-72D914E093CC}"/>
              </a:ext>
            </a:extLst>
          </p:cNvPr>
          <p:cNvSpPr txBox="1"/>
          <p:nvPr/>
        </p:nvSpPr>
        <p:spPr>
          <a:xfrm>
            <a:off x="6826705" y="4161652"/>
            <a:ext cx="2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D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0BB3DB-71BE-0F5F-ED84-1C0D75539095}"/>
              </a:ext>
            </a:extLst>
          </p:cNvPr>
          <p:cNvSpPr txBox="1"/>
          <p:nvPr/>
        </p:nvSpPr>
        <p:spPr>
          <a:xfrm>
            <a:off x="6798575" y="4944911"/>
            <a:ext cx="2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D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6C7727-D574-D81C-F3CD-24DD3E3D2942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431444" y="5667767"/>
            <a:ext cx="2387027" cy="624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5C381A-F006-79D2-5837-A664DB4FD7ED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4818471" y="5678041"/>
            <a:ext cx="0" cy="61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B1F179-02F6-D3A9-B574-E909CC68AE51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4818471" y="5678041"/>
            <a:ext cx="2155861" cy="61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8643B3-33FB-D24B-988C-3B9442DC60A7}"/>
              </a:ext>
            </a:extLst>
          </p:cNvPr>
          <p:cNvSpPr txBox="1"/>
          <p:nvPr/>
        </p:nvSpPr>
        <p:spPr>
          <a:xfrm>
            <a:off x="8476174" y="4689448"/>
            <a:ext cx="165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en-D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2E5BC-A700-6C50-FC7C-E9807DF46921}"/>
              </a:ext>
            </a:extLst>
          </p:cNvPr>
          <p:cNvSpPr/>
          <p:nvPr/>
        </p:nvSpPr>
        <p:spPr>
          <a:xfrm>
            <a:off x="1006867" y="904910"/>
            <a:ext cx="7289515" cy="2450387"/>
          </a:xfrm>
          <a:prstGeom prst="rect">
            <a:avLst/>
          </a:prstGeom>
          <a:solidFill>
            <a:srgbClr val="5862E2">
              <a:alpha val="3137"/>
            </a:srgb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CCF2275-F597-AEFF-08BA-25D90C8C93AB}"/>
              </a:ext>
            </a:extLst>
          </p:cNvPr>
          <p:cNvSpPr/>
          <p:nvPr/>
        </p:nvSpPr>
        <p:spPr>
          <a:xfrm>
            <a:off x="1617964" y="1105256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Trm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A4AE3E-08A6-949E-3A07-02697AA9BCC8}"/>
              </a:ext>
            </a:extLst>
          </p:cNvPr>
          <p:cNvSpPr/>
          <p:nvPr/>
        </p:nvSpPr>
        <p:spPr>
          <a:xfrm>
            <a:off x="4004991" y="1115530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Trm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26D8FAA-2FCE-E644-CAC4-AF7775C8392C}"/>
              </a:ext>
            </a:extLst>
          </p:cNvPr>
          <p:cNvSpPr/>
          <p:nvPr/>
        </p:nvSpPr>
        <p:spPr>
          <a:xfrm>
            <a:off x="6160852" y="1115530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Trm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555F5F-318F-B0B7-B347-5A153595AB9D}"/>
              </a:ext>
            </a:extLst>
          </p:cNvPr>
          <p:cNvSpPr txBox="1"/>
          <p:nvPr/>
        </p:nvSpPr>
        <p:spPr>
          <a:xfrm>
            <a:off x="3424716" y="1053654"/>
            <a:ext cx="2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5801A85-6698-7E7A-5C18-C4662C7A7703}"/>
              </a:ext>
            </a:extLst>
          </p:cNvPr>
          <p:cNvSpPr/>
          <p:nvPr/>
        </p:nvSpPr>
        <p:spPr>
          <a:xfrm>
            <a:off x="1617964" y="2419093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Trm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CCAA4DF-E1A2-41E2-6525-BF803F3313C7}"/>
              </a:ext>
            </a:extLst>
          </p:cNvPr>
          <p:cNvSpPr/>
          <p:nvPr/>
        </p:nvSpPr>
        <p:spPr>
          <a:xfrm>
            <a:off x="4004991" y="2429367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Trm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1838B3C-1044-E9AF-B13E-E4A877495F0F}"/>
              </a:ext>
            </a:extLst>
          </p:cNvPr>
          <p:cNvSpPr/>
          <p:nvPr/>
        </p:nvSpPr>
        <p:spPr>
          <a:xfrm>
            <a:off x="6160852" y="2429367"/>
            <a:ext cx="1626959" cy="341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Trm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5C084B-B7CE-2E26-A2A5-5177D9C9B9B2}"/>
              </a:ext>
            </a:extLst>
          </p:cNvPr>
          <p:cNvSpPr txBox="1"/>
          <p:nvPr/>
        </p:nvSpPr>
        <p:spPr>
          <a:xfrm>
            <a:off x="3424716" y="2367491"/>
            <a:ext cx="2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E13747-4942-43F4-F74D-247F9BEAE685}"/>
              </a:ext>
            </a:extLst>
          </p:cNvPr>
          <p:cNvSpPr txBox="1"/>
          <p:nvPr/>
        </p:nvSpPr>
        <p:spPr>
          <a:xfrm>
            <a:off x="7978736" y="1788631"/>
            <a:ext cx="279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Layer :</a:t>
            </a:r>
          </a:p>
          <a:p>
            <a:pPr algn="ctr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x 768 Attention Layers</a:t>
            </a:r>
            <a:endParaRPr lang="en-D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E443B2-2FA4-A969-E180-E3AA4BAD5BEF}"/>
              </a:ext>
            </a:extLst>
          </p:cNvPr>
          <p:cNvSpPr txBox="1"/>
          <p:nvPr/>
        </p:nvSpPr>
        <p:spPr>
          <a:xfrm>
            <a:off x="3083655" y="431997"/>
            <a:ext cx="3469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 of Bert</a:t>
            </a:r>
            <a:endParaRPr lang="en-D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3DCF68-5A38-965C-6901-1E6D3D8CD30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2431444" y="1457074"/>
            <a:ext cx="0" cy="96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7FE150-3E2C-2C23-E80A-6386FE2A55EA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2431444" y="1457074"/>
            <a:ext cx="2387027" cy="96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8F924D-ABCC-3520-D936-2E3DD32C4B54}"/>
              </a:ext>
            </a:extLst>
          </p:cNvPr>
          <p:cNvCxnSpPr>
            <a:cxnSpLocks/>
            <a:stCxn id="55" idx="0"/>
            <a:endCxn id="49" idx="2"/>
          </p:cNvCxnSpPr>
          <p:nvPr/>
        </p:nvCxnSpPr>
        <p:spPr>
          <a:xfrm flipV="1">
            <a:off x="2431444" y="1457074"/>
            <a:ext cx="4542888" cy="96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5522EB-AEF4-9A1E-D74A-59DE36D13FE4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431443" y="1457074"/>
            <a:ext cx="2387028" cy="97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62C308-B6B1-DCF7-CB26-885F23ED7AA4}"/>
              </a:ext>
            </a:extLst>
          </p:cNvPr>
          <p:cNvCxnSpPr>
            <a:cxnSpLocks/>
            <a:stCxn id="56" idx="0"/>
            <a:endCxn id="48" idx="2"/>
          </p:cNvCxnSpPr>
          <p:nvPr/>
        </p:nvCxnSpPr>
        <p:spPr>
          <a:xfrm flipV="1">
            <a:off x="4818471" y="1457074"/>
            <a:ext cx="0" cy="97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295F6CC-7B51-40A0-6FC7-6A8A8EF521DA}"/>
              </a:ext>
            </a:extLst>
          </p:cNvPr>
          <p:cNvCxnSpPr>
            <a:cxnSpLocks/>
            <a:stCxn id="56" idx="0"/>
            <a:endCxn id="49" idx="2"/>
          </p:cNvCxnSpPr>
          <p:nvPr/>
        </p:nvCxnSpPr>
        <p:spPr>
          <a:xfrm flipV="1">
            <a:off x="4818471" y="1457074"/>
            <a:ext cx="2155861" cy="97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510A76-1A48-5C84-0675-2CD6BDB2E95D}"/>
              </a:ext>
            </a:extLst>
          </p:cNvPr>
          <p:cNvCxnSpPr>
            <a:cxnSpLocks/>
            <a:stCxn id="57" idx="0"/>
            <a:endCxn id="48" idx="2"/>
          </p:cNvCxnSpPr>
          <p:nvPr/>
        </p:nvCxnSpPr>
        <p:spPr>
          <a:xfrm flipH="1" flipV="1">
            <a:off x="4818471" y="1457074"/>
            <a:ext cx="2155861" cy="97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9C1652-7992-4B69-DB56-CC69D3BC74E2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974332" y="1457074"/>
            <a:ext cx="0" cy="97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E70ACC5-6433-00E4-8459-EBBF21A67132}"/>
              </a:ext>
            </a:extLst>
          </p:cNvPr>
          <p:cNvCxnSpPr>
            <a:cxnSpLocks/>
            <a:stCxn id="57" idx="0"/>
            <a:endCxn id="47" idx="2"/>
          </p:cNvCxnSpPr>
          <p:nvPr/>
        </p:nvCxnSpPr>
        <p:spPr>
          <a:xfrm flipH="1" flipV="1">
            <a:off x="2431444" y="1446800"/>
            <a:ext cx="4542888" cy="982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3C82B0D-25BD-0AAE-5759-2BE0522854D2}"/>
              </a:ext>
            </a:extLst>
          </p:cNvPr>
          <p:cNvCxnSpPr>
            <a:cxnSpLocks/>
          </p:cNvCxnSpPr>
          <p:nvPr/>
        </p:nvCxnSpPr>
        <p:spPr>
          <a:xfrm flipV="1">
            <a:off x="2436421" y="2750363"/>
            <a:ext cx="0" cy="96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7A7994A-71FE-1AC3-70D5-ED418C487A8B}"/>
              </a:ext>
            </a:extLst>
          </p:cNvPr>
          <p:cNvCxnSpPr>
            <a:cxnSpLocks/>
          </p:cNvCxnSpPr>
          <p:nvPr/>
        </p:nvCxnSpPr>
        <p:spPr>
          <a:xfrm flipV="1">
            <a:off x="2436421" y="2750363"/>
            <a:ext cx="2387027" cy="96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C0E4668-52C8-611E-C11B-201C725CF22D}"/>
              </a:ext>
            </a:extLst>
          </p:cNvPr>
          <p:cNvCxnSpPr>
            <a:cxnSpLocks/>
          </p:cNvCxnSpPr>
          <p:nvPr/>
        </p:nvCxnSpPr>
        <p:spPr>
          <a:xfrm flipV="1">
            <a:off x="2436421" y="2750363"/>
            <a:ext cx="4542888" cy="96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22834-1FD7-CD9C-FD04-F11726C97476}"/>
              </a:ext>
            </a:extLst>
          </p:cNvPr>
          <p:cNvCxnSpPr>
            <a:cxnSpLocks/>
          </p:cNvCxnSpPr>
          <p:nvPr/>
        </p:nvCxnSpPr>
        <p:spPr>
          <a:xfrm flipH="1" flipV="1">
            <a:off x="2436420" y="2750363"/>
            <a:ext cx="2387028" cy="97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9976826-5E4C-015F-0A36-C8BCA1271AF6}"/>
              </a:ext>
            </a:extLst>
          </p:cNvPr>
          <p:cNvCxnSpPr>
            <a:cxnSpLocks/>
          </p:cNvCxnSpPr>
          <p:nvPr/>
        </p:nvCxnSpPr>
        <p:spPr>
          <a:xfrm flipV="1">
            <a:off x="4823448" y="2750363"/>
            <a:ext cx="0" cy="97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6DBF19B-7C62-8F42-1790-9D8AFA6CD1C3}"/>
              </a:ext>
            </a:extLst>
          </p:cNvPr>
          <p:cNvCxnSpPr>
            <a:cxnSpLocks/>
          </p:cNvCxnSpPr>
          <p:nvPr/>
        </p:nvCxnSpPr>
        <p:spPr>
          <a:xfrm flipV="1">
            <a:off x="4823448" y="2750363"/>
            <a:ext cx="2155861" cy="97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9B89B7D-CCC7-9573-6C6C-D8AA5B011474}"/>
              </a:ext>
            </a:extLst>
          </p:cNvPr>
          <p:cNvCxnSpPr>
            <a:cxnSpLocks/>
          </p:cNvCxnSpPr>
          <p:nvPr/>
        </p:nvCxnSpPr>
        <p:spPr>
          <a:xfrm flipH="1" flipV="1">
            <a:off x="4823448" y="2750363"/>
            <a:ext cx="2155861" cy="97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E290CFD-0954-8829-1FAC-1F417C9BFAC4}"/>
              </a:ext>
            </a:extLst>
          </p:cNvPr>
          <p:cNvCxnSpPr>
            <a:cxnSpLocks/>
          </p:cNvCxnSpPr>
          <p:nvPr/>
        </p:nvCxnSpPr>
        <p:spPr>
          <a:xfrm flipV="1">
            <a:off x="6979309" y="2750363"/>
            <a:ext cx="0" cy="97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B3FE5-D2BC-E75A-476A-0028A3A192FD}"/>
              </a:ext>
            </a:extLst>
          </p:cNvPr>
          <p:cNvCxnSpPr>
            <a:cxnSpLocks/>
          </p:cNvCxnSpPr>
          <p:nvPr/>
        </p:nvCxnSpPr>
        <p:spPr>
          <a:xfrm flipH="1" flipV="1">
            <a:off x="2436421" y="2740089"/>
            <a:ext cx="4542888" cy="982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0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DEB4C46-EACC-F9DA-98F8-9242195B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145" y="4736878"/>
            <a:ext cx="3289305" cy="200836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22452-1801-E28E-8986-44E44626F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936" y="4486885"/>
            <a:ext cx="3549300" cy="21677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F25EA-8A58-0EAB-9B0B-E899D240FCFA}"/>
              </a:ext>
            </a:extLst>
          </p:cNvPr>
          <p:cNvSpPr txBox="1"/>
          <p:nvPr/>
        </p:nvSpPr>
        <p:spPr>
          <a:xfrm>
            <a:off x="3945734" y="4257528"/>
            <a:ext cx="3469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Revenue Data:</a:t>
            </a:r>
            <a:endParaRPr lang="en-D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AB07C-B445-15A4-682D-22E6AD3AFD03}"/>
              </a:ext>
            </a:extLst>
          </p:cNvPr>
          <p:cNvSpPr txBox="1"/>
          <p:nvPr/>
        </p:nvSpPr>
        <p:spPr>
          <a:xfrm>
            <a:off x="-132244" y="4169711"/>
            <a:ext cx="404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of layer 11:</a:t>
            </a:r>
            <a:endParaRPr lang="en-D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E58736-E6CE-BCCC-6C66-66BC7EE85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334" y="4796323"/>
            <a:ext cx="3166139" cy="187659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1DBA23-B083-C3CB-2FD7-1E273AC7BA7C}"/>
              </a:ext>
            </a:extLst>
          </p:cNvPr>
          <p:cNvSpPr/>
          <p:nvPr/>
        </p:nvSpPr>
        <p:spPr>
          <a:xfrm>
            <a:off x="1078787" y="614546"/>
            <a:ext cx="6445195" cy="5614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 XGBoost regression models-</a:t>
            </a:r>
          </a:p>
          <a:p>
            <a:pPr algn="ctr"/>
            <a:r>
              <a:rPr lang="en-GB" dirty="0"/>
              <a:t>Conditional inclusion of </a:t>
            </a:r>
            <a:r>
              <a:rPr lang="en-GB" dirty="0" err="1"/>
              <a:t>ratingScore</a:t>
            </a:r>
            <a:r>
              <a:rPr lang="en-GB" dirty="0"/>
              <a:t> and PCA-dimensions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92001-C726-C026-987F-D079CD5B1500}"/>
              </a:ext>
            </a:extLst>
          </p:cNvPr>
          <p:cNvSpPr/>
          <p:nvPr/>
        </p:nvSpPr>
        <p:spPr>
          <a:xfrm>
            <a:off x="172551" y="4037999"/>
            <a:ext cx="3536433" cy="270723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DD774-B30B-8745-CF6E-FC27D3E6FD31}"/>
              </a:ext>
            </a:extLst>
          </p:cNvPr>
          <p:cNvSpPr/>
          <p:nvPr/>
        </p:nvSpPr>
        <p:spPr>
          <a:xfrm>
            <a:off x="7752129" y="4042881"/>
            <a:ext cx="3653419" cy="270724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BB0DA-D384-FBC8-8B1A-FD93E6D1D768}"/>
              </a:ext>
            </a:extLst>
          </p:cNvPr>
          <p:cNvSpPr/>
          <p:nvPr/>
        </p:nvSpPr>
        <p:spPr>
          <a:xfrm>
            <a:off x="3822569" y="4042881"/>
            <a:ext cx="3815976" cy="270723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5D0F9-1FFC-5C84-E2FB-70111F1531E1}"/>
              </a:ext>
            </a:extLst>
          </p:cNvPr>
          <p:cNvSpPr txBox="1"/>
          <p:nvPr/>
        </p:nvSpPr>
        <p:spPr>
          <a:xfrm>
            <a:off x="8529336" y="4341098"/>
            <a:ext cx="226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IMDb Data</a:t>
            </a:r>
            <a:endParaRPr lang="en-DK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32801E-C32C-66D3-F632-33BD03F61088}"/>
              </a:ext>
            </a:extLst>
          </p:cNvPr>
          <p:cNvSpPr/>
          <p:nvPr/>
        </p:nvSpPr>
        <p:spPr>
          <a:xfrm>
            <a:off x="4412053" y="2918317"/>
            <a:ext cx="2634608" cy="62085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Preprocessing – and data partitioning</a:t>
            </a:r>
            <a:endParaRPr lang="en-DK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DCC1C4-0FC0-F923-388D-38E98BC1B411}"/>
              </a:ext>
            </a:extLst>
          </p:cNvPr>
          <p:cNvSpPr/>
          <p:nvPr/>
        </p:nvSpPr>
        <p:spPr>
          <a:xfrm>
            <a:off x="609789" y="2921673"/>
            <a:ext cx="2634608" cy="62085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PCA-reduction to </a:t>
            </a:r>
            <a:br>
              <a:rPr lang="en-GB" dirty="0"/>
            </a:br>
            <a:r>
              <a:rPr lang="en-GB" dirty="0"/>
              <a:t>50 dimensions</a:t>
            </a:r>
            <a:endParaRPr lang="en-DK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4B6810-D9FE-C19D-E1D6-BB129CEF435C}"/>
              </a:ext>
            </a:extLst>
          </p:cNvPr>
          <p:cNvSpPr/>
          <p:nvPr/>
        </p:nvSpPr>
        <p:spPr>
          <a:xfrm>
            <a:off x="4412053" y="1905403"/>
            <a:ext cx="2634608" cy="62085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Training Data</a:t>
            </a:r>
            <a:endParaRPr lang="en-DK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C8EC07-B598-B80A-B12F-2E91D6414043}"/>
              </a:ext>
            </a:extLst>
          </p:cNvPr>
          <p:cNvSpPr/>
          <p:nvPr/>
        </p:nvSpPr>
        <p:spPr>
          <a:xfrm>
            <a:off x="8344115" y="584825"/>
            <a:ext cx="3394110" cy="62085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Testing Data – RMSE scoring</a:t>
            </a:r>
            <a:endParaRPr lang="en-DK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F3C40D-7C18-2E34-B986-351519B89C6A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H="1" flipV="1">
            <a:off x="5729357" y="3539168"/>
            <a:ext cx="1200" cy="50371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9A742B4-B704-8B36-28AB-05BF61D60F7E}"/>
              </a:ext>
            </a:extLst>
          </p:cNvPr>
          <p:cNvCxnSpPr>
            <a:cxnSpLocks/>
            <a:stCxn id="12" idx="0"/>
            <a:endCxn id="19" idx="3"/>
          </p:cNvCxnSpPr>
          <p:nvPr/>
        </p:nvCxnSpPr>
        <p:spPr>
          <a:xfrm rot="16200000" flipV="1">
            <a:off x="7905681" y="2369723"/>
            <a:ext cx="814138" cy="2532178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08E364-901F-7D08-7E75-89EFE0DFA1D6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927093" y="3542524"/>
            <a:ext cx="13675" cy="49547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11C8E6-FB38-3258-B97F-9C3257484EF2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3244397" y="3228743"/>
            <a:ext cx="1167656" cy="335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F79C8D-1C33-23D6-2EA5-102CC285FA13}"/>
              </a:ext>
            </a:extLst>
          </p:cNvPr>
          <p:cNvSpPr txBox="1"/>
          <p:nvPr/>
        </p:nvSpPr>
        <p:spPr>
          <a:xfrm>
            <a:off x="676810" y="2526254"/>
            <a:ext cx="256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Conditional inclusion: </a:t>
            </a:r>
            <a:endParaRPr lang="en-DK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FCE689-3F66-F3E7-2097-C92EA8EF507F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V="1">
            <a:off x="5729357" y="2526254"/>
            <a:ext cx="0" cy="39206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0B39064-DFB2-3436-EF34-B33619897B31}"/>
              </a:ext>
            </a:extLst>
          </p:cNvPr>
          <p:cNvCxnSpPr>
            <a:cxnSpLocks/>
          </p:cNvCxnSpPr>
          <p:nvPr/>
        </p:nvCxnSpPr>
        <p:spPr>
          <a:xfrm flipV="1">
            <a:off x="5739631" y="1205676"/>
            <a:ext cx="4286128" cy="1558071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F6C328-E112-7F78-3AA0-21C4F5EC65A4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7523982" y="895251"/>
            <a:ext cx="820133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ED2305E-3BE7-76B4-4F82-90D8E3C92019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rot="16200000" flipV="1">
            <a:off x="4650648" y="826694"/>
            <a:ext cx="729447" cy="142797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B1FBA1C-041D-5862-F89F-16651E93D40A}"/>
              </a:ext>
            </a:extLst>
          </p:cNvPr>
          <p:cNvSpPr txBox="1"/>
          <p:nvPr/>
        </p:nvSpPr>
        <p:spPr>
          <a:xfrm>
            <a:off x="3638612" y="191483"/>
            <a:ext cx="49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model construction</a:t>
            </a:r>
            <a:endParaRPr lang="en-D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8E5E9E-2D28-7F60-C7CF-0E3C915AABA3}"/>
              </a:ext>
            </a:extLst>
          </p:cNvPr>
          <p:cNvSpPr txBox="1"/>
          <p:nvPr/>
        </p:nvSpPr>
        <p:spPr>
          <a:xfrm>
            <a:off x="4557582" y="2552702"/>
            <a:ext cx="6161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80/20 split</a:t>
            </a:r>
            <a:endParaRPr lang="en-DK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5BEE6AC-ED62-2FC5-50C7-B96499E26F85}"/>
              </a:ext>
            </a:extLst>
          </p:cNvPr>
          <p:cNvSpPr/>
          <p:nvPr/>
        </p:nvSpPr>
        <p:spPr>
          <a:xfrm>
            <a:off x="5141307" y="1268071"/>
            <a:ext cx="3171443" cy="5452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Parameter optimisation through cross-validation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4724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4E0A6-CFE5-B944-46AD-F9153680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53" y="5541452"/>
            <a:ext cx="10643169" cy="784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GB" dirty="0"/>
              <a:t>Baseline ‘predict the mean model ’ RMSE: 44,290,000</a:t>
            </a:r>
            <a:endParaRPr lang="en-DK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4C2503E-CA89-B3D4-3EEC-8E24AE14A2A9}"/>
              </a:ext>
            </a:extLst>
          </p:cNvPr>
          <p:cNvSpPr txBox="1">
            <a:spLocks/>
          </p:cNvSpPr>
          <p:nvPr/>
        </p:nvSpPr>
        <p:spPr>
          <a:xfrm>
            <a:off x="458053" y="3025134"/>
            <a:ext cx="10643169" cy="784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IMDb + Timeseries RMSE: 13,651,000</a:t>
            </a:r>
            <a:endParaRPr lang="en-DK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FAC1F0-FEDB-2DC4-8FBC-4D805C8030AD}"/>
              </a:ext>
            </a:extLst>
          </p:cNvPr>
          <p:cNvSpPr txBox="1">
            <a:spLocks/>
          </p:cNvSpPr>
          <p:nvPr/>
        </p:nvSpPr>
        <p:spPr>
          <a:xfrm>
            <a:off x="458053" y="3853060"/>
            <a:ext cx="10643169" cy="784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IMDb + Timeseries RMSE, no rating-score : 13,707,000</a:t>
            </a:r>
            <a:endParaRPr lang="en-DK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BBD2365-E16D-13A3-B203-84AC0FC4F346}"/>
              </a:ext>
            </a:extLst>
          </p:cNvPr>
          <p:cNvSpPr txBox="1">
            <a:spLocks/>
          </p:cNvSpPr>
          <p:nvPr/>
        </p:nvSpPr>
        <p:spPr>
          <a:xfrm>
            <a:off x="458054" y="2180938"/>
            <a:ext cx="10643168" cy="784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IMDb + Timeseries + PCA RMSE: 10,541,000</a:t>
            </a:r>
            <a:endParaRPr lang="en-DK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788304D-D94C-69D8-1AD7-F5224C6ADAD3}"/>
              </a:ext>
            </a:extLst>
          </p:cNvPr>
          <p:cNvSpPr txBox="1">
            <a:spLocks/>
          </p:cNvSpPr>
          <p:nvPr/>
        </p:nvSpPr>
        <p:spPr>
          <a:xfrm>
            <a:off x="458054" y="4697256"/>
            <a:ext cx="10643168" cy="784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IMDb + Timeseries + PCA RMSE, no rating-score: 14,242,000</a:t>
            </a:r>
            <a:endParaRPr lang="en-DK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61E88FE-A789-85FE-6458-BC21DFC226E0}"/>
              </a:ext>
            </a:extLst>
          </p:cNvPr>
          <p:cNvSpPr txBox="1">
            <a:spLocks/>
          </p:cNvSpPr>
          <p:nvPr/>
        </p:nvSpPr>
        <p:spPr>
          <a:xfrm>
            <a:off x="458054" y="1376733"/>
            <a:ext cx="10643168" cy="74402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Model Ranking:</a:t>
            </a:r>
            <a:endParaRPr lang="en-DK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05F17-CF7C-B4D6-9075-CD38C965186A}"/>
              </a:ext>
            </a:extLst>
          </p:cNvPr>
          <p:cNvSpPr txBox="1"/>
          <p:nvPr/>
        </p:nvSpPr>
        <p:spPr>
          <a:xfrm>
            <a:off x="580281" y="2371265"/>
            <a:ext cx="1020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FA02C5-D988-D784-A7AC-325786B4FF57}"/>
              </a:ext>
            </a:extLst>
          </p:cNvPr>
          <p:cNvSpPr txBox="1"/>
          <p:nvPr/>
        </p:nvSpPr>
        <p:spPr>
          <a:xfrm>
            <a:off x="580281" y="3216504"/>
            <a:ext cx="1020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8CD06-622D-8E36-7C00-FA9556720795}"/>
              </a:ext>
            </a:extLst>
          </p:cNvPr>
          <p:cNvSpPr txBox="1"/>
          <p:nvPr/>
        </p:nvSpPr>
        <p:spPr>
          <a:xfrm>
            <a:off x="580281" y="4005069"/>
            <a:ext cx="1020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59E39-646E-9E4F-D15B-A1AFFE89CA96}"/>
              </a:ext>
            </a:extLst>
          </p:cNvPr>
          <p:cNvSpPr txBox="1"/>
          <p:nvPr/>
        </p:nvSpPr>
        <p:spPr>
          <a:xfrm>
            <a:off x="614528" y="4817151"/>
            <a:ext cx="1020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A92C54-4154-BBC0-24A1-03A5F73FDCD0}"/>
              </a:ext>
            </a:extLst>
          </p:cNvPr>
          <p:cNvSpPr txBox="1"/>
          <p:nvPr/>
        </p:nvSpPr>
        <p:spPr>
          <a:xfrm>
            <a:off x="614528" y="5702624"/>
            <a:ext cx="1020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58166C-BF28-3158-71A4-1BDF302195ED}"/>
              </a:ext>
            </a:extLst>
          </p:cNvPr>
          <p:cNvSpPr/>
          <p:nvPr/>
        </p:nvSpPr>
        <p:spPr>
          <a:xfrm>
            <a:off x="745457" y="128889"/>
            <a:ext cx="4561145" cy="323589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186A1-4709-7399-390D-C5658A25C86A}"/>
              </a:ext>
            </a:extLst>
          </p:cNvPr>
          <p:cNvSpPr/>
          <p:nvPr/>
        </p:nvSpPr>
        <p:spPr>
          <a:xfrm>
            <a:off x="747620" y="3364787"/>
            <a:ext cx="4561145" cy="323589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3C0BB-C5C8-8968-FECA-93EEEA401DE1}"/>
              </a:ext>
            </a:extLst>
          </p:cNvPr>
          <p:cNvSpPr/>
          <p:nvPr/>
        </p:nvSpPr>
        <p:spPr>
          <a:xfrm>
            <a:off x="5306602" y="128889"/>
            <a:ext cx="4561145" cy="323589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8B104-2AA2-ADE9-D0D6-8FB8C2ABF5F1}"/>
              </a:ext>
            </a:extLst>
          </p:cNvPr>
          <p:cNvSpPr/>
          <p:nvPr/>
        </p:nvSpPr>
        <p:spPr>
          <a:xfrm>
            <a:off x="5308765" y="3364787"/>
            <a:ext cx="4561145" cy="323589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B9EDC-9CE5-D7B3-3E8D-0A34FF21CFBB}"/>
              </a:ext>
            </a:extLst>
          </p:cNvPr>
          <p:cNvSpPr txBox="1"/>
          <p:nvPr/>
        </p:nvSpPr>
        <p:spPr>
          <a:xfrm>
            <a:off x="1609190" y="3578244"/>
            <a:ext cx="29422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IMDb + Timeseries + PCA </a:t>
            </a:r>
            <a:endParaRPr lang="en-DK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CF6EF-3972-66B4-7323-F390C8E8B1DE}"/>
              </a:ext>
            </a:extLst>
          </p:cNvPr>
          <p:cNvSpPr txBox="1"/>
          <p:nvPr/>
        </p:nvSpPr>
        <p:spPr>
          <a:xfrm>
            <a:off x="1609190" y="206608"/>
            <a:ext cx="29422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IMDb + Timeseries</a:t>
            </a:r>
            <a:endParaRPr lang="en-DK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E4E52-1FB0-4E00-3611-63D1BD9F7B2B}"/>
              </a:ext>
            </a:extLst>
          </p:cNvPr>
          <p:cNvSpPr txBox="1"/>
          <p:nvPr/>
        </p:nvSpPr>
        <p:spPr>
          <a:xfrm>
            <a:off x="5413022" y="3578244"/>
            <a:ext cx="4352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IMDb + Timeseries + PCA, no rating-score</a:t>
            </a:r>
            <a:endParaRPr lang="en-DK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70212-D9A4-B77D-8EEF-6CE24BAD858C}"/>
              </a:ext>
            </a:extLst>
          </p:cNvPr>
          <p:cNvSpPr txBox="1"/>
          <p:nvPr/>
        </p:nvSpPr>
        <p:spPr>
          <a:xfrm>
            <a:off x="5413022" y="206608"/>
            <a:ext cx="4352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IMDb + Timeseries, no rating-score</a:t>
            </a:r>
            <a:endParaRPr lang="en-DK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9AB473-0C34-DE5A-B3D8-2E581884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97" y="4042968"/>
            <a:ext cx="4096848" cy="24230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F945BE-A65A-D08E-2530-C32F84540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392" y="743428"/>
            <a:ext cx="4072484" cy="24230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C787EE-004C-28A6-7D11-15C4F63BD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1593" y="4042968"/>
            <a:ext cx="4051162" cy="24230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187EA2-B1BD-CCE5-A968-EDAAEF9BF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537" y="735285"/>
            <a:ext cx="4114667" cy="24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Laurits Wieslander Lyngbæk</dc:creator>
  <cp:lastModifiedBy>Laurits Wieslander Lyngbæk</cp:lastModifiedBy>
  <cp:revision>1</cp:revision>
  <dcterms:created xsi:type="dcterms:W3CDTF">2024-04-14T23:45:39Z</dcterms:created>
  <dcterms:modified xsi:type="dcterms:W3CDTF">2024-04-15T03:28:36Z</dcterms:modified>
</cp:coreProperties>
</file>