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751" autoAdjust="0"/>
  </p:normalViewPr>
  <p:slideViewPr>
    <p:cSldViewPr snapToGrid="0">
      <p:cViewPr varScale="1">
        <p:scale>
          <a:sx n="74" d="100"/>
          <a:sy n="74" d="100"/>
        </p:scale>
        <p:origin x="18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2B90-D582-4327-8D83-69CF2888E6A9}" type="datetimeFigureOut">
              <a:rPr lang="pt-BR" smtClean="0"/>
              <a:t>04/09/2017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34E83-26CE-4489-8426-8A0E3D6A6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smtClean="0">
                <a:solidFill>
                  <a:prstClr val="black"/>
                </a:solidFill>
              </a:rPr>
              <a:pPr/>
              <a:t>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3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fld id="{493F976A-B90D-4513-B53E-6498E3515CC8}" type="datetime8">
              <a:rPr lang="pt-BR" smtClean="0"/>
              <a:pPr/>
              <a:t>04/09/2017 00:49</a:t>
            </a:fld>
            <a:endParaRPr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BDDC3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>
                <a:solidFill>
                  <a:srgbClr val="EBDDC3"/>
                </a:solidFill>
              </a:rPr>
              <a:pPr/>
              <a:t>‹nº›</a:t>
            </a:fld>
            <a:endParaRPr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2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24EF-A302-4089-8F4F-F700B5DB0B6C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sz="1200" smtClean="0">
                <a:solidFill>
                  <a:srgbClr val="775F55"/>
                </a:solidFill>
              </a:rPr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9130823-A8CF-4CD7-BDC3-4441D5509236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sz="1200" smtClean="0">
                <a:solidFill>
                  <a:srgbClr val="775F55"/>
                </a:solidFill>
              </a:rPr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54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BB72-9620-47E1-A6C4-67E63B81AA26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4012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8D1A-BBDE-47CE-9329-2418A3789664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pt-BR" sz="2400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2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DA0EFB-6CE1-4C9F-B718-05C99E79DBE2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D93096-5B34-4342-9326-69289CEAE4C2}" type="slidenum">
              <a:rPr/>
              <a:pPr/>
              <a:t>‹nº›</a:t>
            </a:fld>
            <a:endParaRPr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2E5BA6-5324-4393-980F-0B251FAE6576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D93096-5B34-4342-9326-69289CEAE4C2}" type="slidenum">
              <a:rPr/>
              <a:pPr/>
              <a:t>‹nº›</a:t>
            </a:fld>
            <a:endParaRPr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2238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D37-64C4-4EAB-BFFF-5B441C0AD7AE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3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018-5AAB-4327-8E2F-7C91C85E5FC1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>
                <a:solidFill>
                  <a:srgbClr val="775F55"/>
                </a:solidFill>
              </a:rPr>
              <a:pPr/>
              <a:t>‹nº›</a:t>
            </a:fld>
            <a:endParaRPr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9CBE-172B-4373-9944-6E52ED3DE966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0374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861E6377-8675-4BF6-9B1B-CC5A7278280A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pt-BR" sz="2800"/>
            </a:lvl1pPr>
          </a:lstStyle>
          <a:p>
            <a:fld id="{1AD93096-5B34-4342-9326-69289CEAE4C2}" type="slidenum">
              <a:rPr/>
              <a:pPr/>
              <a:t>‹nº›</a:t>
            </a:fld>
            <a:endParaRPr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>
              <a:solidFill>
                <a:srgbClr val="775F55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520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F4FCA812-5BE4-4995-A954-04B9836CC873}" type="datetime8">
              <a:rPr lang="pt-BR" smtClean="0">
                <a:solidFill>
                  <a:srgbClr val="775F55"/>
                </a:solidFill>
              </a:rPr>
              <a:pPr/>
              <a:t>04/09/2017 00:49</a:t>
            </a:fld>
            <a:endParaRPr>
              <a:solidFill>
                <a:srgbClr val="775F55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sz="1200" smtClean="0">
                <a:solidFill>
                  <a:srgbClr val="775F55"/>
                </a:solidFill>
              </a:rPr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53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-74612" y="2248619"/>
            <a:ext cx="9142412" cy="16968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Mobile Hub: Um gateway para IOT com </a:t>
            </a:r>
            <a:r>
              <a:rPr lang="en-US" sz="4000" dirty="0" err="1"/>
              <a:t>capacidades</a:t>
            </a:r>
            <a:r>
              <a:rPr lang="en-US" sz="4000" dirty="0"/>
              <a:t> de </a:t>
            </a:r>
            <a:r>
              <a:rPr lang="en-US" sz="4000" dirty="0" err="1"/>
              <a:t>processamento</a:t>
            </a:r>
            <a:br>
              <a:rPr lang="pt-BR" sz="4000" dirty="0"/>
            </a:br>
            <a:endParaRPr lang="pt-BR" sz="3100" dirty="0"/>
          </a:p>
        </p:txBody>
      </p:sp>
      <p:sp>
        <p:nvSpPr>
          <p:cNvPr id="4" name="Título 5"/>
          <p:cNvSpPr txBox="1">
            <a:spLocks/>
          </p:cNvSpPr>
          <p:nvPr/>
        </p:nvSpPr>
        <p:spPr>
          <a:xfrm>
            <a:off x="2" y="-1989"/>
            <a:ext cx="9142413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prstClr val="white"/>
                </a:solidFill>
                <a:cs typeface="Arial" charset="0"/>
              </a:rPr>
              <a:t>PONTIFÍCIA UNIVERSIDADE CATÓLICA DO RIO DE JANEIRO</a:t>
            </a:r>
          </a:p>
          <a:p>
            <a:pPr algn="ctr">
              <a:defRPr/>
            </a:pPr>
            <a:r>
              <a:rPr lang="pt-BR" sz="2000" b="1" dirty="0">
                <a:solidFill>
                  <a:prstClr val="white"/>
                </a:solidFill>
                <a:cs typeface="Arial" charset="0"/>
              </a:rPr>
              <a:t>DEPARTAMENTO DE INFORMÁTICA</a:t>
            </a: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sz="2800" dirty="0"/>
          </a:p>
          <a:p>
            <a:r>
              <a:rPr lang="pt-BR" sz="9600" dirty="0"/>
              <a:t>Autores: Luis </a:t>
            </a:r>
            <a:r>
              <a:rPr lang="pt-BR" sz="9600" dirty="0" err="1"/>
              <a:t>Talavera</a:t>
            </a:r>
            <a:r>
              <a:rPr lang="pt-BR" sz="9600" dirty="0"/>
              <a:t> </a:t>
            </a:r>
            <a:r>
              <a:rPr lang="pt-BR" sz="9600" dirty="0" err="1"/>
              <a:t>Ríos</a:t>
            </a:r>
            <a:r>
              <a:rPr lang="pt-BR" sz="9600" dirty="0"/>
              <a:t>, </a:t>
            </a:r>
            <a:r>
              <a:rPr lang="pt-BR" sz="9600" dirty="0" err="1"/>
              <a:t>Markus</a:t>
            </a:r>
            <a:r>
              <a:rPr lang="pt-BR" sz="9600" dirty="0"/>
              <a:t> </a:t>
            </a:r>
            <a:r>
              <a:rPr lang="pt-BR" sz="9600" dirty="0" err="1"/>
              <a:t>Endler</a:t>
            </a:r>
            <a:endParaRPr lang="pt-BR" sz="9600" dirty="0"/>
          </a:p>
          <a:p>
            <a:r>
              <a:rPr lang="pt-BR" sz="9600" dirty="0"/>
              <a:t>Apresentador: Felipe Carvalho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92" y="4387631"/>
            <a:ext cx="2109354" cy="958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3" y="376470"/>
            <a:ext cx="586462" cy="713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3087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 Hub: MEPA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i="1" dirty="0"/>
              <a:t>Mobile </a:t>
            </a:r>
            <a:r>
              <a:rPr lang="pt-BR" i="1" dirty="0" err="1"/>
              <a:t>Event</a:t>
            </a:r>
            <a:r>
              <a:rPr lang="pt-BR" i="1" dirty="0"/>
              <a:t> </a:t>
            </a:r>
            <a:r>
              <a:rPr lang="pt-BR" i="1" dirty="0" err="1"/>
              <a:t>Processing</a:t>
            </a:r>
            <a:r>
              <a:rPr lang="pt-BR" i="1" dirty="0"/>
              <a:t> Agent.</a:t>
            </a:r>
          </a:p>
          <a:p>
            <a:endParaRPr lang="pt-BR" i="1" dirty="0"/>
          </a:p>
          <a:p>
            <a:r>
              <a:rPr lang="pt-BR" dirty="0"/>
              <a:t>Funcionalidades:</a:t>
            </a:r>
          </a:p>
          <a:p>
            <a:pPr lvl="1"/>
            <a:r>
              <a:rPr lang="pt-BR" dirty="0"/>
              <a:t>Processar fluxos de dados de sensores usando CEP </a:t>
            </a:r>
            <a:r>
              <a:rPr lang="pt-BR" i="1" dirty="0"/>
              <a:t>(</a:t>
            </a:r>
            <a:r>
              <a:rPr lang="pt-BR" i="1" dirty="0" err="1"/>
              <a:t>Complex</a:t>
            </a:r>
            <a:r>
              <a:rPr lang="pt-BR" i="1" dirty="0"/>
              <a:t> </a:t>
            </a:r>
            <a:r>
              <a:rPr lang="pt-BR" i="1" dirty="0" err="1"/>
              <a:t>Event</a:t>
            </a:r>
            <a:r>
              <a:rPr lang="pt-BR" i="1" dirty="0"/>
              <a:t> </a:t>
            </a:r>
            <a:r>
              <a:rPr lang="pt-BR" i="1" dirty="0" err="1"/>
              <a:t>Processing</a:t>
            </a:r>
            <a:r>
              <a:rPr lang="pt-BR" dirty="0"/>
              <a:t>)</a:t>
            </a:r>
            <a:r>
              <a:rPr lang="pt-BR" i="1" dirty="0"/>
              <a:t>;</a:t>
            </a:r>
          </a:p>
          <a:p>
            <a:pPr lvl="1"/>
            <a:r>
              <a:rPr lang="pt-BR" dirty="0"/>
              <a:t>O CEP implementa regras sobre um fluxo de dados;</a:t>
            </a:r>
          </a:p>
          <a:p>
            <a:pPr lvl="1"/>
            <a:r>
              <a:rPr lang="pt-BR" dirty="0"/>
              <a:t>As regras CEP podem ser implantadas/removidas dinamicamente;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9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Mensagens: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Localização: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500" dirty="0"/>
              <a:t>{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tag</a:t>
            </a:r>
            <a:r>
              <a:rPr lang="pt-BR" sz="1500" dirty="0"/>
              <a:t> ": " </a:t>
            </a:r>
            <a:r>
              <a:rPr lang="pt-BR" sz="1500" dirty="0" err="1"/>
              <a:t>LocationData</a:t>
            </a:r>
            <a:r>
              <a:rPr lang="pt-BR" sz="1500" dirty="0"/>
              <a:t> ",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uuid</a:t>
            </a:r>
            <a:r>
              <a:rPr lang="pt-BR" sz="1500" dirty="0"/>
              <a:t> ": " b06de58d -6 a20 -44 f9 -8 cd4 -83 f074c2edd6 ",</a:t>
            </a:r>
          </a:p>
          <a:p>
            <a:pPr marL="0" indent="0">
              <a:buNone/>
            </a:pPr>
            <a:r>
              <a:rPr lang="pt-BR" sz="1500" dirty="0"/>
              <a:t>	" latitude ": -22.98137128 ,</a:t>
            </a:r>
          </a:p>
          <a:p>
            <a:pPr marL="0" indent="0">
              <a:buNone/>
            </a:pPr>
            <a:r>
              <a:rPr lang="pt-BR" sz="1500" dirty="0"/>
              <a:t>	" longitude ": -43.23421961 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battery</a:t>
            </a:r>
            <a:r>
              <a:rPr lang="pt-BR" sz="1500" dirty="0"/>
              <a:t> ": 50,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charging</a:t>
            </a:r>
            <a:r>
              <a:rPr lang="pt-BR" sz="1500" dirty="0"/>
              <a:t> ": false,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timestamp</a:t>
            </a:r>
            <a:r>
              <a:rPr lang="pt-BR" sz="1500" dirty="0"/>
              <a:t> ": 1442169467</a:t>
            </a:r>
          </a:p>
          <a:p>
            <a:pPr marL="0" indent="0">
              <a:buNone/>
            </a:pPr>
            <a:r>
              <a:rPr lang="pt-B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Mensagens: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Informações de sensores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600" dirty="0"/>
              <a:t>{</a:t>
            </a:r>
          </a:p>
          <a:p>
            <a:pPr marL="0" indent="0">
              <a:buNone/>
            </a:pPr>
            <a:r>
              <a:rPr lang="pt-BR" sz="1600" dirty="0"/>
              <a:t>	" </a:t>
            </a:r>
            <a:r>
              <a:rPr lang="pt-BR" sz="1600" dirty="0" err="1"/>
              <a:t>tag</a:t>
            </a:r>
            <a:r>
              <a:rPr lang="pt-BR" sz="1600" dirty="0"/>
              <a:t> ": " </a:t>
            </a:r>
            <a:r>
              <a:rPr lang="pt-BR" sz="1600" dirty="0" err="1"/>
              <a:t>SensorData</a:t>
            </a:r>
            <a:r>
              <a:rPr lang="pt-BR" sz="1600" dirty="0"/>
              <a:t> ", *</a:t>
            </a:r>
          </a:p>
          <a:p>
            <a:pPr marL="0" indent="0">
              <a:buNone/>
            </a:pPr>
            <a:r>
              <a:rPr lang="pt-BR" sz="1600" dirty="0"/>
              <a:t>	" </a:t>
            </a:r>
            <a:r>
              <a:rPr lang="pt-BR" sz="1600" dirty="0" err="1"/>
              <a:t>uuid</a:t>
            </a:r>
            <a:r>
              <a:rPr lang="pt-BR" sz="1600" dirty="0"/>
              <a:t> ": " b06de58d -6 a20 -44 f9 -8 cd4 -83 f074c2edd6 ", *</a:t>
            </a:r>
          </a:p>
          <a:p>
            <a:pPr marL="0" indent="0">
              <a:buNone/>
            </a:pPr>
            <a:r>
              <a:rPr lang="pt-BR" sz="1600" dirty="0"/>
              <a:t>	" </a:t>
            </a:r>
            <a:r>
              <a:rPr lang="pt-BR" sz="1600" dirty="0" err="1"/>
              <a:t>source</a:t>
            </a:r>
            <a:r>
              <a:rPr lang="pt-BR" sz="1600" dirty="0"/>
              <a:t> ": " 00000000 -0000 -0000 -0001 - bc6a29aecef5 ", *</a:t>
            </a:r>
          </a:p>
          <a:p>
            <a:pPr marL="0" indent="0">
              <a:buNone/>
            </a:pPr>
            <a:r>
              <a:rPr lang="en-US" sz="1600" dirty="0"/>
              <a:t>	" action ": " found | connected | disconnected | read ", *</a:t>
            </a:r>
          </a:p>
          <a:p>
            <a:pPr marL="0" indent="0">
              <a:buNone/>
            </a:pPr>
            <a:r>
              <a:rPr lang="pt-BR" sz="1600" dirty="0"/>
              <a:t>	" </a:t>
            </a:r>
            <a:r>
              <a:rPr lang="pt-BR" sz="1600" dirty="0" err="1"/>
              <a:t>signal</a:t>
            </a:r>
            <a:r>
              <a:rPr lang="pt-BR" sz="1600" dirty="0"/>
              <a:t> ": -48,</a:t>
            </a:r>
          </a:p>
          <a:p>
            <a:pPr marL="0" indent="0">
              <a:buNone/>
            </a:pPr>
            <a:r>
              <a:rPr lang="pt-BR" sz="1600" dirty="0"/>
              <a:t>	" </a:t>
            </a:r>
            <a:r>
              <a:rPr lang="pt-BR" sz="1600" dirty="0" err="1"/>
              <a:t>sensor_name</a:t>
            </a:r>
            <a:r>
              <a:rPr lang="pt-BR" sz="1600" dirty="0"/>
              <a:t> ": " </a:t>
            </a:r>
            <a:r>
              <a:rPr lang="pt-BR" sz="1600" dirty="0" err="1"/>
              <a:t>Temperature</a:t>
            </a:r>
            <a:r>
              <a:rPr lang="pt-BR" sz="1600" dirty="0"/>
              <a:t> ",</a:t>
            </a:r>
          </a:p>
          <a:p>
            <a:pPr marL="0" indent="0">
              <a:buNone/>
            </a:pPr>
            <a:r>
              <a:rPr lang="pt-BR" sz="1600" dirty="0"/>
              <a:t>	" </a:t>
            </a:r>
            <a:r>
              <a:rPr lang="pt-BR" sz="1600" dirty="0" err="1"/>
              <a:t>sensor_value</a:t>
            </a:r>
            <a:r>
              <a:rPr lang="pt-BR" sz="1600" dirty="0"/>
              <a:t> ": [21.70 ,23.42] ,</a:t>
            </a:r>
          </a:p>
          <a:p>
            <a:pPr marL="0" indent="0">
              <a:buNone/>
            </a:pPr>
            <a:r>
              <a:rPr lang="pt-BR" sz="1600" dirty="0"/>
              <a:t>	" latitude ": -22.98137128 ,</a:t>
            </a:r>
          </a:p>
          <a:p>
            <a:pPr marL="0" indent="0">
              <a:buNone/>
            </a:pPr>
            <a:r>
              <a:rPr lang="pt-BR" sz="1600" dirty="0"/>
              <a:t>	" longitude ": -43.23421961 ,</a:t>
            </a:r>
          </a:p>
          <a:p>
            <a:pPr marL="0" indent="0">
              <a:buNone/>
            </a:pPr>
            <a:r>
              <a:rPr lang="pt-BR" sz="1600" dirty="0"/>
              <a:t>	" </a:t>
            </a:r>
            <a:r>
              <a:rPr lang="pt-BR" sz="1600" dirty="0" err="1"/>
              <a:t>timestamp</a:t>
            </a:r>
            <a:r>
              <a:rPr lang="pt-BR" sz="1600" dirty="0"/>
              <a:t> ": 1442169467 *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43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Mensagens: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Eventos detectados pelo MEPA Service: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500" dirty="0"/>
              <a:t>{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tag</a:t>
            </a:r>
            <a:r>
              <a:rPr lang="pt-BR" sz="1500" dirty="0"/>
              <a:t> ": " </a:t>
            </a:r>
            <a:r>
              <a:rPr lang="pt-BR" sz="1500" dirty="0" err="1"/>
              <a:t>EventData</a:t>
            </a:r>
            <a:r>
              <a:rPr lang="pt-BR" sz="1500" dirty="0"/>
              <a:t> ",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uuid</a:t>
            </a:r>
            <a:r>
              <a:rPr lang="pt-BR" sz="1500" dirty="0"/>
              <a:t> ": " b06de58d -6 a20 -44 f9 -8 cd4 -83 f074c2edd6 ",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label</a:t>
            </a:r>
            <a:r>
              <a:rPr lang="pt-BR" sz="1500" dirty="0"/>
              <a:t> ": " </a:t>
            </a:r>
            <a:r>
              <a:rPr lang="pt-BR" sz="1500" dirty="0" err="1"/>
              <a:t>AVGTemp</a:t>
            </a:r>
            <a:r>
              <a:rPr lang="pt-BR" sz="1500" dirty="0"/>
              <a:t> ",</a:t>
            </a:r>
          </a:p>
          <a:p>
            <a:pPr marL="0" indent="0">
              <a:buNone/>
            </a:pPr>
            <a:r>
              <a:rPr lang="pt-BR" sz="1500" dirty="0"/>
              <a:t>	" data ": {" </a:t>
            </a:r>
            <a:r>
              <a:rPr lang="pt-BR" sz="1500" dirty="0" err="1"/>
              <a:t>value</a:t>
            </a:r>
            <a:r>
              <a:rPr lang="pt-BR" sz="1500" dirty="0"/>
              <a:t> ": 22.30} ,</a:t>
            </a:r>
          </a:p>
          <a:p>
            <a:pPr marL="0" indent="0">
              <a:buNone/>
            </a:pPr>
            <a:r>
              <a:rPr lang="pt-BR" sz="1500" dirty="0"/>
              <a:t>	" latitude ": -22.98137128 ,</a:t>
            </a:r>
          </a:p>
          <a:p>
            <a:pPr marL="0" indent="0">
              <a:buNone/>
            </a:pPr>
            <a:r>
              <a:rPr lang="pt-BR" sz="1500" dirty="0"/>
              <a:t>	" longitude ": -43.23421961 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timestamp</a:t>
            </a:r>
            <a:r>
              <a:rPr lang="pt-BR" sz="1500" dirty="0"/>
              <a:t> ": 1442169467</a:t>
            </a:r>
          </a:p>
          <a:p>
            <a:pPr marL="0" indent="0">
              <a:buNone/>
            </a:pPr>
            <a:r>
              <a:rPr lang="pt-B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63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Mensagens: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Erros ou Respostas de uma </a:t>
            </a:r>
            <a:r>
              <a:rPr lang="pt-BR" i="1" dirty="0"/>
              <a:t>query </a:t>
            </a:r>
            <a:r>
              <a:rPr lang="pt-BR" dirty="0"/>
              <a:t>MEPA: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500" dirty="0"/>
              <a:t>{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tag</a:t>
            </a:r>
            <a:r>
              <a:rPr lang="pt-BR" sz="1500" dirty="0"/>
              <a:t> ": " </a:t>
            </a:r>
            <a:r>
              <a:rPr lang="pt-BR" sz="1500" dirty="0" err="1"/>
              <a:t>ErrorData</a:t>
            </a:r>
            <a:r>
              <a:rPr lang="pt-BR" sz="1500" dirty="0"/>
              <a:t> | </a:t>
            </a:r>
            <a:r>
              <a:rPr lang="pt-BR" sz="1500" dirty="0" err="1"/>
              <a:t>ReplyData</a:t>
            </a:r>
            <a:r>
              <a:rPr lang="pt-BR" sz="1500" dirty="0"/>
              <a:t> ",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uuid</a:t>
            </a:r>
            <a:r>
              <a:rPr lang="pt-BR" sz="1500" dirty="0"/>
              <a:t> ": " b06de58d -6 a20 -44 f9 -8 cd4 -83 f074c2edd6 ",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component</a:t>
            </a:r>
            <a:r>
              <a:rPr lang="pt-BR" sz="1500" dirty="0"/>
              <a:t> ": " </a:t>
            </a:r>
            <a:r>
              <a:rPr lang="pt-BR" sz="1500" dirty="0" err="1"/>
              <a:t>MEPAService</a:t>
            </a:r>
            <a:r>
              <a:rPr lang="pt-BR" sz="1500" dirty="0"/>
              <a:t> | S2PAService ",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message</a:t>
            </a:r>
            <a:r>
              <a:rPr lang="pt-BR" sz="1500" dirty="0"/>
              <a:t> ": " </a:t>
            </a:r>
            <a:r>
              <a:rPr lang="pt-BR" sz="1500" dirty="0" err="1"/>
              <a:t>Action</a:t>
            </a:r>
            <a:r>
              <a:rPr lang="pt-BR" sz="1500" dirty="0"/>
              <a:t>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supported</a:t>
            </a:r>
            <a:r>
              <a:rPr lang="pt-BR" sz="1500" dirty="0"/>
              <a:t> .",</a:t>
            </a:r>
          </a:p>
          <a:p>
            <a:pPr marL="0" indent="0">
              <a:buNone/>
            </a:pPr>
            <a:r>
              <a:rPr lang="pt-BR" sz="1500" dirty="0"/>
              <a:t>	" latitude ": -22.98137128 ,</a:t>
            </a:r>
          </a:p>
          <a:p>
            <a:pPr marL="0" indent="0">
              <a:buNone/>
            </a:pPr>
            <a:r>
              <a:rPr lang="pt-BR" sz="1500" dirty="0"/>
              <a:t>	" longitude ": -43.23421961 ,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timestamp</a:t>
            </a:r>
            <a:r>
              <a:rPr lang="pt-BR" sz="1500" dirty="0"/>
              <a:t> ": 1442169467</a:t>
            </a:r>
          </a:p>
          <a:p>
            <a:pPr marL="0" indent="0">
              <a:buNone/>
            </a:pPr>
            <a:r>
              <a:rPr lang="pt-B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02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Mensagens: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Operações de entrada com </a:t>
            </a:r>
            <a:r>
              <a:rPr lang="pt-BR" i="1" dirty="0"/>
              <a:t>queries </a:t>
            </a:r>
            <a:r>
              <a:rPr lang="pt-BR" dirty="0"/>
              <a:t>MEPA: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500" dirty="0"/>
              <a:t>{</a:t>
            </a:r>
          </a:p>
          <a:p>
            <a:pPr marL="0" indent="0">
              <a:buNone/>
            </a:pPr>
            <a:r>
              <a:rPr lang="pt-BR" sz="1500" dirty="0"/>
              <a:t>	" </a:t>
            </a:r>
            <a:r>
              <a:rPr lang="pt-BR" sz="1500" dirty="0" err="1"/>
              <a:t>MEPAQuery</a:t>
            </a:r>
            <a:r>
              <a:rPr lang="pt-BR" sz="1500" dirty="0"/>
              <a:t> ": {</a:t>
            </a:r>
          </a:p>
          <a:p>
            <a:pPr marL="0" indent="0">
              <a:buNone/>
            </a:pPr>
            <a:r>
              <a:rPr lang="en-US" sz="1500" dirty="0"/>
              <a:t>		" type ":" add| remove | start | stop | clear | get",</a:t>
            </a:r>
          </a:p>
          <a:p>
            <a:pPr marL="0" indent="0">
              <a:buNone/>
            </a:pPr>
            <a:r>
              <a:rPr lang="pt-BR" sz="1500" dirty="0"/>
              <a:t>		" </a:t>
            </a:r>
            <a:r>
              <a:rPr lang="pt-BR" sz="1500" dirty="0" err="1"/>
              <a:t>label</a:t>
            </a:r>
            <a:r>
              <a:rPr lang="pt-BR" sz="1500" dirty="0"/>
              <a:t> ":" </a:t>
            </a:r>
            <a:r>
              <a:rPr lang="pt-BR" sz="1500" dirty="0" err="1"/>
              <a:t>AVGTemp</a:t>
            </a:r>
            <a:r>
              <a:rPr lang="pt-BR" sz="1500" dirty="0"/>
              <a:t> ",</a:t>
            </a:r>
          </a:p>
          <a:p>
            <a:pPr marL="0" indent="0">
              <a:buNone/>
            </a:pPr>
            <a:r>
              <a:rPr lang="pt-BR" sz="1500" dirty="0"/>
              <a:t>		" </a:t>
            </a:r>
            <a:r>
              <a:rPr lang="pt-BR" sz="1500" dirty="0" err="1"/>
              <a:t>object</a:t>
            </a:r>
            <a:r>
              <a:rPr lang="pt-BR" sz="1500" dirty="0"/>
              <a:t> ":" </a:t>
            </a:r>
            <a:r>
              <a:rPr lang="pt-BR" sz="1500" dirty="0" err="1"/>
              <a:t>rule</a:t>
            </a:r>
            <a:r>
              <a:rPr lang="pt-BR" sz="1500" dirty="0"/>
              <a:t> | </a:t>
            </a:r>
            <a:r>
              <a:rPr lang="pt-BR" sz="1500" dirty="0" err="1"/>
              <a:t>event</a:t>
            </a:r>
            <a:r>
              <a:rPr lang="pt-BR" sz="1500" dirty="0"/>
              <a:t> ",</a:t>
            </a:r>
          </a:p>
          <a:p>
            <a:pPr marL="0" indent="0">
              <a:buNone/>
            </a:pPr>
            <a:r>
              <a:rPr lang="en-US" sz="1500" dirty="0"/>
              <a:t>		" rule ":" SELECT </a:t>
            </a:r>
            <a:r>
              <a:rPr lang="en-US" sz="1500" dirty="0" err="1"/>
              <a:t>avg</a:t>
            </a:r>
            <a:r>
              <a:rPr lang="en-US" sz="1500" dirty="0"/>
              <a:t> ( </a:t>
            </a:r>
            <a:r>
              <a:rPr lang="en-US" sz="1500" dirty="0" err="1"/>
              <a:t>sensorValue</a:t>
            </a:r>
            <a:r>
              <a:rPr lang="en-US" sz="1500" dirty="0"/>
              <a:t> [1]) as value FROM</a:t>
            </a:r>
          </a:p>
          <a:p>
            <a:pPr marL="0" indent="0">
              <a:buNone/>
            </a:pPr>
            <a:r>
              <a:rPr lang="pt-BR" sz="1500" dirty="0"/>
              <a:t>		</a:t>
            </a:r>
            <a:r>
              <a:rPr lang="pt-BR" sz="1500" dirty="0" err="1"/>
              <a:t>SensorData</a:t>
            </a:r>
            <a:r>
              <a:rPr lang="pt-BR" sz="1500" dirty="0"/>
              <a:t> ( </a:t>
            </a:r>
            <a:r>
              <a:rPr lang="pt-BR" sz="1500" dirty="0" err="1"/>
              <a:t>sensorName</a:t>
            </a:r>
            <a:r>
              <a:rPr lang="pt-BR" sz="1500" dirty="0"/>
              <a:t> =' </a:t>
            </a:r>
            <a:r>
              <a:rPr lang="pt-BR" sz="1500" dirty="0" err="1"/>
              <a:t>Temperature</a:t>
            </a:r>
            <a:r>
              <a:rPr lang="pt-BR" sz="1500" dirty="0"/>
              <a:t> ')</a:t>
            </a:r>
          </a:p>
          <a:p>
            <a:pPr marL="0" indent="0">
              <a:buNone/>
            </a:pPr>
            <a:r>
              <a:rPr lang="pt-BR" sz="1500" dirty="0"/>
              <a:t>		. </a:t>
            </a:r>
            <a:r>
              <a:rPr lang="pt-BR" sz="1500" dirty="0" err="1"/>
              <a:t>win</a:t>
            </a:r>
            <a:r>
              <a:rPr lang="pt-BR" sz="1500" dirty="0"/>
              <a:t> : </a:t>
            </a:r>
            <a:r>
              <a:rPr lang="pt-BR" sz="1500" dirty="0" err="1"/>
              <a:t>time_batch</a:t>
            </a:r>
            <a:r>
              <a:rPr lang="pt-BR" sz="1500" dirty="0"/>
              <a:t> (10 </a:t>
            </a:r>
            <a:r>
              <a:rPr lang="pt-BR" sz="1500" dirty="0" err="1"/>
              <a:t>sec</a:t>
            </a:r>
            <a:r>
              <a:rPr lang="pt-BR" sz="1500" dirty="0"/>
              <a:t> )",</a:t>
            </a:r>
          </a:p>
          <a:p>
            <a:pPr marL="0" indent="0">
              <a:buNone/>
            </a:pPr>
            <a:r>
              <a:rPr lang="pt-BR" sz="1500" dirty="0"/>
              <a:t>		" </a:t>
            </a:r>
            <a:r>
              <a:rPr lang="pt-BR" sz="1500" dirty="0" err="1"/>
              <a:t>target</a:t>
            </a:r>
            <a:r>
              <a:rPr lang="pt-BR" sz="1500" dirty="0"/>
              <a:t> ":" local | global "</a:t>
            </a:r>
          </a:p>
          <a:p>
            <a:pPr marL="0" indent="0">
              <a:buNone/>
            </a:pPr>
            <a:r>
              <a:rPr lang="pt-BR" sz="1500" dirty="0"/>
              <a:t>	}</a:t>
            </a:r>
          </a:p>
          <a:p>
            <a:pPr marL="0" indent="0">
              <a:buNone/>
            </a:pPr>
            <a:r>
              <a:rPr lang="pt-B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07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Uso: Servidor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8512" y="1728787"/>
            <a:ext cx="7781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Uso: Servidor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1615" y="1808020"/>
            <a:ext cx="629571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9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Uso: Envio de Mensagens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389" y="1828802"/>
            <a:ext cx="72461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Exemplo de Uso: Recebimento de Mensagens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3731" y="1735283"/>
            <a:ext cx="71914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2648" y="5403273"/>
            <a:ext cx="8153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“In the next century, planet earth will don an electronic skin. It will use the Internet as a scaffold to support and transmit its sensations.”</a:t>
            </a:r>
          </a:p>
          <a:p>
            <a:pPr algn="r"/>
            <a:r>
              <a:rPr lang="pt-BR" dirty="0"/>
              <a:t>- </a:t>
            </a:r>
            <a:r>
              <a:rPr lang="pt-BR" sz="2400" dirty="0"/>
              <a:t>Neil Gross, 1999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98" y="1724891"/>
            <a:ext cx="3784098" cy="3506203"/>
          </a:xfrm>
        </p:spPr>
      </p:pic>
    </p:spTree>
    <p:extLst>
      <p:ext uri="{BB962C8B-B14F-4D97-AF65-F5344CB8AC3E}">
        <p14:creationId xmlns:p14="http://schemas.microsoft.com/office/powerpoint/2010/main" val="374539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Exemplo de Uso: Mobile Hub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9385" y="1822738"/>
            <a:ext cx="7019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Exemplo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Inicialmente deve-se criar o </a:t>
            </a:r>
            <a:r>
              <a:rPr lang="pt-BR" i="1" dirty="0"/>
              <a:t>gateway</a:t>
            </a:r>
            <a:r>
              <a:rPr lang="pt-BR" dirty="0"/>
              <a:t>, recebendo o IP, a porta e o produto DDS usado:</a:t>
            </a:r>
          </a:p>
          <a:p>
            <a:endParaRPr lang="pt-BR" dirty="0"/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gateway 127.0.0.1 5500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OpenSplice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Então, instancia-se o nó servidor:</a:t>
            </a:r>
          </a:p>
          <a:p>
            <a:endParaRPr lang="pt-BR" dirty="0"/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5" y="4482736"/>
            <a:ext cx="3332640" cy="13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Exemplo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Inicia-se o Mobile Hub: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Envia-se as regras pelo servidor e faz a conexão com objetos (sensores).</a:t>
            </a:r>
          </a:p>
          <a:p>
            <a:r>
              <a:rPr lang="pt-BR" dirty="0"/>
              <a:t>Código-fonte e recursos disponíveis em:</a:t>
            </a:r>
          </a:p>
          <a:p>
            <a:pPr lvl="1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https://bitbucket.org/luistlvr/simpleserver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62" y="2137898"/>
            <a:ext cx="2463771" cy="17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Exemplo de Uso: 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300" dirty="0"/>
              <a:t>[{</a:t>
            </a:r>
          </a:p>
          <a:p>
            <a:pPr marL="0" indent="0">
              <a:buNone/>
            </a:pPr>
            <a:r>
              <a:rPr lang="pt-BR" sz="1300" dirty="0"/>
              <a:t>	" </a:t>
            </a:r>
            <a:r>
              <a:rPr lang="pt-BR" sz="1300" dirty="0" err="1"/>
              <a:t>MEPAQuery</a:t>
            </a:r>
            <a:r>
              <a:rPr lang="pt-BR" sz="1300" dirty="0"/>
              <a:t> ": {</a:t>
            </a:r>
          </a:p>
          <a:p>
            <a:pPr marL="0" indent="0">
              <a:buNone/>
            </a:pPr>
            <a:r>
              <a:rPr lang="pt-BR" sz="1300" dirty="0"/>
              <a:t>		" </a:t>
            </a:r>
            <a:r>
              <a:rPr lang="pt-BR" sz="1300" dirty="0" err="1"/>
              <a:t>type</a:t>
            </a:r>
            <a:r>
              <a:rPr lang="pt-BR" sz="1300" dirty="0"/>
              <a:t> ":" </a:t>
            </a:r>
            <a:r>
              <a:rPr lang="pt-BR" sz="1300" dirty="0" err="1"/>
              <a:t>add</a:t>
            </a:r>
            <a:r>
              <a:rPr lang="pt-BR" sz="1300" dirty="0"/>
              <a:t>",</a:t>
            </a:r>
          </a:p>
          <a:p>
            <a:pPr marL="0" indent="0">
              <a:buNone/>
            </a:pPr>
            <a:r>
              <a:rPr lang="pt-BR" sz="1300" dirty="0"/>
              <a:t>		" </a:t>
            </a:r>
            <a:r>
              <a:rPr lang="pt-BR" sz="1300" dirty="0" err="1"/>
              <a:t>label</a:t>
            </a:r>
            <a:r>
              <a:rPr lang="pt-BR" sz="1300" dirty="0"/>
              <a:t> ":" </a:t>
            </a:r>
            <a:r>
              <a:rPr lang="pt-BR" sz="1300" dirty="0" err="1"/>
              <a:t>AVGTemp</a:t>
            </a:r>
            <a:r>
              <a:rPr lang="pt-BR" sz="1300" dirty="0"/>
              <a:t> ",</a:t>
            </a:r>
          </a:p>
          <a:p>
            <a:pPr marL="0" indent="0">
              <a:buNone/>
            </a:pPr>
            <a:r>
              <a:rPr lang="en-US" sz="1300" dirty="0"/>
              <a:t>		" rule ":" SELECT </a:t>
            </a:r>
            <a:r>
              <a:rPr lang="en-US" sz="1300" dirty="0" err="1"/>
              <a:t>avg</a:t>
            </a:r>
            <a:r>
              <a:rPr lang="en-US" sz="1300" dirty="0"/>
              <a:t> ( </a:t>
            </a:r>
            <a:r>
              <a:rPr lang="en-US" sz="1300" dirty="0" err="1"/>
              <a:t>sensorValue</a:t>
            </a:r>
            <a:r>
              <a:rPr lang="en-US" sz="1300" dirty="0"/>
              <a:t> [1]) as value FROM</a:t>
            </a:r>
          </a:p>
          <a:p>
            <a:pPr marL="0" indent="0">
              <a:buNone/>
            </a:pPr>
            <a:r>
              <a:rPr lang="pt-BR" sz="1300" dirty="0"/>
              <a:t>		</a:t>
            </a:r>
            <a:r>
              <a:rPr lang="pt-BR" sz="1300" dirty="0" err="1"/>
              <a:t>SensorData</a:t>
            </a:r>
            <a:r>
              <a:rPr lang="pt-BR" sz="1300" dirty="0"/>
              <a:t> ( </a:t>
            </a:r>
            <a:r>
              <a:rPr lang="pt-BR" sz="1300" dirty="0" err="1"/>
              <a:t>sensorName</a:t>
            </a:r>
            <a:r>
              <a:rPr lang="pt-BR" sz="1300" dirty="0"/>
              <a:t> =' </a:t>
            </a:r>
            <a:r>
              <a:rPr lang="pt-BR" sz="1300" dirty="0" err="1"/>
              <a:t>Temperature</a:t>
            </a:r>
            <a:r>
              <a:rPr lang="pt-BR" sz="1300" dirty="0"/>
              <a:t> ').</a:t>
            </a:r>
          </a:p>
          <a:p>
            <a:pPr marL="0" indent="0">
              <a:buNone/>
            </a:pPr>
            <a:r>
              <a:rPr lang="pt-BR" sz="1300" dirty="0"/>
              <a:t>		</a:t>
            </a:r>
            <a:r>
              <a:rPr lang="pt-BR" sz="1300" dirty="0" err="1"/>
              <a:t>win</a:t>
            </a:r>
            <a:r>
              <a:rPr lang="pt-BR" sz="1300" dirty="0"/>
              <a:t> : </a:t>
            </a:r>
            <a:r>
              <a:rPr lang="pt-BR" sz="1300" dirty="0" err="1"/>
              <a:t>time_batch</a:t>
            </a:r>
            <a:r>
              <a:rPr lang="pt-BR" sz="1300" dirty="0"/>
              <a:t> (10 </a:t>
            </a:r>
            <a:r>
              <a:rPr lang="pt-BR" sz="1300" dirty="0" err="1"/>
              <a:t>sec</a:t>
            </a:r>
            <a:r>
              <a:rPr lang="pt-BR" sz="1300" dirty="0"/>
              <a:t> )",</a:t>
            </a:r>
          </a:p>
          <a:p>
            <a:pPr marL="0" indent="0">
              <a:buNone/>
            </a:pPr>
            <a:r>
              <a:rPr lang="pt-BR" sz="1300" dirty="0"/>
              <a:t>		" </a:t>
            </a:r>
            <a:r>
              <a:rPr lang="pt-BR" sz="1300" dirty="0" err="1"/>
              <a:t>target</a:t>
            </a:r>
            <a:r>
              <a:rPr lang="pt-BR" sz="1300" dirty="0"/>
              <a:t> ":" local "</a:t>
            </a:r>
          </a:p>
          <a:p>
            <a:pPr marL="0" indent="0">
              <a:buNone/>
            </a:pPr>
            <a:r>
              <a:rPr lang="pt-BR" sz="1300" dirty="0"/>
              <a:t>	}</a:t>
            </a:r>
          </a:p>
          <a:p>
            <a:pPr marL="0" indent="0">
              <a:buNone/>
            </a:pPr>
            <a:r>
              <a:rPr lang="pt-BR" sz="1300" dirty="0"/>
              <a:t>},{</a:t>
            </a:r>
          </a:p>
          <a:p>
            <a:pPr marL="0" indent="0">
              <a:buNone/>
            </a:pPr>
            <a:r>
              <a:rPr lang="pt-BR" sz="1300" dirty="0"/>
              <a:t>	" </a:t>
            </a:r>
            <a:r>
              <a:rPr lang="pt-BR" sz="1300" dirty="0" err="1"/>
              <a:t>MEPAQuery</a:t>
            </a:r>
            <a:r>
              <a:rPr lang="pt-BR" sz="1300" dirty="0"/>
              <a:t> ": {</a:t>
            </a:r>
          </a:p>
          <a:p>
            <a:pPr marL="0" indent="0">
              <a:buNone/>
            </a:pPr>
            <a:r>
              <a:rPr lang="pt-BR" sz="1300" dirty="0"/>
              <a:t>		" </a:t>
            </a:r>
            <a:r>
              <a:rPr lang="pt-BR" sz="1300" dirty="0" err="1"/>
              <a:t>type</a:t>
            </a:r>
            <a:r>
              <a:rPr lang="pt-BR" sz="1300" dirty="0"/>
              <a:t> ":" </a:t>
            </a:r>
            <a:r>
              <a:rPr lang="pt-BR" sz="1300" dirty="0" err="1"/>
              <a:t>add</a:t>
            </a:r>
            <a:r>
              <a:rPr lang="pt-BR" sz="1300" dirty="0"/>
              <a:t>",</a:t>
            </a:r>
          </a:p>
          <a:p>
            <a:pPr marL="0" indent="0">
              <a:buNone/>
            </a:pPr>
            <a:r>
              <a:rPr lang="pt-BR" sz="1300" dirty="0"/>
              <a:t>		" </a:t>
            </a:r>
            <a:r>
              <a:rPr lang="pt-BR" sz="1300" dirty="0" err="1"/>
              <a:t>label</a:t>
            </a:r>
            <a:r>
              <a:rPr lang="pt-BR" sz="1300" dirty="0"/>
              <a:t> ":" </a:t>
            </a:r>
            <a:r>
              <a:rPr lang="pt-BR" sz="1300" dirty="0" err="1"/>
              <a:t>MaxAVG</a:t>
            </a:r>
            <a:r>
              <a:rPr lang="pt-BR" sz="1300" dirty="0"/>
              <a:t> ",</a:t>
            </a:r>
          </a:p>
          <a:p>
            <a:pPr marL="0" indent="0">
              <a:buNone/>
            </a:pPr>
            <a:r>
              <a:rPr lang="en-US" sz="1300" dirty="0"/>
              <a:t>		" rule ":" SELECT max ( value ) as average FROM</a:t>
            </a:r>
          </a:p>
          <a:p>
            <a:pPr marL="0" indent="0">
              <a:buNone/>
            </a:pPr>
            <a:r>
              <a:rPr lang="pt-BR" sz="1300" dirty="0"/>
              <a:t>		</a:t>
            </a:r>
            <a:r>
              <a:rPr lang="pt-BR" sz="1300" dirty="0" err="1"/>
              <a:t>AVGTemp</a:t>
            </a:r>
            <a:r>
              <a:rPr lang="pt-BR" sz="1300" dirty="0"/>
              <a:t> .</a:t>
            </a:r>
            <a:r>
              <a:rPr lang="pt-BR" sz="1300" dirty="0" err="1"/>
              <a:t>win</a:t>
            </a:r>
            <a:r>
              <a:rPr lang="pt-BR" sz="1300" dirty="0"/>
              <a:t> : </a:t>
            </a:r>
            <a:r>
              <a:rPr lang="pt-BR" sz="1300" dirty="0" err="1"/>
              <a:t>length_batch</a:t>
            </a:r>
            <a:r>
              <a:rPr lang="pt-BR" sz="1300" dirty="0"/>
              <a:t> (3) ",</a:t>
            </a:r>
          </a:p>
          <a:p>
            <a:pPr marL="0" indent="0">
              <a:buNone/>
            </a:pPr>
            <a:r>
              <a:rPr lang="pt-BR" sz="1300" dirty="0"/>
              <a:t>		" </a:t>
            </a:r>
            <a:r>
              <a:rPr lang="pt-BR" sz="1300" dirty="0" err="1"/>
              <a:t>target</a:t>
            </a:r>
            <a:r>
              <a:rPr lang="pt-BR" sz="1300" dirty="0"/>
              <a:t> ":" global "</a:t>
            </a:r>
          </a:p>
          <a:p>
            <a:pPr marL="0" indent="0">
              <a:buNone/>
            </a:pPr>
            <a:r>
              <a:rPr lang="pt-BR" sz="1300" dirty="0"/>
              <a:t>	}</a:t>
            </a:r>
          </a:p>
          <a:p>
            <a:pPr marL="0" indent="0">
              <a:buNone/>
            </a:pPr>
            <a:r>
              <a:rPr lang="pt-BR" sz="1300" dirty="0"/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05548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Exemplo de Uso: Visualização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8921" y="2304327"/>
            <a:ext cx="4940853" cy="29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302" y="2358736"/>
            <a:ext cx="8153400" cy="302375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OBRIGADO!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75732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endParaRPr lang="pt-BR" sz="1400" dirty="0"/>
          </a:p>
          <a:p>
            <a:r>
              <a:rPr lang="pt-BR" dirty="0"/>
              <a:t>Mobile Hub</a:t>
            </a:r>
          </a:p>
          <a:p>
            <a:pPr lvl="1"/>
            <a:r>
              <a:rPr lang="pt-BR" dirty="0"/>
              <a:t>S2PA</a:t>
            </a:r>
          </a:p>
          <a:p>
            <a:pPr lvl="1"/>
            <a:r>
              <a:rPr lang="pt-BR" dirty="0"/>
              <a:t>MEPA</a:t>
            </a:r>
          </a:p>
          <a:p>
            <a:pPr lvl="1"/>
            <a:endParaRPr lang="pt-BR" sz="1400" dirty="0"/>
          </a:p>
          <a:p>
            <a:r>
              <a:rPr lang="pt-BR" dirty="0"/>
              <a:t>Tipos de Mensagens</a:t>
            </a:r>
          </a:p>
          <a:p>
            <a:endParaRPr lang="pt-BR" dirty="0"/>
          </a:p>
          <a:p>
            <a:r>
              <a:rPr lang="pt-BR" dirty="0"/>
              <a:t>Exemplo de Uso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7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5" y="1818409"/>
            <a:ext cx="4890366" cy="4062845"/>
          </a:xfrm>
        </p:spPr>
      </p:pic>
    </p:spTree>
    <p:extLst>
      <p:ext uri="{BB962C8B-B14F-4D97-AF65-F5344CB8AC3E}">
        <p14:creationId xmlns:p14="http://schemas.microsoft.com/office/powerpoint/2010/main" val="24208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visão de </a:t>
            </a:r>
            <a:r>
              <a:rPr lang="pt-BR" dirty="0" err="1"/>
              <a:t>IoT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Estender a conectividade Internet para </a:t>
            </a:r>
            <a:r>
              <a:rPr lang="pt-BR" i="1" dirty="0" err="1"/>
              <a:t>Smart</a:t>
            </a:r>
            <a:r>
              <a:rPr lang="pt-BR" i="1" dirty="0"/>
              <a:t> </a:t>
            </a:r>
            <a:r>
              <a:rPr lang="pt-BR" i="1" dirty="0" err="1"/>
              <a:t>Things</a:t>
            </a:r>
            <a:r>
              <a:rPr lang="pt-BR" i="1" dirty="0"/>
              <a:t>.</a:t>
            </a:r>
          </a:p>
          <a:p>
            <a:pPr lvl="1"/>
            <a:endParaRPr lang="pt-BR" i="1" dirty="0"/>
          </a:p>
          <a:p>
            <a:r>
              <a:rPr lang="pt-BR" dirty="0"/>
              <a:t>Aplicações:</a:t>
            </a:r>
          </a:p>
          <a:p>
            <a:pPr lvl="1"/>
            <a:r>
              <a:rPr lang="pt-BR" dirty="0"/>
              <a:t>Detecção e prevenção de desastres;</a:t>
            </a:r>
          </a:p>
          <a:p>
            <a:pPr lvl="1"/>
            <a:r>
              <a:rPr lang="pt-BR" dirty="0"/>
              <a:t>Monitoramento de saúde;</a:t>
            </a:r>
          </a:p>
          <a:p>
            <a:pPr lvl="1"/>
            <a:r>
              <a:rPr lang="pt-BR" dirty="0"/>
              <a:t>Monitoramento de estradas.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3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Principais desafios:</a:t>
            </a:r>
          </a:p>
          <a:p>
            <a:pPr lvl="1"/>
            <a:r>
              <a:rPr lang="pt-BR" dirty="0"/>
              <a:t>Descoberta e gerenciamento de dispositivos;</a:t>
            </a:r>
          </a:p>
          <a:p>
            <a:pPr lvl="1"/>
            <a:r>
              <a:rPr lang="pt-BR" dirty="0"/>
              <a:t>Processamento de grandes fluxos de dados;</a:t>
            </a:r>
          </a:p>
          <a:p>
            <a:pPr lvl="1"/>
            <a:r>
              <a:rPr lang="pt-BR" dirty="0"/>
              <a:t>Gerenciamento de energia e dispositivos móveis;</a:t>
            </a:r>
          </a:p>
          <a:p>
            <a:pPr lvl="1"/>
            <a:r>
              <a:rPr lang="pt-BR" dirty="0"/>
              <a:t>Segurança e privacidade de informações pessoais;</a:t>
            </a:r>
          </a:p>
          <a:p>
            <a:pPr lvl="1"/>
            <a:r>
              <a:rPr lang="pt-BR" dirty="0"/>
              <a:t>Falta de padrões largamente estabelecidos.</a:t>
            </a:r>
          </a:p>
          <a:p>
            <a:pPr lvl="1"/>
            <a:endParaRPr lang="pt-BR" dirty="0"/>
          </a:p>
          <a:p>
            <a:r>
              <a:rPr lang="pt-BR" dirty="0"/>
              <a:t>Estado atual de </a:t>
            </a:r>
            <a:r>
              <a:rPr lang="pt-BR" dirty="0" err="1"/>
              <a:t>IoT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Processamento centralizado na nuvem;</a:t>
            </a:r>
          </a:p>
          <a:p>
            <a:pPr lvl="1"/>
            <a:r>
              <a:rPr lang="pt-BR" dirty="0"/>
              <a:t>Dispositivos móveis são apenas fontes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20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 Hub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i="1" dirty="0"/>
              <a:t>middleware</a:t>
            </a:r>
            <a:r>
              <a:rPr lang="pt-BR" dirty="0"/>
              <a:t> móvel e provedor de contexto;</a:t>
            </a:r>
          </a:p>
          <a:p>
            <a:r>
              <a:rPr lang="pt-BR" dirty="0"/>
              <a:t>Descobre e conecta objetos móveis à Internet.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73" y="2853495"/>
            <a:ext cx="6103505" cy="36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 Hub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14" y="1672936"/>
            <a:ext cx="5494867" cy="4495800"/>
          </a:xfrm>
        </p:spPr>
      </p:pic>
    </p:spTree>
    <p:extLst>
      <p:ext uri="{BB962C8B-B14F-4D97-AF65-F5344CB8AC3E}">
        <p14:creationId xmlns:p14="http://schemas.microsoft.com/office/powerpoint/2010/main" val="25055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 Hub: S2PA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Short-Range Sensor, Presence and Actuation API.</a:t>
            </a:r>
          </a:p>
          <a:p>
            <a:endParaRPr lang="en-US" dirty="0"/>
          </a:p>
          <a:p>
            <a:r>
              <a:rPr lang="en-US" dirty="0" err="1"/>
              <a:t>Funcionalidades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Descoberta</a:t>
            </a:r>
            <a:r>
              <a:rPr lang="en-US" dirty="0"/>
              <a:t> e </a:t>
            </a:r>
            <a:r>
              <a:rPr lang="en-US" dirty="0" err="1"/>
              <a:t>conexão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móveis</a:t>
            </a:r>
            <a:r>
              <a:rPr lang="en-US" dirty="0"/>
              <a:t>;</a:t>
            </a:r>
          </a:p>
          <a:p>
            <a:pPr lvl="1"/>
            <a:r>
              <a:rPr lang="pt-BR" dirty="0"/>
              <a:t>Descoberta de serviços providos por cada objeto móvel;</a:t>
            </a:r>
          </a:p>
          <a:p>
            <a:pPr lvl="1"/>
            <a:r>
              <a:rPr lang="pt-BR" dirty="0"/>
              <a:t>Leitura e escrita de atributos dos serviços;</a:t>
            </a:r>
          </a:p>
          <a:p>
            <a:pPr lvl="1"/>
            <a:r>
              <a:rPr lang="pt-BR" dirty="0"/>
              <a:t>Notificação de desconexão de objetos móveis.</a:t>
            </a:r>
          </a:p>
        </p:txBody>
      </p:sp>
    </p:spTree>
    <p:extLst>
      <p:ext uri="{BB962C8B-B14F-4D97-AF65-F5344CB8AC3E}">
        <p14:creationId xmlns:p14="http://schemas.microsoft.com/office/powerpoint/2010/main" val="136653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2391</TotalTime>
  <Words>446</Words>
  <Application>Microsoft Office PowerPoint</Application>
  <PresentationFormat>Apresentação na tela (4:3)</PresentationFormat>
  <Paragraphs>165</Paragraphs>
  <Slides>25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Tw Cen MT</vt:lpstr>
      <vt:lpstr>Wingdings</vt:lpstr>
      <vt:lpstr>Wingdings 2</vt:lpstr>
      <vt:lpstr>Mediano</vt:lpstr>
      <vt:lpstr>Mobile Hub: Um gateway para IOT com capacidades de processamento </vt:lpstr>
      <vt:lpstr>Apresentação do PowerPoint</vt:lpstr>
      <vt:lpstr>Roteiro</vt:lpstr>
      <vt:lpstr>Introdução</vt:lpstr>
      <vt:lpstr>Introdução</vt:lpstr>
      <vt:lpstr>Introdução</vt:lpstr>
      <vt:lpstr>Mobile Hub</vt:lpstr>
      <vt:lpstr>Mobile Hub</vt:lpstr>
      <vt:lpstr>Mobile Hub: S2PA</vt:lpstr>
      <vt:lpstr>Mobile Hub: MEPA</vt:lpstr>
      <vt:lpstr>Tipos de Mensagens: Saída</vt:lpstr>
      <vt:lpstr>Tipos de Mensagens: Saída</vt:lpstr>
      <vt:lpstr>Tipos de Mensagens: Saída</vt:lpstr>
      <vt:lpstr>Tipos de Mensagens: Saída</vt:lpstr>
      <vt:lpstr>Tipos de Mensagens: Entrada</vt:lpstr>
      <vt:lpstr>Exemplo de Uso: Servidor</vt:lpstr>
      <vt:lpstr>Exemplo de Uso: Servidor</vt:lpstr>
      <vt:lpstr>Exemplo de Uso: Envio de Mensagens</vt:lpstr>
      <vt:lpstr>Exemplo de Uso: Recebimento de Mensagens</vt:lpstr>
      <vt:lpstr>Exemplo de Uso: Mobile Hub</vt:lpstr>
      <vt:lpstr>Exemplo de Uso</vt:lpstr>
      <vt:lpstr>Exemplo de Uso</vt:lpstr>
      <vt:lpstr>Exemplo de Uso: Regras</vt:lpstr>
      <vt:lpstr>Exemplo de Uso: Visualização</vt:lpstr>
      <vt:lpstr>OBRIGADO!  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Hub: Um gateway para IOT com capacidades de processamento</dc:title>
  <dc:creator>Felipe Carvalho</dc:creator>
  <cp:lastModifiedBy>Felipe Carvalho</cp:lastModifiedBy>
  <cp:revision>17</cp:revision>
  <dcterms:created xsi:type="dcterms:W3CDTF">2016-06-17T14:09:53Z</dcterms:created>
  <dcterms:modified xsi:type="dcterms:W3CDTF">2017-09-05T17:19:53Z</dcterms:modified>
</cp:coreProperties>
</file>